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drawings/drawing2.xml" ContentType="application/vnd.openxmlformats-officedocument.drawingml.chartshapes+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bookmarkIdSeed="2">
  <p:sldMasterIdLst>
    <p:sldMasterId id="2147483671" r:id="rId1"/>
  </p:sldMasterIdLst>
  <p:notesMasterIdLst>
    <p:notesMasterId r:id="rId30"/>
  </p:notesMasterIdLst>
  <p:handoutMasterIdLst>
    <p:handoutMasterId r:id="rId31"/>
  </p:handoutMasterIdLst>
  <p:sldIdLst>
    <p:sldId id="373" r:id="rId2"/>
    <p:sldId id="2125" r:id="rId3"/>
    <p:sldId id="1854" r:id="rId4"/>
    <p:sldId id="2117" r:id="rId5"/>
    <p:sldId id="2118" r:id="rId6"/>
    <p:sldId id="2097" r:id="rId7"/>
    <p:sldId id="2098" r:id="rId8"/>
    <p:sldId id="2101" r:id="rId9"/>
    <p:sldId id="2102" r:id="rId10"/>
    <p:sldId id="2106" r:id="rId11"/>
    <p:sldId id="2103" r:id="rId12"/>
    <p:sldId id="2104" r:id="rId13"/>
    <p:sldId id="2105" r:id="rId14"/>
    <p:sldId id="2128" r:id="rId15"/>
    <p:sldId id="2111" r:id="rId16"/>
    <p:sldId id="2135" r:id="rId17"/>
    <p:sldId id="2129" r:id="rId18"/>
    <p:sldId id="2130" r:id="rId19"/>
    <p:sldId id="2131" r:id="rId20"/>
    <p:sldId id="2132" r:id="rId21"/>
    <p:sldId id="2133" r:id="rId22"/>
    <p:sldId id="2127" r:id="rId23"/>
    <p:sldId id="2108" r:id="rId24"/>
    <p:sldId id="2115" r:id="rId25"/>
    <p:sldId id="2116" r:id="rId26"/>
    <p:sldId id="2123" r:id="rId27"/>
    <p:sldId id="2126" r:id="rId28"/>
    <p:sldId id="2134" r:id="rId29"/>
  </p:sldIdLst>
  <p:sldSz cx="9906000" cy="6858000" type="A4"/>
  <p:notesSz cx="6735763" cy="9866313"/>
  <p:defaultTextStyle>
    <a:defPPr>
      <a:defRPr lang="ja-JP"/>
    </a:defPPr>
    <a:lvl1pPr algn="l" rtl="0" eaLnBrk="0" fontAlgn="base" hangingPunct="0">
      <a:spcBef>
        <a:spcPct val="0"/>
      </a:spcBef>
      <a:spcAft>
        <a:spcPct val="0"/>
      </a:spcAft>
      <a:defRPr kumimoji="1"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4320" userDrawn="1">
          <p15:clr>
            <a:srgbClr val="A4A3A4"/>
          </p15:clr>
        </p15:guide>
        <p15:guide id="2" pos="3120">
          <p15:clr>
            <a:srgbClr val="A4A3A4"/>
          </p15:clr>
        </p15:guide>
        <p15:guide id="3" orient="horz" pos="2160" userDrawn="1">
          <p15:clr>
            <a:srgbClr val="A4A3A4"/>
          </p15:clr>
        </p15:guide>
        <p15:guide id="4" pos="1215" userDrawn="1">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USER3" initials="U" lastIdx="14" clrIdx="6">
    <p:extLst>
      <p:ext uri="{19B8F6BF-5375-455C-9EA6-DF929625EA0E}">
        <p15:presenceInfo xmlns:p15="http://schemas.microsoft.com/office/powerpoint/2012/main" userId="USER3" providerId="None"/>
      </p:ext>
    </p:extLst>
  </p:cmAuthor>
  <p:cmAuthor id="1" name="USER2" initials="U" lastIdx="54" clrIdx="0">
    <p:extLst>
      <p:ext uri="{19B8F6BF-5375-455C-9EA6-DF929625EA0E}">
        <p15:presenceInfo xmlns:p15="http://schemas.microsoft.com/office/powerpoint/2012/main" userId="USER2" providerId="None"/>
      </p:ext>
    </p:extLst>
  </p:cmAuthor>
  <p:cmAuthor id="8" name="USER5" initials="U" lastIdx="17" clrIdx="7">
    <p:extLst>
      <p:ext uri="{19B8F6BF-5375-455C-9EA6-DF929625EA0E}">
        <p15:presenceInfo xmlns:p15="http://schemas.microsoft.com/office/powerpoint/2012/main" userId="USER5" providerId="None"/>
      </p:ext>
    </p:extLst>
  </p:cmAuthor>
  <p:cmAuthor id="2" name="Fukushima kikaku2" initials="Fk" lastIdx="6" clrIdx="1">
    <p:extLst>
      <p:ext uri="{19B8F6BF-5375-455C-9EA6-DF929625EA0E}">
        <p15:presenceInfo xmlns:p15="http://schemas.microsoft.com/office/powerpoint/2012/main" userId="a24ee165ace55756" providerId="Windows Live"/>
      </p:ext>
    </p:extLst>
  </p:cmAuthor>
  <p:cmAuthor id="9" name="hairohp020" initials="h" lastIdx="42" clrIdx="8">
    <p:extLst>
      <p:ext uri="{19B8F6BF-5375-455C-9EA6-DF929625EA0E}">
        <p15:presenceInfo xmlns:p15="http://schemas.microsoft.com/office/powerpoint/2012/main" userId="hairohp020" providerId="None"/>
      </p:ext>
    </p:extLst>
  </p:cmAuthor>
  <p:cmAuthor id="3" name="f-kikaku4" initials="f" lastIdx="97" clrIdx="2">
    <p:extLst>
      <p:ext uri="{19B8F6BF-5375-455C-9EA6-DF929625EA0E}">
        <p15:presenceInfo xmlns:p15="http://schemas.microsoft.com/office/powerpoint/2012/main" userId="f-kikaku4" providerId="None"/>
      </p:ext>
    </p:extLst>
  </p:cmAuthor>
  <p:cmAuthor id="10" name="TR078" initials="T" lastIdx="20" clrIdx="9">
    <p:extLst>
      <p:ext uri="{19B8F6BF-5375-455C-9EA6-DF929625EA0E}">
        <p15:presenceInfo xmlns:p15="http://schemas.microsoft.com/office/powerpoint/2012/main" userId="S-1-5-21-1336273711-1610607055-1736841586-1317" providerId="AD"/>
      </p:ext>
    </p:extLst>
  </p:cmAuthor>
  <p:cmAuthor id="4" name="秋山　陽一" initials="秋山　陽一" lastIdx="22" clrIdx="3">
    <p:extLst>
      <p:ext uri="{19B8F6BF-5375-455C-9EA6-DF929625EA0E}">
        <p15:presenceInfo xmlns:p15="http://schemas.microsoft.com/office/powerpoint/2012/main" userId="S-1-5-21-4126097907-1018090224-2988607086-2463" providerId="AD"/>
      </p:ext>
    </p:extLst>
  </p:cmAuthor>
  <p:cmAuthor id="5" name="n KJ" initials="nK" lastIdx="6" clrIdx="4">
    <p:extLst>
      <p:ext uri="{19B8F6BF-5375-455C-9EA6-DF929625EA0E}">
        <p15:presenceInfo xmlns:p15="http://schemas.microsoft.com/office/powerpoint/2012/main" userId="03780094b619973f" providerId="Windows Live"/>
      </p:ext>
    </p:extLst>
  </p:cmAuthor>
  <p:cmAuthor id="6" name="USER7" initials="U" lastIdx="17" clrIdx="5">
    <p:extLst>
      <p:ext uri="{19B8F6BF-5375-455C-9EA6-DF929625EA0E}">
        <p15:presenceInfo xmlns:p15="http://schemas.microsoft.com/office/powerpoint/2012/main" userId="USER7"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99FFCC"/>
    <a:srgbClr val="FFC000"/>
    <a:srgbClr val="FFFFCC"/>
    <a:srgbClr val="DFDFDF"/>
    <a:srgbClr val="CCCCFF"/>
    <a:srgbClr val="BBE0E3"/>
    <a:srgbClr val="FFFF9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20" autoAdjust="0"/>
    <p:restoredTop sz="96817" autoAdjust="0"/>
  </p:normalViewPr>
  <p:slideViewPr>
    <p:cSldViewPr snapToGrid="0">
      <p:cViewPr varScale="1">
        <p:scale>
          <a:sx n="128" d="100"/>
          <a:sy n="128" d="100"/>
        </p:scale>
        <p:origin x="1472" y="176"/>
      </p:cViewPr>
      <p:guideLst>
        <p:guide orient="horz" pos="4320"/>
        <p:guide pos="3120"/>
        <p:guide orient="horz" pos="2160"/>
        <p:guide pos="121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068" y="792"/>
      </p:cViewPr>
      <p:guideLst>
        <p:guide orient="horz" pos="3108"/>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ferg-c-050\Desktop\2021&#31038;&#20250;&#22320;&#36074;&#23398;&#20250;\&#28010;&#27743;_&#12503;&#12525;&#12483;&#12488;&#27969;&#20986;&#12487;&#12540;&#12479;_&#31890;&#24452;&#20998;&#24067;_190712&#19971;&#26085;&#28580;&#27969;&#20986;&#22303;&#22732;.xlsx" TargetMode="Externa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______4.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______5.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D:\DATA_&#12508;&#12522;&#12517;&#12540;&#12512;(E)\2021_&#37117;&#36335;_&#20240;&#26408;\21&#37117;&#36335;_&#20240;&#20498;\2021&#37117;&#36335;&#12467;&#12490;&#12521;_&#31435;&#26408;&#29694;&#23384;&#37327;&#12398;&#31639;&#20986;_Cs&#27784;&#30528;&#37327;&#12398;&#35336;&#31639;.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D:\DATA_&#12508;&#12522;&#12517;&#12540;&#12512;(E)\2021_&#37117;&#36335;_&#20240;&#26408;\21&#37117;&#36335;_&#20240;&#20498;\2021&#37117;&#36335;&#12467;&#12490;&#12521;_&#31435;&#26408;&#29694;&#23384;&#37327;&#12398;&#31639;&#20986;_Cs&#27784;&#30528;&#37327;&#12398;&#35336;&#31639;.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D:\DATA_&#12508;&#12522;&#12517;&#12540;&#12512;(E)\2023_&#37117;&#36335;&#12467;&#12490;&#12521;_&#31435;&#26408;&#12539;&#26681;&#31995;&#12487;&#12540;&#12479;\2023&#37117;&#36335;&#12467;&#12490;&#12521;_&#31435;&#26408;&#29694;&#23384;&#37327;&#12398;&#31639;&#20986;_Cs&#27784;&#30528;&#37327;&#12398;&#35336;&#31639;.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D:\DATA_&#12508;&#12522;&#12517;&#12540;&#12512;(E)\2023_&#37117;&#36335;&#12467;&#12490;&#12521;_&#31435;&#26408;&#12539;&#26681;&#31995;&#12487;&#12540;&#12479;\2023&#37117;&#36335;&#12467;&#12490;&#12521;_&#31435;&#26408;&#29694;&#23384;&#37327;&#12398;&#31639;&#20986;_Cs&#27784;&#30528;&#37327;&#12398;&#35336;&#31639;.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1.xml"/><Relationship Id="rId4" Type="http://schemas.openxmlformats.org/officeDocument/2006/relationships/package" Target="../embeddings/Microsoft_Excel_______.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chartUserShapes" Target="../drawings/drawing2.xml"/><Relationship Id="rId4" Type="http://schemas.openxmlformats.org/officeDocument/2006/relationships/package" Target="../embeddings/Microsoft_Excel_______1.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______2.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______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943076458665746"/>
          <c:y val="7.8377086724227205E-2"/>
          <c:w val="0.66159207109342211"/>
          <c:h val="0.73545729178977937"/>
        </c:manualLayout>
      </c:layout>
      <c:barChart>
        <c:barDir val="bar"/>
        <c:grouping val="percentStacked"/>
        <c:varyColors val="0"/>
        <c:ser>
          <c:idx val="0"/>
          <c:order val="0"/>
          <c:tx>
            <c:strRef>
              <c:f>粒径分析＿グラフ_burnt!$K$3</c:f>
              <c:strCache>
                <c:ptCount val="1"/>
                <c:pt idx="0">
                  <c:v>Litter and its fragments</c:v>
                </c:pt>
              </c:strCache>
            </c:strRef>
          </c:tx>
          <c:spPr>
            <a:pattFill prst="ltVert">
              <a:fgClr>
                <a:schemeClr val="tx1"/>
              </a:fgClr>
              <a:bgClr>
                <a:srgbClr val="92D050"/>
              </a:bgClr>
            </a:pattFill>
            <a:ln w="9525">
              <a:solidFill>
                <a:schemeClr val="tx1"/>
              </a:solidFill>
            </a:ln>
            <a:effectLst/>
          </c:spPr>
          <c:invertIfNegative val="0"/>
          <c:cat>
            <c:strRef>
              <c:f>粒径分析＿グラフ_burnt!$B$4:$B$21</c:f>
              <c:strCache>
                <c:ptCount val="18"/>
                <c:pt idx="0">
                  <c:v>June 19 - July 19, 2017</c:v>
                </c:pt>
                <c:pt idx="1">
                  <c:v>July 19 - Aug. 22, 2017</c:v>
                </c:pt>
                <c:pt idx="2">
                  <c:v>Aug. 22 - Sept. 19, 2017</c:v>
                </c:pt>
                <c:pt idx="3">
                  <c:v>Sept. 19 - Oct. 18, 2017</c:v>
                </c:pt>
                <c:pt idx="4">
                  <c:v>Oct. 18 - Nov. 20, 2017</c:v>
                </c:pt>
                <c:pt idx="5">
                  <c:v>Nov. 20 - Dec. 19, 2017</c:v>
                </c:pt>
                <c:pt idx="6">
                  <c:v>Dec. 19, 2017 - April 19, 2018</c:v>
                </c:pt>
                <c:pt idx="7">
                  <c:v>April 19 - May 18, 2018</c:v>
                </c:pt>
                <c:pt idx="8">
                  <c:v>May 18 - June 19, 2018</c:v>
                </c:pt>
                <c:pt idx="9">
                  <c:v>June 19 - July 19, 2018</c:v>
                </c:pt>
                <c:pt idx="10">
                  <c:v>July 19 - Aug. 21, 2018</c:v>
                </c:pt>
                <c:pt idx="11">
                  <c:v>Aug. 21 - Sept. 19, 2018</c:v>
                </c:pt>
                <c:pt idx="12">
                  <c:v>Sept. 19 - Oct. 19, 2018</c:v>
                </c:pt>
                <c:pt idx="13">
                  <c:v>Oct. 19 - Nov. 19, 2018</c:v>
                </c:pt>
                <c:pt idx="14">
                  <c:v>Nov. 19 - Dec. 19, 2018</c:v>
                </c:pt>
                <c:pt idx="15">
                  <c:v>Dec. 19, 2018 - April 10, 2019</c:v>
                </c:pt>
                <c:pt idx="16">
                  <c:v>April 10 - June 10, 2019</c:v>
                </c:pt>
                <c:pt idx="17">
                  <c:v>June 10 - Aug. 9, 2019</c:v>
                </c:pt>
              </c:strCache>
            </c:strRef>
          </c:cat>
          <c:val>
            <c:numRef>
              <c:f>粒径分析＿グラフ_burnt!$K$4:$K$21</c:f>
              <c:numCache>
                <c:formatCode>0.00</c:formatCode>
                <c:ptCount val="18"/>
                <c:pt idx="0">
                  <c:v>32.53782837232643</c:v>
                </c:pt>
                <c:pt idx="1">
                  <c:v>32.47106379212179</c:v>
                </c:pt>
                <c:pt idx="2">
                  <c:v>22.686582997077156</c:v>
                </c:pt>
                <c:pt idx="3">
                  <c:v>21.619803578635825</c:v>
                </c:pt>
                <c:pt idx="4">
                  <c:v>29.372900999060995</c:v>
                </c:pt>
                <c:pt idx="5">
                  <c:v>12.965067218263627</c:v>
                </c:pt>
                <c:pt idx="6">
                  <c:v>43.777134587554258</c:v>
                </c:pt>
                <c:pt idx="7">
                  <c:v>23.678768115380748</c:v>
                </c:pt>
                <c:pt idx="8">
                  <c:v>24.844052484405253</c:v>
                </c:pt>
                <c:pt idx="9">
                  <c:v>26.907306816190637</c:v>
                </c:pt>
                <c:pt idx="10">
                  <c:v>30.370195708559308</c:v>
                </c:pt>
                <c:pt idx="11">
                  <c:v>39.164305949008494</c:v>
                </c:pt>
                <c:pt idx="12">
                  <c:v>33.868049692437587</c:v>
                </c:pt>
                <c:pt idx="13">
                  <c:v>22.45</c:v>
                </c:pt>
                <c:pt idx="14">
                  <c:v>43.972179289026244</c:v>
                </c:pt>
                <c:pt idx="15">
                  <c:v>59.831063633151196</c:v>
                </c:pt>
                <c:pt idx="16">
                  <c:v>62.621045836023242</c:v>
                </c:pt>
                <c:pt idx="17">
                  <c:v>78.530534351145036</c:v>
                </c:pt>
              </c:numCache>
            </c:numRef>
          </c:val>
          <c:extLst>
            <c:ext xmlns:c16="http://schemas.microsoft.com/office/drawing/2014/chart" uri="{C3380CC4-5D6E-409C-BE32-E72D297353CC}">
              <c16:uniqueId val="{00000000-A4CF-453D-8C17-F1B827B33A84}"/>
            </c:ext>
          </c:extLst>
        </c:ser>
        <c:ser>
          <c:idx val="1"/>
          <c:order val="1"/>
          <c:tx>
            <c:strRef>
              <c:f>粒径分析＿グラフ_burnt!$L$3</c:f>
              <c:strCache>
                <c:ptCount val="1"/>
                <c:pt idx="0">
                  <c:v>Gravel (2 mm or more)</c:v>
                </c:pt>
              </c:strCache>
            </c:strRef>
          </c:tx>
          <c:spPr>
            <a:solidFill>
              <a:srgbClr val="FFFFFF"/>
            </a:solidFill>
            <a:ln>
              <a:solidFill>
                <a:schemeClr val="tx1"/>
              </a:solidFill>
            </a:ln>
            <a:effectLst/>
          </c:spPr>
          <c:invertIfNegative val="0"/>
          <c:cat>
            <c:strRef>
              <c:f>粒径分析＿グラフ_burnt!$B$4:$B$21</c:f>
              <c:strCache>
                <c:ptCount val="18"/>
                <c:pt idx="0">
                  <c:v>June 19 - July 19, 2017</c:v>
                </c:pt>
                <c:pt idx="1">
                  <c:v>July 19 - Aug. 22, 2017</c:v>
                </c:pt>
                <c:pt idx="2">
                  <c:v>Aug. 22 - Sept. 19, 2017</c:v>
                </c:pt>
                <c:pt idx="3">
                  <c:v>Sept. 19 - Oct. 18, 2017</c:v>
                </c:pt>
                <c:pt idx="4">
                  <c:v>Oct. 18 - Nov. 20, 2017</c:v>
                </c:pt>
                <c:pt idx="5">
                  <c:v>Nov. 20 - Dec. 19, 2017</c:v>
                </c:pt>
                <c:pt idx="6">
                  <c:v>Dec. 19, 2017 - April 19, 2018</c:v>
                </c:pt>
                <c:pt idx="7">
                  <c:v>April 19 - May 18, 2018</c:v>
                </c:pt>
                <c:pt idx="8">
                  <c:v>May 18 - June 19, 2018</c:v>
                </c:pt>
                <c:pt idx="9">
                  <c:v>June 19 - July 19, 2018</c:v>
                </c:pt>
                <c:pt idx="10">
                  <c:v>July 19 - Aug. 21, 2018</c:v>
                </c:pt>
                <c:pt idx="11">
                  <c:v>Aug. 21 - Sept. 19, 2018</c:v>
                </c:pt>
                <c:pt idx="12">
                  <c:v>Sept. 19 - Oct. 19, 2018</c:v>
                </c:pt>
                <c:pt idx="13">
                  <c:v>Oct. 19 - Nov. 19, 2018</c:v>
                </c:pt>
                <c:pt idx="14">
                  <c:v>Nov. 19 - Dec. 19, 2018</c:v>
                </c:pt>
                <c:pt idx="15">
                  <c:v>Dec. 19, 2018 - April 10, 2019</c:v>
                </c:pt>
                <c:pt idx="16">
                  <c:v>April 10 - June 10, 2019</c:v>
                </c:pt>
                <c:pt idx="17">
                  <c:v>June 10 - Aug. 9, 2019</c:v>
                </c:pt>
              </c:strCache>
            </c:strRef>
          </c:cat>
          <c:val>
            <c:numRef>
              <c:f>粒径分析＿グラフ_burnt!$L$4:$L$21</c:f>
              <c:numCache>
                <c:formatCode>0.00</c:formatCode>
                <c:ptCount val="18"/>
                <c:pt idx="0">
                  <c:v>34.232700160622585</c:v>
                </c:pt>
                <c:pt idx="1">
                  <c:v>52.193539842836522</c:v>
                </c:pt>
                <c:pt idx="2">
                  <c:v>49.102374835153455</c:v>
                </c:pt>
                <c:pt idx="3">
                  <c:v>50.517960446656808</c:v>
                </c:pt>
                <c:pt idx="4">
                  <c:v>38.901027922652759</c:v>
                </c:pt>
                <c:pt idx="5">
                  <c:v>61.890199504878403</c:v>
                </c:pt>
                <c:pt idx="6">
                  <c:v>44.623010130246023</c:v>
                </c:pt>
                <c:pt idx="7">
                  <c:v>52.666475604749692</c:v>
                </c:pt>
                <c:pt idx="8">
                  <c:v>54.703008327443698</c:v>
                </c:pt>
                <c:pt idx="9">
                  <c:v>45.587874540038548</c:v>
                </c:pt>
                <c:pt idx="10">
                  <c:v>45.791087007781201</c:v>
                </c:pt>
                <c:pt idx="11">
                  <c:v>40.474504249291769</c:v>
                </c:pt>
                <c:pt idx="12">
                  <c:v>38.728742009407796</c:v>
                </c:pt>
                <c:pt idx="13">
                  <c:v>57.034008548596894</c:v>
                </c:pt>
                <c:pt idx="14">
                  <c:v>39.24265842349309</c:v>
                </c:pt>
                <c:pt idx="15">
                  <c:v>23.87239845243597</c:v>
                </c:pt>
                <c:pt idx="16">
                  <c:v>21.239509360877989</c:v>
                </c:pt>
                <c:pt idx="17">
                  <c:v>13.239503816793892</c:v>
                </c:pt>
              </c:numCache>
            </c:numRef>
          </c:val>
          <c:extLst>
            <c:ext xmlns:c16="http://schemas.microsoft.com/office/drawing/2014/chart" uri="{C3380CC4-5D6E-409C-BE32-E72D297353CC}">
              <c16:uniqueId val="{00000001-A4CF-453D-8C17-F1B827B33A84}"/>
            </c:ext>
          </c:extLst>
        </c:ser>
        <c:ser>
          <c:idx val="2"/>
          <c:order val="2"/>
          <c:tx>
            <c:strRef>
              <c:f>粒径分析＿グラフ_burnt!$M$3</c:f>
              <c:strCache>
                <c:ptCount val="1"/>
                <c:pt idx="0">
                  <c:v>Sand (less than 2 mm)</c:v>
                </c:pt>
              </c:strCache>
            </c:strRef>
          </c:tx>
          <c:spPr>
            <a:pattFill prst="pct20">
              <a:fgClr>
                <a:schemeClr val="tx1"/>
              </a:fgClr>
              <a:bgClr>
                <a:srgbClr val="FFFF00"/>
              </a:bgClr>
            </a:pattFill>
            <a:ln>
              <a:solidFill>
                <a:schemeClr val="tx1"/>
              </a:solidFill>
            </a:ln>
            <a:effectLst/>
          </c:spPr>
          <c:invertIfNegative val="0"/>
          <c:cat>
            <c:strRef>
              <c:f>粒径分析＿グラフ_burnt!$B$4:$B$21</c:f>
              <c:strCache>
                <c:ptCount val="18"/>
                <c:pt idx="0">
                  <c:v>June 19 - July 19, 2017</c:v>
                </c:pt>
                <c:pt idx="1">
                  <c:v>July 19 - Aug. 22, 2017</c:v>
                </c:pt>
                <c:pt idx="2">
                  <c:v>Aug. 22 - Sept. 19, 2017</c:v>
                </c:pt>
                <c:pt idx="3">
                  <c:v>Sept. 19 - Oct. 18, 2017</c:v>
                </c:pt>
                <c:pt idx="4">
                  <c:v>Oct. 18 - Nov. 20, 2017</c:v>
                </c:pt>
                <c:pt idx="5">
                  <c:v>Nov. 20 - Dec. 19, 2017</c:v>
                </c:pt>
                <c:pt idx="6">
                  <c:v>Dec. 19, 2017 - April 19, 2018</c:v>
                </c:pt>
                <c:pt idx="7">
                  <c:v>April 19 - May 18, 2018</c:v>
                </c:pt>
                <c:pt idx="8">
                  <c:v>May 18 - June 19, 2018</c:v>
                </c:pt>
                <c:pt idx="9">
                  <c:v>June 19 - July 19, 2018</c:v>
                </c:pt>
                <c:pt idx="10">
                  <c:v>July 19 - Aug. 21, 2018</c:v>
                </c:pt>
                <c:pt idx="11">
                  <c:v>Aug. 21 - Sept. 19, 2018</c:v>
                </c:pt>
                <c:pt idx="12">
                  <c:v>Sept. 19 - Oct. 19, 2018</c:v>
                </c:pt>
                <c:pt idx="13">
                  <c:v>Oct. 19 - Nov. 19, 2018</c:v>
                </c:pt>
                <c:pt idx="14">
                  <c:v>Nov. 19 - Dec. 19, 2018</c:v>
                </c:pt>
                <c:pt idx="15">
                  <c:v>Dec. 19, 2018 - April 10, 2019</c:v>
                </c:pt>
                <c:pt idx="16">
                  <c:v>April 10 - June 10, 2019</c:v>
                </c:pt>
                <c:pt idx="17">
                  <c:v>June 10 - Aug. 9, 2019</c:v>
                </c:pt>
              </c:strCache>
            </c:strRef>
          </c:cat>
          <c:val>
            <c:numRef>
              <c:f>粒径分析＿グラフ_burnt!$M$4:$M$21</c:f>
              <c:numCache>
                <c:formatCode>0.00</c:formatCode>
                <c:ptCount val="18"/>
                <c:pt idx="0">
                  <c:v>33.229471467050999</c:v>
                </c:pt>
                <c:pt idx="1">
                  <c:v>47.806460157163471</c:v>
                </c:pt>
                <c:pt idx="2">
                  <c:v>28.211042167769392</c:v>
                </c:pt>
                <c:pt idx="3">
                  <c:v>27.862235974707382</c:v>
                </c:pt>
                <c:pt idx="4">
                  <c:v>31.726071078286232</c:v>
                </c:pt>
                <c:pt idx="5">
                  <c:v>15.15568284171751</c:v>
                </c:pt>
                <c:pt idx="6">
                  <c:v>11.599855282199707</c:v>
                </c:pt>
                <c:pt idx="7">
                  <c:v>23.654756279869559</c:v>
                </c:pt>
                <c:pt idx="8">
                  <c:v>20.452939188151049</c:v>
                </c:pt>
                <c:pt idx="9">
                  <c:v>27.504818643770818</c:v>
                </c:pt>
                <c:pt idx="10">
                  <c:v>23.838717283659495</c:v>
                </c:pt>
                <c:pt idx="11">
                  <c:v>20.361189801699737</c:v>
                </c:pt>
                <c:pt idx="12">
                  <c:v>27.403208298154624</c:v>
                </c:pt>
                <c:pt idx="13">
                  <c:v>20.516632596171721</c:v>
                </c:pt>
                <c:pt idx="14">
                  <c:v>16.785162287480667</c:v>
                </c:pt>
                <c:pt idx="15">
                  <c:v>16.296537914412831</c:v>
                </c:pt>
                <c:pt idx="16">
                  <c:v>16.139444803098776</c:v>
                </c:pt>
                <c:pt idx="17">
                  <c:v>8.2299618320610683</c:v>
                </c:pt>
              </c:numCache>
            </c:numRef>
          </c:val>
          <c:extLst>
            <c:ext xmlns:c16="http://schemas.microsoft.com/office/drawing/2014/chart" uri="{C3380CC4-5D6E-409C-BE32-E72D297353CC}">
              <c16:uniqueId val="{00000002-A4CF-453D-8C17-F1B827B33A84}"/>
            </c:ext>
          </c:extLst>
        </c:ser>
        <c:dLbls>
          <c:showLegendKey val="0"/>
          <c:showVal val="0"/>
          <c:showCatName val="0"/>
          <c:showSerName val="0"/>
          <c:showPercent val="0"/>
          <c:showBubbleSize val="0"/>
        </c:dLbls>
        <c:gapWidth val="50"/>
        <c:overlap val="100"/>
        <c:axId val="2146099304"/>
        <c:axId val="2146103080"/>
      </c:barChart>
      <c:dateAx>
        <c:axId val="2146099304"/>
        <c:scaling>
          <c:orientation val="maxMin"/>
        </c:scaling>
        <c:delete val="0"/>
        <c:axPos val="l"/>
        <c:numFmt formatCode="[$-409]mmm\-yy;@" sourceLinked="0"/>
        <c:majorTickMark val="none"/>
        <c:minorTickMark val="none"/>
        <c:tickLblPos val="nextTo"/>
        <c:spPr>
          <a:noFill/>
          <a:ln w="9525" cap="flat" cmpd="sng" algn="ctr">
            <a:solidFill>
              <a:schemeClr val="tx1"/>
            </a:solidFill>
            <a:round/>
            <a:headEnd type="none" w="sm" len="sm"/>
            <a:tailEnd type="none" w="sm" len="sm"/>
          </a:ln>
          <a:effectLst/>
        </c:spPr>
        <c:txPr>
          <a:bodyPr rot="-60000000" spcFirstLastPara="1" vertOverflow="ellipsis" vert="horz" wrap="square" anchor="ctr" anchorCtr="1"/>
          <a:lstStyle/>
          <a:p>
            <a:pPr>
              <a:defRPr lang="ja-JP" sz="900" b="0" i="1" u="none" strike="noStrike" kern="1200" baseline="0">
                <a:solidFill>
                  <a:schemeClr val="tx1"/>
                </a:solidFill>
                <a:latin typeface="Arial" panose="020B0604020202020204" pitchFamily="34" charset="0"/>
                <a:ea typeface="+mn-ea"/>
                <a:cs typeface="Arial" panose="020B0604020202020204" pitchFamily="34" charset="0"/>
              </a:defRPr>
            </a:pPr>
            <a:endParaRPr lang="ja-JP"/>
          </a:p>
        </c:txPr>
        <c:crossAx val="2146103080"/>
        <c:crosses val="autoZero"/>
        <c:auto val="0"/>
        <c:lblOffset val="100"/>
        <c:baseTimeUnit val="days"/>
      </c:dateAx>
      <c:valAx>
        <c:axId val="2146103080"/>
        <c:scaling>
          <c:orientation val="minMax"/>
        </c:scaling>
        <c:delete val="0"/>
        <c:axPos val="t"/>
        <c:majorGridlines>
          <c:spPr>
            <a:ln w="9525" cap="flat" cmpd="sng" algn="ctr">
              <a:solidFill>
                <a:schemeClr val="bg1">
                  <a:lumMod val="95000"/>
                </a:schemeClr>
              </a:solidFill>
              <a:round/>
            </a:ln>
            <a:effectLst/>
          </c:spPr>
        </c:majorGridlines>
        <c:numFmt formatCode="0%" sourceLinked="1"/>
        <c:majorTickMark val="out"/>
        <c:minorTickMark val="out"/>
        <c:tickLblPos val="nextTo"/>
        <c:spPr>
          <a:noFill/>
          <a:ln>
            <a:solidFill>
              <a:schemeClr val="tx1"/>
            </a:solidFill>
          </a:ln>
          <a:effectLst/>
        </c:spPr>
        <c:txPr>
          <a:bodyPr rot="-60000000" spcFirstLastPara="1" vertOverflow="ellipsis" vert="horz" wrap="square" anchor="ctr" anchorCtr="1"/>
          <a:lstStyle/>
          <a:p>
            <a:pPr>
              <a:defRPr lang="ja-JP" sz="1200" b="0" i="1" u="none" strike="noStrike" kern="1200" baseline="0">
                <a:solidFill>
                  <a:schemeClr val="tx1"/>
                </a:solidFill>
                <a:latin typeface="Arial" panose="020B0604020202020204" pitchFamily="34" charset="0"/>
                <a:ea typeface="+mn-ea"/>
                <a:cs typeface="Arial" panose="020B0604020202020204" pitchFamily="34" charset="0"/>
              </a:defRPr>
            </a:pPr>
            <a:endParaRPr lang="ja-JP"/>
          </a:p>
        </c:txPr>
        <c:crossAx val="2146099304"/>
        <c:crosses val="autoZero"/>
        <c:crossBetween val="between"/>
        <c:majorUnit val="0.2"/>
        <c:minorUnit val="0.1"/>
      </c:valAx>
      <c:spPr>
        <a:noFill/>
        <a:ln>
          <a:noFill/>
        </a:ln>
        <a:effectLst/>
      </c:spPr>
    </c:plotArea>
    <c:legend>
      <c:legendPos val="b"/>
      <c:layout>
        <c:manualLayout>
          <c:xMode val="edge"/>
          <c:yMode val="edge"/>
          <c:x val="0.24934726901281692"/>
          <c:y val="0.87382003452677026"/>
          <c:w val="0.73132158713802242"/>
          <c:h val="0.12617996547322988"/>
        </c:manualLayout>
      </c:layout>
      <c:overlay val="0"/>
      <c:spPr>
        <a:noFill/>
        <a:ln>
          <a:noFill/>
        </a:ln>
        <a:effectLst/>
      </c:spPr>
      <c:txPr>
        <a:bodyPr rot="0" spcFirstLastPara="1" vertOverflow="ellipsis" vert="horz" wrap="square" anchor="ctr" anchorCtr="1"/>
        <a:lstStyle/>
        <a:p>
          <a:pPr>
            <a:defRPr lang="ja-JP" sz="900" b="0" i="1" u="none" strike="noStrike" kern="1200" baseline="0">
              <a:solidFill>
                <a:schemeClr val="tx1"/>
              </a:solidFill>
              <a:latin typeface="Arial" panose="020B0604020202020204" pitchFamily="34" charset="0"/>
              <a:ea typeface="+mn-ea"/>
              <a:cs typeface="Arial" panose="020B0604020202020204" pitchFamily="34" charset="0"/>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lineMarker"/>
        <c:varyColors val="0"/>
        <c:ser>
          <c:idx val="0"/>
          <c:order val="0"/>
          <c:tx>
            <c:v>SC</c:v>
          </c:tx>
          <c:spPr>
            <a:ln w="19050" cap="rnd">
              <a:noFill/>
              <a:round/>
            </a:ln>
            <a:effectLst/>
          </c:spPr>
          <c:marker>
            <c:symbol val="circle"/>
            <c:size val="8"/>
            <c:spPr>
              <a:solidFill>
                <a:srgbClr val="00B0F0">
                  <a:alpha val="70000"/>
                </a:srgbClr>
              </a:solidFill>
              <a:ln w="9525">
                <a:solidFill>
                  <a:schemeClr val="bg1">
                    <a:lumMod val="85000"/>
                  </a:schemeClr>
                </a:solidFill>
              </a:ln>
              <a:effectLst/>
            </c:spPr>
          </c:marker>
          <c:trendline>
            <c:spPr>
              <a:ln w="19050" cap="rnd">
                <a:solidFill>
                  <a:schemeClr val="accent1"/>
                </a:solidFill>
                <a:prstDash val="sysDot"/>
              </a:ln>
              <a:effectLst/>
            </c:spPr>
            <c:trendlineType val="linear"/>
            <c:intercept val="0"/>
            <c:dispRSqr val="1"/>
            <c:dispEq val="1"/>
            <c:trendlineLbl>
              <c:layout>
                <c:manualLayout>
                  <c:x val="4.7167032509683092E-2"/>
                  <c:y val="0.26798640554546066"/>
                </c:manualLayout>
              </c:layout>
              <c:numFmt formatCode="General" sourceLinked="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trendlineLbl>
          </c:trendline>
          <c:xVal>
            <c:numRef>
              <c:f>'解析用_20250218 (回帰)'!$AP$6:$AP$18</c:f>
              <c:numCache>
                <c:formatCode>0.00E+00</c:formatCode>
                <c:ptCount val="13"/>
                <c:pt idx="0">
                  <c:v>35.564100000000003</c:v>
                </c:pt>
                <c:pt idx="1">
                  <c:v>26.060199999999998</c:v>
                </c:pt>
                <c:pt idx="2">
                  <c:v>18.445499999999999</c:v>
                </c:pt>
                <c:pt idx="3">
                  <c:v>12.408799999999999</c:v>
                </c:pt>
                <c:pt idx="4">
                  <c:v>1.889</c:v>
                </c:pt>
                <c:pt idx="5">
                  <c:v>10.4016</c:v>
                </c:pt>
                <c:pt idx="6">
                  <c:v>13.670199999999999</c:v>
                </c:pt>
                <c:pt idx="7">
                  <c:v>26.384899999999998</c:v>
                </c:pt>
                <c:pt idx="8">
                  <c:v>23.775300000000001</c:v>
                </c:pt>
                <c:pt idx="9">
                  <c:v>18.288900000000002</c:v>
                </c:pt>
                <c:pt idx="10">
                  <c:v>33.261600000000001</c:v>
                </c:pt>
                <c:pt idx="11">
                  <c:v>52.509700000000002</c:v>
                </c:pt>
                <c:pt idx="12">
                  <c:v>80.712500000000006</c:v>
                </c:pt>
              </c:numCache>
            </c:numRef>
          </c:xVal>
          <c:yVal>
            <c:numRef>
              <c:f>'解析用_20250218 (回帰)'!$AT$6:$AT$18</c:f>
              <c:numCache>
                <c:formatCode>0.00E+00</c:formatCode>
                <c:ptCount val="13"/>
                <c:pt idx="0">
                  <c:v>2.0000000000000001E-4</c:v>
                </c:pt>
                <c:pt idx="1">
                  <c:v>6.6000000000000005E-5</c:v>
                </c:pt>
                <c:pt idx="2">
                  <c:v>3.8999999999999999E-5</c:v>
                </c:pt>
                <c:pt idx="3">
                  <c:v>1.5999999999999999E-5</c:v>
                </c:pt>
                <c:pt idx="4">
                  <c:v>1.2E-5</c:v>
                </c:pt>
                <c:pt idx="5">
                  <c:v>1.4E-5</c:v>
                </c:pt>
                <c:pt idx="6">
                  <c:v>2.9000000000000004E-5</c:v>
                </c:pt>
                <c:pt idx="7">
                  <c:v>4.2000000000000004E-5</c:v>
                </c:pt>
                <c:pt idx="8">
                  <c:v>5.1E-5</c:v>
                </c:pt>
                <c:pt idx="9">
                  <c:v>3.1000000000000001E-5</c:v>
                </c:pt>
                <c:pt idx="10">
                  <c:v>8.7000000000000001E-5</c:v>
                </c:pt>
                <c:pt idx="11">
                  <c:v>9.7E-5</c:v>
                </c:pt>
                <c:pt idx="12">
                  <c:v>2.3000000000000001E-4</c:v>
                </c:pt>
              </c:numCache>
            </c:numRef>
          </c:yVal>
          <c:smooth val="0"/>
          <c:extLst>
            <c:ext xmlns:c16="http://schemas.microsoft.com/office/drawing/2014/chart" uri="{C3380CC4-5D6E-409C-BE32-E72D297353CC}">
              <c16:uniqueId val="{00000000-1FF6-403E-BDFF-9CC8FACE77AA}"/>
            </c:ext>
          </c:extLst>
        </c:ser>
        <c:dLbls>
          <c:showLegendKey val="0"/>
          <c:showVal val="0"/>
          <c:showCatName val="0"/>
          <c:showSerName val="0"/>
          <c:showPercent val="0"/>
          <c:showBubbleSize val="0"/>
        </c:dLbls>
        <c:axId val="941212328"/>
        <c:axId val="941213968"/>
      </c:scatterChart>
      <c:valAx>
        <c:axId val="94121232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ltLang="ja-JP" sz="800" baseline="30000" dirty="0">
                    <a:latin typeface="Times New Roman" panose="02020603050405020304" pitchFamily="18" charset="0"/>
                    <a:cs typeface="Times New Roman" panose="02020603050405020304" pitchFamily="18" charset="0"/>
                  </a:rPr>
                  <a:t>137</a:t>
                </a:r>
                <a:r>
                  <a:rPr lang="en-US" altLang="ja-JP" sz="800" dirty="0">
                    <a:latin typeface="Times New Roman" panose="02020603050405020304" pitchFamily="18" charset="0"/>
                    <a:cs typeface="Times New Roman" panose="02020603050405020304" pitchFamily="18" charset="0"/>
                  </a:rPr>
                  <a:t>Cs</a:t>
                </a:r>
                <a:r>
                  <a:rPr lang="en-US" altLang="ja-JP" sz="800" baseline="0" dirty="0">
                    <a:latin typeface="Times New Roman" panose="02020603050405020304" pitchFamily="18" charset="0"/>
                    <a:cs typeface="Times New Roman" panose="02020603050405020304" pitchFamily="18" charset="0"/>
                  </a:rPr>
                  <a:t> concentration in moss bag (</a:t>
                </a:r>
                <a:r>
                  <a:rPr lang="en-US" altLang="ja-JP" sz="800" baseline="0" dirty="0" err="1">
                    <a:latin typeface="Times New Roman" panose="02020603050405020304" pitchFamily="18" charset="0"/>
                    <a:cs typeface="Times New Roman" panose="02020603050405020304" pitchFamily="18" charset="0"/>
                  </a:rPr>
                  <a:t>Bq</a:t>
                </a:r>
                <a:r>
                  <a:rPr lang="en-US" altLang="ja-JP" sz="800" baseline="0" dirty="0">
                    <a:latin typeface="Times New Roman" panose="02020603050405020304" pitchFamily="18" charset="0"/>
                    <a:cs typeface="Times New Roman" panose="02020603050405020304" pitchFamily="18" charset="0"/>
                  </a:rPr>
                  <a:t>/kg)</a:t>
                </a:r>
                <a:endParaRPr lang="ja-JP" altLang="en-US" sz="800" dirty="0">
                  <a:latin typeface="Times New Roman" panose="02020603050405020304" pitchFamily="18" charset="0"/>
                  <a:cs typeface="Times New Roman" panose="02020603050405020304" pitchFamily="18" charset="0"/>
                </a:endParaRPr>
              </a:p>
            </c:rich>
          </c:tx>
          <c:layout>
            <c:manualLayout>
              <c:xMode val="edge"/>
              <c:yMode val="edge"/>
              <c:x val="0.28003742636568785"/>
              <c:y val="0.8431826212681216"/>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ja-JP" altLang="en-US"/>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941213968"/>
        <c:crosses val="autoZero"/>
        <c:crossBetween val="midCat"/>
      </c:valAx>
      <c:valAx>
        <c:axId val="941213968"/>
        <c:scaling>
          <c:orientation val="minMax"/>
          <c:max val="3.0000000000000008E-4"/>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7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ltLang="ja-JP" sz="700" baseline="30000">
                    <a:latin typeface="Times New Roman" panose="02020603050405020304" pitchFamily="18" charset="0"/>
                    <a:cs typeface="Times New Roman" panose="02020603050405020304" pitchFamily="18" charset="0"/>
                  </a:rPr>
                  <a:t>137</a:t>
                </a:r>
                <a:r>
                  <a:rPr lang="en-US" altLang="ja-JP" sz="700">
                    <a:latin typeface="Times New Roman" panose="02020603050405020304" pitchFamily="18" charset="0"/>
                    <a:cs typeface="Times New Roman" panose="02020603050405020304" pitchFamily="18" charset="0"/>
                  </a:rPr>
                  <a:t>Cs concentration</a:t>
                </a:r>
                <a:r>
                  <a:rPr lang="en-US" altLang="ja-JP" sz="700" baseline="0">
                    <a:latin typeface="Times New Roman" panose="02020603050405020304" pitchFamily="18" charset="0"/>
                    <a:cs typeface="Times New Roman" panose="02020603050405020304" pitchFamily="18" charset="0"/>
                  </a:rPr>
                  <a:t> in filter (Bq/m</a:t>
                </a:r>
                <a:r>
                  <a:rPr lang="en-US" altLang="ja-JP" sz="700" baseline="30000">
                    <a:latin typeface="Times New Roman" panose="02020603050405020304" pitchFamily="18" charset="0"/>
                    <a:cs typeface="Times New Roman" panose="02020603050405020304" pitchFamily="18" charset="0"/>
                  </a:rPr>
                  <a:t>3</a:t>
                </a:r>
                <a:r>
                  <a:rPr lang="en-US" altLang="ja-JP" sz="700" baseline="0">
                    <a:latin typeface="Times New Roman" panose="02020603050405020304" pitchFamily="18" charset="0"/>
                    <a:cs typeface="Times New Roman" panose="02020603050405020304" pitchFamily="18" charset="0"/>
                  </a:rPr>
                  <a:t>)</a:t>
                </a:r>
                <a:endParaRPr lang="ja-JP" altLang="en-US" sz="700">
                  <a:latin typeface="Times New Roman" panose="02020603050405020304" pitchFamily="18" charset="0"/>
                  <a:cs typeface="Times New Roman" panose="02020603050405020304" pitchFamily="18" charset="0"/>
                </a:endParaRPr>
              </a:p>
            </c:rich>
          </c:tx>
          <c:overlay val="0"/>
          <c:spPr>
            <a:noFill/>
            <a:ln>
              <a:noFill/>
            </a:ln>
            <a:effectLst/>
          </c:spPr>
          <c:txPr>
            <a:bodyPr rot="-5400000" spcFirstLastPara="1" vertOverflow="ellipsis" vert="horz" wrap="square" anchor="ctr" anchorCtr="1"/>
            <a:lstStyle/>
            <a:p>
              <a:pPr>
                <a:defRPr sz="7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ja-JP" altLang="en-US"/>
            </a:p>
          </c:txPr>
        </c:title>
        <c:numFmt formatCode="0.00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ja-JP"/>
          </a:p>
        </c:txPr>
        <c:crossAx val="94121232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891922313489438"/>
          <c:y val="5.8347443362884346E-2"/>
          <c:w val="0.62083178681125983"/>
          <c:h val="0.72335000363366331"/>
        </c:manualLayout>
      </c:layout>
      <c:barChart>
        <c:barDir val="col"/>
        <c:grouping val="clustered"/>
        <c:varyColors val="0"/>
        <c:ser>
          <c:idx val="0"/>
          <c:order val="0"/>
          <c:tx>
            <c:v>JAEA・大気浮遊じん</c:v>
          </c:tx>
          <c:spPr>
            <a:solidFill>
              <a:srgbClr val="0000FF"/>
            </a:solidFill>
            <a:ln>
              <a:noFill/>
            </a:ln>
            <a:effectLst/>
          </c:spPr>
          <c:invertIfNegative val="0"/>
          <c:cat>
            <c:strRef>
              <c:f>'ダスト 解析用_20250225'!$B$6:$B$19</c:f>
              <c:strCache>
                <c:ptCount val="14"/>
                <c:pt idx="0">
                  <c:v>1</c:v>
                </c:pt>
                <c:pt idx="1">
                  <c:v>2</c:v>
                </c:pt>
                <c:pt idx="2">
                  <c:v>3</c:v>
                </c:pt>
                <c:pt idx="3">
                  <c:v>4</c:v>
                </c:pt>
                <c:pt idx="4">
                  <c:v>5</c:v>
                </c:pt>
                <c:pt idx="5">
                  <c:v>6</c:v>
                </c:pt>
                <c:pt idx="6">
                  <c:v>7</c:v>
                </c:pt>
                <c:pt idx="7">
                  <c:v>8</c:v>
                </c:pt>
                <c:pt idx="8">
                  <c:v>9</c:v>
                </c:pt>
                <c:pt idx="9">
                  <c:v>10</c:v>
                </c:pt>
                <c:pt idx="10">
                  <c:v>11</c:v>
                </c:pt>
                <c:pt idx="11">
                  <c:v>12</c:v>
                </c:pt>
                <c:pt idx="12">
                  <c:v>13</c:v>
                </c:pt>
                <c:pt idx="13">
                  <c:v>14</c:v>
                </c:pt>
              </c:strCache>
            </c:strRef>
          </c:cat>
          <c:val>
            <c:numRef>
              <c:f>'ダスト 解析用_20250225'!$C$7:$C$19</c:f>
              <c:numCache>
                <c:formatCode>0.00E+00</c:formatCode>
                <c:ptCount val="13"/>
                <c:pt idx="0">
                  <c:v>3.3362499999999999E-4</c:v>
                </c:pt>
                <c:pt idx="1">
                  <c:v>9.1380300000000003E-5</c:v>
                </c:pt>
                <c:pt idx="2">
                  <c:v>1.0571800000000001E-4</c:v>
                </c:pt>
                <c:pt idx="3">
                  <c:v>1.04338E-4</c:v>
                </c:pt>
                <c:pt idx="4">
                  <c:v>1.2980000000000001E-4</c:v>
                </c:pt>
                <c:pt idx="5">
                  <c:v>1.167E-4</c:v>
                </c:pt>
                <c:pt idx="6">
                  <c:v>1.73E-4</c:v>
                </c:pt>
                <c:pt idx="7">
                  <c:v>1.2225499999999999E-4</c:v>
                </c:pt>
                <c:pt idx="8">
                  <c:v>1.05078E-4</c:v>
                </c:pt>
                <c:pt idx="9">
                  <c:v>3.9127400000000001E-5</c:v>
                </c:pt>
                <c:pt idx="10">
                  <c:v>1.0516799999999999E-4</c:v>
                </c:pt>
                <c:pt idx="11">
                  <c:v>1.16885E-4</c:v>
                </c:pt>
                <c:pt idx="12">
                  <c:v>4.6694599999999998E-4</c:v>
                </c:pt>
              </c:numCache>
            </c:numRef>
          </c:val>
          <c:extLst>
            <c:ext xmlns:c16="http://schemas.microsoft.com/office/drawing/2014/chart" uri="{C3380CC4-5D6E-409C-BE32-E72D297353CC}">
              <c16:uniqueId val="{00000000-318F-4F14-85B6-9F6EBF2D6A5F}"/>
            </c:ext>
          </c:extLst>
        </c:ser>
        <c:ser>
          <c:idx val="1"/>
          <c:order val="1"/>
          <c:tx>
            <c:v>県・大気浮遊じん</c:v>
          </c:tx>
          <c:spPr>
            <a:solidFill>
              <a:schemeClr val="accent2">
                <a:lumMod val="60000"/>
                <a:lumOff val="40000"/>
              </a:schemeClr>
            </a:solidFill>
            <a:ln>
              <a:noFill/>
            </a:ln>
            <a:effectLst/>
          </c:spPr>
          <c:invertIfNegative val="0"/>
          <c:cat>
            <c:strRef>
              <c:f>'ダスト 解析用_20250225'!$B$6:$B$19</c:f>
              <c:strCache>
                <c:ptCount val="14"/>
                <c:pt idx="0">
                  <c:v>1</c:v>
                </c:pt>
                <c:pt idx="1">
                  <c:v>2</c:v>
                </c:pt>
                <c:pt idx="2">
                  <c:v>3</c:v>
                </c:pt>
                <c:pt idx="3">
                  <c:v>4</c:v>
                </c:pt>
                <c:pt idx="4">
                  <c:v>5</c:v>
                </c:pt>
                <c:pt idx="5">
                  <c:v>6</c:v>
                </c:pt>
                <c:pt idx="6">
                  <c:v>7</c:v>
                </c:pt>
                <c:pt idx="7">
                  <c:v>8</c:v>
                </c:pt>
                <c:pt idx="8">
                  <c:v>9</c:v>
                </c:pt>
                <c:pt idx="9">
                  <c:v>10</c:v>
                </c:pt>
                <c:pt idx="10">
                  <c:v>11</c:v>
                </c:pt>
                <c:pt idx="11">
                  <c:v>12</c:v>
                </c:pt>
                <c:pt idx="12">
                  <c:v>13</c:v>
                </c:pt>
                <c:pt idx="13">
                  <c:v>14</c:v>
                </c:pt>
              </c:strCache>
            </c:strRef>
          </c:cat>
          <c:val>
            <c:numRef>
              <c:f>'ダスト 解析用_20250225'!$K$7:$K$19</c:f>
              <c:numCache>
                <c:formatCode>0.00E+00</c:formatCode>
                <c:ptCount val="13"/>
                <c:pt idx="0">
                  <c:v>2.0000000000000001E-4</c:v>
                </c:pt>
                <c:pt idx="1">
                  <c:v>6.6000000000000005E-5</c:v>
                </c:pt>
                <c:pt idx="2">
                  <c:v>3.8999999999999999E-5</c:v>
                </c:pt>
                <c:pt idx="3">
                  <c:v>1.5999999999999999E-5</c:v>
                </c:pt>
                <c:pt idx="4">
                  <c:v>1.2E-5</c:v>
                </c:pt>
                <c:pt idx="5">
                  <c:v>1.4E-5</c:v>
                </c:pt>
                <c:pt idx="6">
                  <c:v>2.9000000000000004E-5</c:v>
                </c:pt>
                <c:pt idx="7">
                  <c:v>4.2000000000000004E-5</c:v>
                </c:pt>
                <c:pt idx="8">
                  <c:v>5.1E-5</c:v>
                </c:pt>
                <c:pt idx="9">
                  <c:v>3.1000000000000001E-5</c:v>
                </c:pt>
                <c:pt idx="10">
                  <c:v>8.7000000000000001E-5</c:v>
                </c:pt>
                <c:pt idx="11">
                  <c:v>9.7E-5</c:v>
                </c:pt>
                <c:pt idx="12">
                  <c:v>2.3000000000000001E-4</c:v>
                </c:pt>
              </c:numCache>
            </c:numRef>
          </c:val>
          <c:extLst>
            <c:ext xmlns:c16="http://schemas.microsoft.com/office/drawing/2014/chart" uri="{C3380CC4-5D6E-409C-BE32-E72D297353CC}">
              <c16:uniqueId val="{00000001-318F-4F14-85B6-9F6EBF2D6A5F}"/>
            </c:ext>
          </c:extLst>
        </c:ser>
        <c:dLbls>
          <c:showLegendKey val="0"/>
          <c:showVal val="0"/>
          <c:showCatName val="0"/>
          <c:showSerName val="0"/>
          <c:showPercent val="0"/>
          <c:showBubbleSize val="0"/>
        </c:dLbls>
        <c:gapWidth val="219"/>
        <c:axId val="940875232"/>
        <c:axId val="940872936"/>
      </c:barChart>
      <c:scatterChart>
        <c:scatterStyle val="lineMarker"/>
        <c:varyColors val="0"/>
        <c:ser>
          <c:idx val="3"/>
          <c:order val="3"/>
          <c:tx>
            <c:v>SCコケバッグ</c:v>
          </c:tx>
          <c:spPr>
            <a:ln w="25400" cap="rnd">
              <a:noFill/>
              <a:round/>
            </a:ln>
            <a:effectLst/>
          </c:spPr>
          <c:marker>
            <c:symbol val="circle"/>
            <c:size val="5"/>
            <c:spPr>
              <a:solidFill>
                <a:srgbClr val="00B0F0"/>
              </a:solidFill>
              <a:ln w="9525">
                <a:solidFill>
                  <a:schemeClr val="bg1">
                    <a:lumMod val="85000"/>
                  </a:schemeClr>
                </a:solidFill>
              </a:ln>
              <a:effectLst/>
            </c:spPr>
          </c:marker>
          <c:dPt>
            <c:idx val="4"/>
            <c:marker>
              <c:symbol val="circle"/>
              <c:size val="5"/>
              <c:spPr>
                <a:solidFill>
                  <a:schemeClr val="bg1"/>
                </a:solidFill>
                <a:ln w="9525">
                  <a:solidFill>
                    <a:schemeClr val="bg1">
                      <a:lumMod val="85000"/>
                    </a:schemeClr>
                  </a:solidFill>
                </a:ln>
                <a:effectLst/>
              </c:spPr>
            </c:marker>
            <c:bubble3D val="0"/>
            <c:extLst>
              <c:ext xmlns:c16="http://schemas.microsoft.com/office/drawing/2014/chart" uri="{C3380CC4-5D6E-409C-BE32-E72D297353CC}">
                <c16:uniqueId val="{00000002-318F-4F14-85B6-9F6EBF2D6A5F}"/>
              </c:ext>
            </c:extLst>
          </c:dPt>
          <c:yVal>
            <c:numRef>
              <c:f>'解析用_20250218 (回帰)'!$AP$6:$AP$18</c:f>
              <c:numCache>
                <c:formatCode>0.00E+00</c:formatCode>
                <c:ptCount val="13"/>
                <c:pt idx="0">
                  <c:v>35.564100000000003</c:v>
                </c:pt>
                <c:pt idx="1">
                  <c:v>26.060199999999998</c:v>
                </c:pt>
                <c:pt idx="2">
                  <c:v>18.445499999999999</c:v>
                </c:pt>
                <c:pt idx="3">
                  <c:v>12.408799999999999</c:v>
                </c:pt>
                <c:pt idx="4">
                  <c:v>1.889</c:v>
                </c:pt>
                <c:pt idx="5">
                  <c:v>10.4016</c:v>
                </c:pt>
                <c:pt idx="6">
                  <c:v>13.670199999999999</c:v>
                </c:pt>
                <c:pt idx="7">
                  <c:v>26.384899999999998</c:v>
                </c:pt>
                <c:pt idx="8">
                  <c:v>23.775300000000001</c:v>
                </c:pt>
                <c:pt idx="9">
                  <c:v>18.288900000000002</c:v>
                </c:pt>
                <c:pt idx="10">
                  <c:v>33.261600000000001</c:v>
                </c:pt>
                <c:pt idx="11">
                  <c:v>52.509700000000002</c:v>
                </c:pt>
                <c:pt idx="12">
                  <c:v>80.712500000000006</c:v>
                </c:pt>
              </c:numCache>
            </c:numRef>
          </c:yVal>
          <c:smooth val="0"/>
          <c:extLst>
            <c:ext xmlns:c16="http://schemas.microsoft.com/office/drawing/2014/chart" uri="{C3380CC4-5D6E-409C-BE32-E72D297353CC}">
              <c16:uniqueId val="{00000003-318F-4F14-85B6-9F6EBF2D6A5F}"/>
            </c:ext>
          </c:extLst>
        </c:ser>
        <c:dLbls>
          <c:showLegendKey val="0"/>
          <c:showVal val="0"/>
          <c:showCatName val="0"/>
          <c:showSerName val="0"/>
          <c:showPercent val="0"/>
          <c:showBubbleSize val="0"/>
        </c:dLbls>
        <c:axId val="853575960"/>
        <c:axId val="853573992"/>
        <c:extLst>
          <c:ext xmlns:c15="http://schemas.microsoft.com/office/drawing/2012/chart" uri="{02D57815-91ED-43cb-92C2-25804820EDAC}">
            <c15:filteredScatterSeries>
              <c15:ser>
                <c:idx val="2"/>
                <c:order val="2"/>
                <c:tx>
                  <c:v>SNコケバッグ</c:v>
                </c:tx>
                <c:spPr>
                  <a:ln w="25400" cap="rnd">
                    <a:noFill/>
                    <a:round/>
                  </a:ln>
                  <a:effectLst/>
                </c:spPr>
                <c:marker>
                  <c:symbol val="circle"/>
                  <c:size val="8"/>
                  <c:spPr>
                    <a:solidFill>
                      <a:srgbClr val="00B050"/>
                    </a:solidFill>
                    <a:ln w="9525">
                      <a:solidFill>
                        <a:schemeClr val="accent3"/>
                      </a:solidFill>
                    </a:ln>
                    <a:effectLst/>
                  </c:spPr>
                </c:marker>
                <c:dPt>
                  <c:idx val="5"/>
                  <c:marker>
                    <c:symbol val="circle"/>
                    <c:size val="8"/>
                    <c:spPr>
                      <a:solidFill>
                        <a:schemeClr val="bg1"/>
                      </a:solidFill>
                      <a:ln w="9525">
                        <a:solidFill>
                          <a:schemeClr val="accent3"/>
                        </a:solidFill>
                      </a:ln>
                      <a:effectLst/>
                    </c:spPr>
                  </c:marker>
                  <c:bubble3D val="0"/>
                  <c:extLst>
                    <c:ext xmlns:c16="http://schemas.microsoft.com/office/drawing/2014/chart" uri="{C3380CC4-5D6E-409C-BE32-E72D297353CC}">
                      <c16:uniqueId val="{00000004-318F-4F14-85B6-9F6EBF2D6A5F}"/>
                    </c:ext>
                  </c:extLst>
                </c:dPt>
                <c:yVal>
                  <c:numRef>
                    <c:extLst>
                      <c:ext uri="{02D57815-91ED-43cb-92C2-25804820EDAC}">
                        <c15:formulaRef>
                          <c15:sqref>'解析用_20250218 (回帰)'!$AL$6:$AL$18</c15:sqref>
                        </c15:formulaRef>
                      </c:ext>
                    </c:extLst>
                    <c:numCache>
                      <c:formatCode>0.00E+00</c:formatCode>
                      <c:ptCount val="13"/>
                      <c:pt idx="0">
                        <c:v>51.883699999999997</c:v>
                      </c:pt>
                      <c:pt idx="1">
                        <c:v>28.878799999999998</c:v>
                      </c:pt>
                      <c:pt idx="2">
                        <c:v>22.1403</c:v>
                      </c:pt>
                      <c:pt idx="3">
                        <c:v>19.535299999999999</c:v>
                      </c:pt>
                      <c:pt idx="4">
                        <c:v>85.8</c:v>
                      </c:pt>
                      <c:pt idx="5">
                        <c:v>8.3539999999999992</c:v>
                      </c:pt>
                      <c:pt idx="6">
                        <c:v>14.9817</c:v>
                      </c:pt>
                      <c:pt idx="7">
                        <c:v>32.5015</c:v>
                      </c:pt>
                      <c:pt idx="8">
                        <c:v>22.894100000000002</c:v>
                      </c:pt>
                      <c:pt idx="9">
                        <c:v>21.817299999999999</c:v>
                      </c:pt>
                      <c:pt idx="10">
                        <c:v>62.863799999999998</c:v>
                      </c:pt>
                      <c:pt idx="11">
                        <c:v>38.610399999999998</c:v>
                      </c:pt>
                      <c:pt idx="12">
                        <c:v>76.970200000000006</c:v>
                      </c:pt>
                    </c:numCache>
                  </c:numRef>
                </c:yVal>
                <c:smooth val="0"/>
                <c:extLst>
                  <c:ext xmlns:c16="http://schemas.microsoft.com/office/drawing/2014/chart" uri="{C3380CC4-5D6E-409C-BE32-E72D297353CC}">
                    <c16:uniqueId val="{00000005-318F-4F14-85B6-9F6EBF2D6A5F}"/>
                  </c:ext>
                </c:extLst>
              </c15:ser>
            </c15:filteredScatterSeries>
          </c:ext>
        </c:extLst>
      </c:scatterChart>
      <c:catAx>
        <c:axId val="940875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ja-JP"/>
          </a:p>
        </c:txPr>
        <c:crossAx val="940872936"/>
        <c:crosses val="autoZero"/>
        <c:auto val="1"/>
        <c:lblAlgn val="ctr"/>
        <c:lblOffset val="100"/>
        <c:noMultiLvlLbl val="0"/>
      </c:catAx>
      <c:valAx>
        <c:axId val="9408729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ltLang="ja-JP" sz="800" b="0" i="0" baseline="30000" dirty="0">
                    <a:effectLst/>
                    <a:latin typeface="Times New Roman" panose="02020603050405020304" pitchFamily="18" charset="0"/>
                    <a:cs typeface="Times New Roman" panose="02020603050405020304" pitchFamily="18" charset="0"/>
                  </a:rPr>
                  <a:t>137</a:t>
                </a:r>
                <a:r>
                  <a:rPr lang="en-US" altLang="ja-JP" sz="800" b="0" i="0" baseline="0" dirty="0">
                    <a:effectLst/>
                    <a:latin typeface="Times New Roman" panose="02020603050405020304" pitchFamily="18" charset="0"/>
                    <a:cs typeface="Times New Roman" panose="02020603050405020304" pitchFamily="18" charset="0"/>
                  </a:rPr>
                  <a:t>Cs concentration in filter (</a:t>
                </a:r>
                <a:r>
                  <a:rPr lang="en-US" altLang="ja-JP" sz="800" b="0" i="0" baseline="0" dirty="0" err="1">
                    <a:effectLst/>
                    <a:latin typeface="Times New Roman" panose="02020603050405020304" pitchFamily="18" charset="0"/>
                    <a:cs typeface="Times New Roman" panose="02020603050405020304" pitchFamily="18" charset="0"/>
                  </a:rPr>
                  <a:t>Bq</a:t>
                </a:r>
                <a:r>
                  <a:rPr lang="en-US" altLang="ja-JP" sz="800" b="0" i="0" baseline="0" dirty="0">
                    <a:effectLst/>
                    <a:latin typeface="Times New Roman" panose="02020603050405020304" pitchFamily="18" charset="0"/>
                    <a:cs typeface="Times New Roman" panose="02020603050405020304" pitchFamily="18" charset="0"/>
                  </a:rPr>
                  <a:t>/m</a:t>
                </a:r>
                <a:r>
                  <a:rPr lang="en-US" altLang="ja-JP" sz="800" b="0" i="0" baseline="30000" dirty="0">
                    <a:effectLst/>
                    <a:latin typeface="Times New Roman" panose="02020603050405020304" pitchFamily="18" charset="0"/>
                    <a:cs typeface="Times New Roman" panose="02020603050405020304" pitchFamily="18" charset="0"/>
                  </a:rPr>
                  <a:t>3</a:t>
                </a:r>
                <a:r>
                  <a:rPr lang="en-US" altLang="ja-JP" sz="800" b="0" i="0" baseline="0" dirty="0">
                    <a:effectLst/>
                    <a:latin typeface="Times New Roman" panose="02020603050405020304" pitchFamily="18" charset="0"/>
                    <a:cs typeface="Times New Roman" panose="02020603050405020304" pitchFamily="18" charset="0"/>
                  </a:rPr>
                  <a:t>)</a:t>
                </a:r>
                <a:endParaRPr lang="ja-JP" altLang="ja-JP" sz="800" dirty="0">
                  <a:effectLst/>
                  <a:latin typeface="Times New Roman" panose="02020603050405020304" pitchFamily="18" charset="0"/>
                  <a:cs typeface="Times New Roman" panose="02020603050405020304" pitchFamily="18" charset="0"/>
                </a:endParaRPr>
              </a:p>
            </c:rich>
          </c:tx>
          <c:overlay val="0"/>
          <c:spPr>
            <a:noFill/>
            <a:ln>
              <a:noFill/>
            </a:ln>
            <a:effectLst/>
          </c:spPr>
          <c:txPr>
            <a:bodyPr rot="-540000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ja-JP" altLang="ja-JP"/>
            </a:p>
          </c:txPr>
        </c:title>
        <c:numFmt formatCode="0.00E+00"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ja-JP"/>
          </a:p>
        </c:txPr>
        <c:crossAx val="940875232"/>
        <c:crosses val="autoZero"/>
        <c:crossBetween val="between"/>
        <c:majorUnit val="1.0000000000000003E-4"/>
      </c:valAx>
      <c:valAx>
        <c:axId val="853573992"/>
        <c:scaling>
          <c:orientation val="minMax"/>
          <c:max val="200"/>
        </c:scaling>
        <c:delete val="0"/>
        <c:axPos val="r"/>
        <c:title>
          <c:tx>
            <c:rich>
              <a:bodyPr rot="-54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r>
                  <a:rPr lang="en-US" altLang="ja-JP" sz="700" baseline="30000" dirty="0"/>
                  <a:t>137</a:t>
                </a:r>
                <a:r>
                  <a:rPr lang="en-US" altLang="ja-JP" sz="700" baseline="0" dirty="0"/>
                  <a:t>Cs concentration in moss bag (</a:t>
                </a:r>
                <a:r>
                  <a:rPr lang="en-US" altLang="ja-JP" sz="700" baseline="0" dirty="0" err="1"/>
                  <a:t>Bq</a:t>
                </a:r>
                <a:r>
                  <a:rPr lang="en-US" altLang="ja-JP" sz="700" baseline="0" dirty="0"/>
                  <a:t>/kg)</a:t>
                </a:r>
                <a:endParaRPr lang="ja-JP" altLang="en-US" sz="700" dirty="0"/>
              </a:p>
            </c:rich>
          </c:tx>
          <c:layout>
            <c:manualLayout>
              <c:xMode val="edge"/>
              <c:yMode val="edge"/>
              <c:x val="0.89852932474811864"/>
              <c:y val="0.14343517161745661"/>
            </c:manualLayout>
          </c:layout>
          <c:overlay val="0"/>
          <c:spPr>
            <a:noFill/>
            <a:ln>
              <a:noFill/>
            </a:ln>
            <a:effectLst/>
          </c:spPr>
          <c:txPr>
            <a:bodyPr rot="-54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ja-JP" altLang="en-US"/>
            </a:p>
          </c:txPr>
        </c:title>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ja-JP"/>
          </a:p>
        </c:txPr>
        <c:crossAx val="853575960"/>
        <c:crosses val="max"/>
        <c:crossBetween val="midCat"/>
        <c:majorUnit val="50"/>
      </c:valAx>
      <c:valAx>
        <c:axId val="853575960"/>
        <c:scaling>
          <c:orientation val="minMax"/>
        </c:scaling>
        <c:delete val="1"/>
        <c:axPos val="b"/>
        <c:majorTickMark val="out"/>
        <c:minorTickMark val="none"/>
        <c:tickLblPos val="nextTo"/>
        <c:crossAx val="853573992"/>
        <c:crosses val="autoZero"/>
        <c:crossBetween val="midCat"/>
      </c:valAx>
      <c:spPr>
        <a:noFill/>
        <a:ln>
          <a:solidFill>
            <a:srgbClr val="FFFFFF">
              <a:lumMod val="85000"/>
            </a:srgbClr>
          </a:solidFill>
        </a:ln>
        <a:effectLst/>
      </c:spPr>
    </c:plotArea>
    <c:legend>
      <c:legendPos val="b"/>
      <c:layout>
        <c:manualLayout>
          <c:xMode val="edge"/>
          <c:yMode val="edge"/>
          <c:x val="0.23708454814406882"/>
          <c:y val="9.3905426300970166E-2"/>
          <c:w val="0.54286891947864724"/>
          <c:h val="0.15706900247772787"/>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638021156111525"/>
          <c:y val="0.13425925925925927"/>
          <c:w val="0.7903369821713534"/>
          <c:h val="0.49747856236932891"/>
        </c:manualLayout>
      </c:layout>
      <c:barChart>
        <c:barDir val="bar"/>
        <c:grouping val="stacked"/>
        <c:varyColors val="0"/>
        <c:ser>
          <c:idx val="4"/>
          <c:order val="0"/>
          <c:tx>
            <c:strRef>
              <c:f>'バイオマス総括，Cs蓄積量'!$K$40</c:f>
              <c:strCache>
                <c:ptCount val="1"/>
                <c:pt idx="0">
                  <c:v>心材</c:v>
                </c:pt>
              </c:strCache>
            </c:strRef>
          </c:tx>
          <c:spPr>
            <a:solidFill>
              <a:srgbClr val="FFC000"/>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'バイオマス総括，Cs蓄積量'!$K$45:$K$46</c:f>
              <c:numCache>
                <c:formatCode>0.0</c:formatCode>
                <c:ptCount val="2"/>
                <c:pt idx="1">
                  <c:v>4.0648230203920582E-2</c:v>
                </c:pt>
              </c:numCache>
            </c:numRef>
          </c:val>
          <c:extLst>
            <c:ext xmlns:c16="http://schemas.microsoft.com/office/drawing/2014/chart" uri="{C3380CC4-5D6E-409C-BE32-E72D297353CC}">
              <c16:uniqueId val="{00000000-5DC3-4995-A97E-265D73EE6689}"/>
            </c:ext>
          </c:extLst>
        </c:ser>
        <c:ser>
          <c:idx val="3"/>
          <c:order val="1"/>
          <c:tx>
            <c:strRef>
              <c:f>'バイオマス総括，Cs蓄積量'!$I$40</c:f>
              <c:strCache>
                <c:ptCount val="1"/>
                <c:pt idx="0">
                  <c:v>辺材</c:v>
                </c:pt>
              </c:strCache>
            </c:strRef>
          </c:tx>
          <c:spPr>
            <a:solidFill>
              <a:srgbClr val="00B0F0"/>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'バイオマス総括，Cs蓄積量'!$I$45:$I$46</c:f>
              <c:numCache>
                <c:formatCode>0.0</c:formatCode>
                <c:ptCount val="2"/>
                <c:pt idx="1">
                  <c:v>0.39494341803570499</c:v>
                </c:pt>
              </c:numCache>
            </c:numRef>
          </c:val>
          <c:extLst>
            <c:ext xmlns:c16="http://schemas.microsoft.com/office/drawing/2014/chart" uri="{C3380CC4-5D6E-409C-BE32-E72D297353CC}">
              <c16:uniqueId val="{00000001-5DC3-4995-A97E-265D73EE6689}"/>
            </c:ext>
          </c:extLst>
        </c:ser>
        <c:ser>
          <c:idx val="2"/>
          <c:order val="2"/>
          <c:tx>
            <c:strRef>
              <c:f>'バイオマス総括，Cs蓄積量'!$G$40</c:f>
              <c:strCache>
                <c:ptCount val="1"/>
                <c:pt idx="0">
                  <c:v>樹皮</c:v>
                </c:pt>
              </c:strCache>
            </c:strRef>
          </c:tx>
          <c:spPr>
            <a:solidFill>
              <a:schemeClr val="accent3"/>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'バイオマス総括，Cs蓄積量'!$G$45:$G$46</c:f>
              <c:numCache>
                <c:formatCode>0.0</c:formatCode>
                <c:ptCount val="2"/>
                <c:pt idx="1">
                  <c:v>0.96242935613572989</c:v>
                </c:pt>
              </c:numCache>
            </c:numRef>
          </c:val>
          <c:extLst>
            <c:ext xmlns:c16="http://schemas.microsoft.com/office/drawing/2014/chart" uri="{C3380CC4-5D6E-409C-BE32-E72D297353CC}">
              <c16:uniqueId val="{00000002-5DC3-4995-A97E-265D73EE6689}"/>
            </c:ext>
          </c:extLst>
        </c:ser>
        <c:ser>
          <c:idx val="1"/>
          <c:order val="3"/>
          <c:tx>
            <c:strRef>
              <c:f>'バイオマス総括，Cs蓄積量'!$E$40</c:f>
              <c:strCache>
                <c:ptCount val="1"/>
                <c:pt idx="0">
                  <c:v>枝</c:v>
                </c:pt>
              </c:strCache>
            </c:strRef>
          </c:tx>
          <c:spPr>
            <a:solidFill>
              <a:srgbClr val="FFFF00"/>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'バイオマス総括，Cs蓄積量'!$E$45:$E$46</c:f>
              <c:numCache>
                <c:formatCode>0.0</c:formatCode>
                <c:ptCount val="2"/>
                <c:pt idx="1">
                  <c:v>0.33302972691775079</c:v>
                </c:pt>
              </c:numCache>
            </c:numRef>
          </c:val>
          <c:extLst>
            <c:ext xmlns:c16="http://schemas.microsoft.com/office/drawing/2014/chart" uri="{C3380CC4-5D6E-409C-BE32-E72D297353CC}">
              <c16:uniqueId val="{00000003-5DC3-4995-A97E-265D73EE6689}"/>
            </c:ext>
          </c:extLst>
        </c:ser>
        <c:ser>
          <c:idx val="0"/>
          <c:order val="4"/>
          <c:tx>
            <c:strRef>
              <c:f>'バイオマス総括，Cs蓄積量'!$C$40</c:f>
              <c:strCache>
                <c:ptCount val="1"/>
                <c:pt idx="0">
                  <c:v>広葉</c:v>
                </c:pt>
              </c:strCache>
            </c:strRef>
          </c:tx>
          <c:spPr>
            <a:solidFill>
              <a:schemeClr val="accent6"/>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'バイオマス総括，Cs蓄積量'!$C$45:$C$46</c:f>
              <c:numCache>
                <c:formatCode>0.0</c:formatCode>
                <c:ptCount val="2"/>
                <c:pt idx="1">
                  <c:v>0.11182594440507793</c:v>
                </c:pt>
              </c:numCache>
            </c:numRef>
          </c:val>
          <c:extLst>
            <c:ext xmlns:c16="http://schemas.microsoft.com/office/drawing/2014/chart" uri="{C3380CC4-5D6E-409C-BE32-E72D297353CC}">
              <c16:uniqueId val="{00000004-5DC3-4995-A97E-265D73EE6689}"/>
            </c:ext>
          </c:extLst>
        </c:ser>
        <c:ser>
          <c:idx val="7"/>
          <c:order val="5"/>
          <c:tx>
            <c:strRef>
              <c:f>'バイオマス総括，Cs蓄積量'!$S$40</c:f>
              <c:strCache>
                <c:ptCount val="1"/>
                <c:pt idx="0">
                  <c:v>鉱物土壌層</c:v>
                </c:pt>
              </c:strCache>
            </c:strRef>
          </c:tx>
          <c:spPr>
            <a:solidFill>
              <a:schemeClr val="accent2">
                <a:lumMod val="75000"/>
              </a:schemeClr>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ja-JP" sz="1200" b="1" i="0" u="none" strike="noStrike" kern="1200" baseline="0">
                    <a:solidFill>
                      <a:schemeClr val="bg1"/>
                    </a:solidFill>
                    <a:latin typeface="+mn-lt"/>
                    <a:ea typeface="+mn-ea"/>
                    <a:cs typeface="+mn-cs"/>
                  </a:defRPr>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'バイオマス総括，Cs蓄積量'!$B$41:$B$42</c:f>
              <c:strCache>
                <c:ptCount val="2"/>
                <c:pt idx="0">
                  <c:v>森林土壌(採取日）</c:v>
                </c:pt>
                <c:pt idx="1">
                  <c:v>コナラ立木(採取日）</c:v>
                </c:pt>
              </c:strCache>
            </c:strRef>
          </c:cat>
          <c:val>
            <c:numRef>
              <c:f>'バイオマス総括，Cs蓄積量'!$S$45:$S$46</c:f>
              <c:numCache>
                <c:formatCode>General</c:formatCode>
                <c:ptCount val="2"/>
                <c:pt idx="0" formatCode="0.0">
                  <c:v>98.157123324301821</c:v>
                </c:pt>
              </c:numCache>
            </c:numRef>
          </c:val>
          <c:extLst>
            <c:ext xmlns:c16="http://schemas.microsoft.com/office/drawing/2014/chart" uri="{C3380CC4-5D6E-409C-BE32-E72D297353CC}">
              <c16:uniqueId val="{00000005-5DC3-4995-A97E-265D73EE6689}"/>
            </c:ext>
          </c:extLst>
        </c:ser>
        <c:ser>
          <c:idx val="8"/>
          <c:order val="6"/>
          <c:tx>
            <c:strRef>
              <c:f>'バイオマス総括，Cs蓄積量'!$Q$40</c:f>
              <c:strCache>
                <c:ptCount val="1"/>
                <c:pt idx="0">
                  <c:v>H層</c:v>
                </c:pt>
              </c:strCache>
            </c:strRef>
          </c:tx>
          <c:spPr>
            <a:solidFill>
              <a:schemeClr val="accent3">
                <a:lumMod val="60000"/>
              </a:schemeClr>
            </a:solidFill>
            <a:ln>
              <a:solidFill>
                <a:schemeClr val="tx1"/>
              </a:solidFill>
            </a:ln>
            <a:effectLst/>
          </c:spPr>
          <c:invertIfNegative val="0"/>
          <c:dLbls>
            <c:dLbl>
              <c:idx val="0"/>
              <c:layout>
                <c:manualLayout>
                  <c:x val="-5.7984478581375287E-2"/>
                  <c:y val="-0.1917542324755841"/>
                </c:manualLayout>
              </c:layout>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6-5DC3-4995-A97E-265D73EE6689}"/>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'バイオマス総括，Cs蓄積量'!$Q$45:$Q$46</c:f>
              <c:numCache>
                <c:formatCode>General</c:formatCode>
                <c:ptCount val="2"/>
                <c:pt idx="0" formatCode="0.0">
                  <c:v>0</c:v>
                </c:pt>
              </c:numCache>
            </c:numRef>
          </c:val>
          <c:extLst>
            <c:ext xmlns:c16="http://schemas.microsoft.com/office/drawing/2014/chart" uri="{C3380CC4-5D6E-409C-BE32-E72D297353CC}">
              <c16:uniqueId val="{00000007-5DC3-4995-A97E-265D73EE6689}"/>
            </c:ext>
          </c:extLst>
        </c:ser>
        <c:ser>
          <c:idx val="6"/>
          <c:order val="7"/>
          <c:tx>
            <c:strRef>
              <c:f>'バイオマス総括，Cs蓄積量'!$O$40</c:f>
              <c:strCache>
                <c:ptCount val="1"/>
                <c:pt idx="0">
                  <c:v>F層</c:v>
                </c:pt>
              </c:strCache>
            </c:strRef>
          </c:tx>
          <c:spPr>
            <a:solidFill>
              <a:schemeClr val="bg1">
                <a:lumMod val="75000"/>
              </a:schemeClr>
            </a:solidFill>
            <a:ln>
              <a:solidFill>
                <a:schemeClr val="tx1"/>
              </a:solidFill>
            </a:ln>
            <a:effectLst/>
          </c:spPr>
          <c:invertIfNegative val="0"/>
          <c:dLbls>
            <c:dLbl>
              <c:idx val="0"/>
              <c:layout>
                <c:manualLayout>
                  <c:x val="-1.33749408195047E-2"/>
                  <c:y val="-0.21988196126161871"/>
                </c:manualLayout>
              </c:layou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5DC3-4995-A97E-265D73EE6689}"/>
                </c:ext>
              </c:extLst>
            </c:dLbl>
            <c:spPr>
              <a:noFill/>
              <a:ln>
                <a:noFill/>
              </a:ln>
              <a:effectLst/>
            </c:spPr>
            <c:txPr>
              <a:bodyPr rot="0" spcFirstLastPara="1" vertOverflow="ellipsis" vert="horz" wrap="square" lIns="38100" tIns="19050" rIns="38100" bIns="19050" anchor="ctr" anchorCtr="1">
                <a:spAutoFit/>
              </a:bodyPr>
              <a:lstStyle/>
              <a:p>
                <a:pPr>
                  <a:defRPr lang="ja-JP" sz="11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'バイオマス総括，Cs蓄積量'!$B$41:$B$42</c:f>
              <c:strCache>
                <c:ptCount val="2"/>
                <c:pt idx="0">
                  <c:v>森林土壌(採取日）</c:v>
                </c:pt>
                <c:pt idx="1">
                  <c:v>コナラ立木(採取日）</c:v>
                </c:pt>
              </c:strCache>
            </c:strRef>
          </c:cat>
          <c:val>
            <c:numRef>
              <c:f>'バイオマス総括，Cs蓄積量'!$O$45:$O$46</c:f>
              <c:numCache>
                <c:formatCode>General</c:formatCode>
                <c:ptCount val="2"/>
                <c:pt idx="0" formatCode="0.0">
                  <c:v>0</c:v>
                </c:pt>
              </c:numCache>
            </c:numRef>
          </c:val>
          <c:extLst>
            <c:ext xmlns:c16="http://schemas.microsoft.com/office/drawing/2014/chart" uri="{C3380CC4-5D6E-409C-BE32-E72D297353CC}">
              <c16:uniqueId val="{00000009-5DC3-4995-A97E-265D73EE6689}"/>
            </c:ext>
          </c:extLst>
        </c:ser>
        <c:ser>
          <c:idx val="5"/>
          <c:order val="8"/>
          <c:tx>
            <c:strRef>
              <c:f>'バイオマス総括，Cs蓄積量'!$M$40</c:f>
              <c:strCache>
                <c:ptCount val="1"/>
                <c:pt idx="0">
                  <c:v>リター層</c:v>
                </c:pt>
              </c:strCache>
            </c:strRef>
          </c:tx>
          <c:spPr>
            <a:solidFill>
              <a:srgbClr val="92D050"/>
            </a:solidFill>
            <a:ln>
              <a:solidFill>
                <a:schemeClr val="tx1"/>
              </a:solidFill>
            </a:ln>
            <a:effectLst/>
          </c:spPr>
          <c:invertIfNegative val="0"/>
          <c:dLbls>
            <c:dLbl>
              <c:idx val="0"/>
              <c:layout>
                <c:manualLayout>
                  <c:x val="1.3077276575640366E-2"/>
                  <c:y val="-0.33855862218796107"/>
                </c:manualLayout>
              </c:layout>
              <c:spPr>
                <a:noFill/>
                <a:ln>
                  <a:noFill/>
                </a:ln>
                <a:effectLst/>
              </c:spPr>
              <c:txPr>
                <a:bodyPr rot="0" spcFirstLastPara="1" vertOverflow="ellipsis" vert="horz" wrap="square" lIns="38100" tIns="19050" rIns="38100" bIns="19050" anchor="ctr" anchorCtr="1">
                  <a:spAutoFit/>
                </a:bodyPr>
                <a:lstStyle/>
                <a:p>
                  <a:pPr>
                    <a:defRPr lang="ja-JP" sz="12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A-5DC3-4995-A97E-265D73EE6689}"/>
                </c:ext>
              </c:extLst>
            </c:dLbl>
            <c:spPr>
              <a:noFill/>
              <a:ln>
                <a:noFill/>
              </a:ln>
              <a:effectLst/>
            </c:spPr>
            <c:txPr>
              <a:bodyPr rot="0" spcFirstLastPara="1" vertOverflow="ellipsis" vert="horz" wrap="square" lIns="38100" tIns="19050" rIns="38100" bIns="19050" anchor="ctr" anchorCtr="1">
                <a:spAutoFit/>
              </a:bodyPr>
              <a:lstStyle/>
              <a:p>
                <a:pPr>
                  <a:defRPr lang="ja-JP" sz="1200" b="0" i="0" u="none" strike="noStrike" kern="1200" baseline="0">
                    <a:solidFill>
                      <a:schemeClr val="tx1">
                        <a:lumMod val="75000"/>
                        <a:lumOff val="25000"/>
                      </a:schemeClr>
                    </a:solidFill>
                    <a:latin typeface="+mn-lt"/>
                    <a:ea typeface="+mn-ea"/>
                    <a:cs typeface="+mn-cs"/>
                  </a:defRPr>
                </a:pPr>
                <a:endParaRPr lang="ja-JP"/>
              </a:p>
            </c:txPr>
            <c:showLegendKey val="1"/>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'バイオマス総括，Cs蓄積量'!$B$41:$B$42</c:f>
              <c:strCache>
                <c:ptCount val="2"/>
                <c:pt idx="0">
                  <c:v>森林土壌(採取日）</c:v>
                </c:pt>
                <c:pt idx="1">
                  <c:v>コナラ立木(採取日）</c:v>
                </c:pt>
              </c:strCache>
            </c:strRef>
          </c:cat>
          <c:val>
            <c:numRef>
              <c:f>'バイオマス総括，Cs蓄積量'!$M$45:$M$46</c:f>
              <c:numCache>
                <c:formatCode>General</c:formatCode>
                <c:ptCount val="2"/>
                <c:pt idx="0" formatCode="0.0">
                  <c:v>0</c:v>
                </c:pt>
              </c:numCache>
            </c:numRef>
          </c:val>
          <c:extLst>
            <c:ext xmlns:c16="http://schemas.microsoft.com/office/drawing/2014/chart" uri="{C3380CC4-5D6E-409C-BE32-E72D297353CC}">
              <c16:uniqueId val="{0000000B-5DC3-4995-A97E-265D73EE6689}"/>
            </c:ext>
          </c:extLst>
        </c:ser>
        <c:dLbls>
          <c:showLegendKey val="0"/>
          <c:showVal val="0"/>
          <c:showCatName val="0"/>
          <c:showSerName val="0"/>
          <c:showPercent val="0"/>
          <c:showBubbleSize val="0"/>
        </c:dLbls>
        <c:gapWidth val="82"/>
        <c:overlap val="100"/>
        <c:axId val="660401640"/>
        <c:axId val="660406232"/>
      </c:barChart>
      <c:catAx>
        <c:axId val="6604016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ja-JP" sz="1200" b="0" i="0" u="none" strike="noStrike" kern="1200" baseline="0">
                <a:solidFill>
                  <a:schemeClr val="tx1"/>
                </a:solidFill>
                <a:latin typeface="ＭＳ Ｐゴシック" panose="020B0600070205080204" pitchFamily="50" charset="-128"/>
                <a:ea typeface="ＭＳ Ｐゴシック" panose="020B0600070205080204" pitchFamily="50" charset="-128"/>
                <a:cs typeface="+mn-cs"/>
              </a:defRPr>
            </a:pPr>
            <a:endParaRPr lang="ja-JP"/>
          </a:p>
        </c:txPr>
        <c:crossAx val="660406232"/>
        <c:crosses val="autoZero"/>
        <c:auto val="1"/>
        <c:lblAlgn val="ctr"/>
        <c:lblOffset val="100"/>
        <c:noMultiLvlLbl val="0"/>
      </c:catAx>
      <c:valAx>
        <c:axId val="660406232"/>
        <c:scaling>
          <c:orientation val="minMax"/>
          <c:max val="100"/>
          <c:min val="0"/>
        </c:scaling>
        <c:delete val="0"/>
        <c:axPos val="b"/>
        <c:numFmt formatCode="0.0" sourceLinked="1"/>
        <c:majorTickMark val="out"/>
        <c:minorTickMark val="in"/>
        <c:tickLblPos val="nextTo"/>
        <c:spPr>
          <a:noFill/>
          <a:ln>
            <a:solidFill>
              <a:schemeClr val="tx1"/>
            </a:solidFill>
          </a:ln>
          <a:effectLst/>
        </c:spPr>
        <c:txPr>
          <a:bodyPr rot="-60000000" spcFirstLastPara="1" vertOverflow="ellipsis" vert="horz" wrap="square" anchor="ctr" anchorCtr="1"/>
          <a:lstStyle/>
          <a:p>
            <a:pPr>
              <a:defRPr lang="ja-JP" sz="1200" b="1" i="0" u="none" strike="noStrike" kern="1200" baseline="0">
                <a:solidFill>
                  <a:schemeClr val="tx1"/>
                </a:solidFill>
                <a:latin typeface="ＭＳ Ｐゴシック" panose="020B0600070205080204" pitchFamily="50" charset="-128"/>
                <a:ea typeface="ＭＳ Ｐゴシック" panose="020B0600070205080204" pitchFamily="50" charset="-128"/>
                <a:cs typeface="+mn-cs"/>
              </a:defRPr>
            </a:pPr>
            <a:endParaRPr lang="ja-JP"/>
          </a:p>
        </c:txPr>
        <c:crossAx val="660401640"/>
        <c:crosses val="autoZero"/>
        <c:crossBetween val="between"/>
        <c:majorUnit val="20"/>
        <c:minorUnit val="5"/>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944463738287767"/>
          <c:y val="0.29975572934890043"/>
          <c:w val="0.82879368135249598"/>
          <c:h val="0.49747856236932891"/>
        </c:manualLayout>
      </c:layout>
      <c:barChart>
        <c:barDir val="bar"/>
        <c:grouping val="stacked"/>
        <c:varyColors val="0"/>
        <c:ser>
          <c:idx val="4"/>
          <c:order val="0"/>
          <c:tx>
            <c:strRef>
              <c:f>'バイオマス総括，Cs蓄積量'!$K$40</c:f>
              <c:strCache>
                <c:ptCount val="1"/>
                <c:pt idx="0">
                  <c:v>心材</c:v>
                </c:pt>
              </c:strCache>
            </c:strRef>
          </c:tx>
          <c:spPr>
            <a:solidFill>
              <a:srgbClr val="FFC000"/>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'バイオマス総括，Cs蓄積量'!$K$46</c:f>
              <c:numCache>
                <c:formatCode>0.0</c:formatCode>
                <c:ptCount val="1"/>
                <c:pt idx="0">
                  <c:v>4.0648230203920582E-2</c:v>
                </c:pt>
              </c:numCache>
            </c:numRef>
          </c:val>
          <c:extLst>
            <c:ext xmlns:c16="http://schemas.microsoft.com/office/drawing/2014/chart" uri="{C3380CC4-5D6E-409C-BE32-E72D297353CC}">
              <c16:uniqueId val="{00000000-4577-4E84-9CE2-1D319A791939}"/>
            </c:ext>
          </c:extLst>
        </c:ser>
        <c:ser>
          <c:idx val="3"/>
          <c:order val="1"/>
          <c:tx>
            <c:strRef>
              <c:f>'バイオマス総括，Cs蓄積量'!$I$40</c:f>
              <c:strCache>
                <c:ptCount val="1"/>
                <c:pt idx="0">
                  <c:v>辺材</c:v>
                </c:pt>
              </c:strCache>
            </c:strRef>
          </c:tx>
          <c:spPr>
            <a:solidFill>
              <a:srgbClr val="00B0F0"/>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'バイオマス総括，Cs蓄積量'!$I$46</c:f>
              <c:numCache>
                <c:formatCode>0.0</c:formatCode>
                <c:ptCount val="1"/>
                <c:pt idx="0">
                  <c:v>0.39494341803570499</c:v>
                </c:pt>
              </c:numCache>
            </c:numRef>
          </c:val>
          <c:extLst>
            <c:ext xmlns:c16="http://schemas.microsoft.com/office/drawing/2014/chart" uri="{C3380CC4-5D6E-409C-BE32-E72D297353CC}">
              <c16:uniqueId val="{00000001-4577-4E84-9CE2-1D319A791939}"/>
            </c:ext>
          </c:extLst>
        </c:ser>
        <c:ser>
          <c:idx val="2"/>
          <c:order val="2"/>
          <c:tx>
            <c:strRef>
              <c:f>'バイオマス総括，Cs蓄積量'!$G$40</c:f>
              <c:strCache>
                <c:ptCount val="1"/>
                <c:pt idx="0">
                  <c:v>樹皮</c:v>
                </c:pt>
              </c:strCache>
            </c:strRef>
          </c:tx>
          <c:spPr>
            <a:solidFill>
              <a:schemeClr val="accent3"/>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'バイオマス総括，Cs蓄積量'!$G$46</c:f>
              <c:numCache>
                <c:formatCode>0.0</c:formatCode>
                <c:ptCount val="1"/>
                <c:pt idx="0">
                  <c:v>0.96242935613572989</c:v>
                </c:pt>
              </c:numCache>
            </c:numRef>
          </c:val>
          <c:extLst>
            <c:ext xmlns:c16="http://schemas.microsoft.com/office/drawing/2014/chart" uri="{C3380CC4-5D6E-409C-BE32-E72D297353CC}">
              <c16:uniqueId val="{00000002-4577-4E84-9CE2-1D319A791939}"/>
            </c:ext>
          </c:extLst>
        </c:ser>
        <c:ser>
          <c:idx val="1"/>
          <c:order val="3"/>
          <c:tx>
            <c:strRef>
              <c:f>'バイオマス総括，Cs蓄積量'!$E$40</c:f>
              <c:strCache>
                <c:ptCount val="1"/>
                <c:pt idx="0">
                  <c:v>枝</c:v>
                </c:pt>
              </c:strCache>
            </c:strRef>
          </c:tx>
          <c:spPr>
            <a:solidFill>
              <a:srgbClr val="FFFF00"/>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'バイオマス総括，Cs蓄積量'!$E$46</c:f>
              <c:numCache>
                <c:formatCode>0.0</c:formatCode>
                <c:ptCount val="1"/>
                <c:pt idx="0">
                  <c:v>0.33302972691775079</c:v>
                </c:pt>
              </c:numCache>
            </c:numRef>
          </c:val>
          <c:extLst>
            <c:ext xmlns:c16="http://schemas.microsoft.com/office/drawing/2014/chart" uri="{C3380CC4-5D6E-409C-BE32-E72D297353CC}">
              <c16:uniqueId val="{00000003-4577-4E84-9CE2-1D319A791939}"/>
            </c:ext>
          </c:extLst>
        </c:ser>
        <c:ser>
          <c:idx val="0"/>
          <c:order val="4"/>
          <c:tx>
            <c:strRef>
              <c:f>'バイオマス総括，Cs蓄積量'!$C$40</c:f>
              <c:strCache>
                <c:ptCount val="1"/>
                <c:pt idx="0">
                  <c:v>広葉</c:v>
                </c:pt>
              </c:strCache>
            </c:strRef>
          </c:tx>
          <c:spPr>
            <a:solidFill>
              <a:schemeClr val="accent6"/>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'バイオマス総括，Cs蓄積量'!$C$46</c:f>
              <c:numCache>
                <c:formatCode>0.0</c:formatCode>
                <c:ptCount val="1"/>
                <c:pt idx="0">
                  <c:v>0.11182594440507793</c:v>
                </c:pt>
              </c:numCache>
            </c:numRef>
          </c:val>
          <c:extLst>
            <c:ext xmlns:c16="http://schemas.microsoft.com/office/drawing/2014/chart" uri="{C3380CC4-5D6E-409C-BE32-E72D297353CC}">
              <c16:uniqueId val="{00000004-4577-4E84-9CE2-1D319A791939}"/>
            </c:ext>
          </c:extLst>
        </c:ser>
        <c:dLbls>
          <c:showLegendKey val="0"/>
          <c:showVal val="0"/>
          <c:showCatName val="0"/>
          <c:showSerName val="0"/>
          <c:showPercent val="0"/>
          <c:showBubbleSize val="0"/>
        </c:dLbls>
        <c:gapWidth val="82"/>
        <c:overlap val="100"/>
        <c:axId val="660401640"/>
        <c:axId val="660406232"/>
      </c:barChart>
      <c:catAx>
        <c:axId val="6604016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ja-JP" sz="1200" b="0" i="0" u="none" strike="noStrike" kern="1200" baseline="0">
                <a:solidFill>
                  <a:sysClr val="windowText" lastClr="000000"/>
                </a:solidFill>
                <a:latin typeface="ＭＳ Ｐゴシック" panose="020B0600070205080204" pitchFamily="50" charset="-128"/>
                <a:ea typeface="ＭＳ Ｐゴシック" panose="020B0600070205080204" pitchFamily="50" charset="-128"/>
                <a:cs typeface="+mn-cs"/>
              </a:defRPr>
            </a:pPr>
            <a:endParaRPr lang="ja-JP"/>
          </a:p>
        </c:txPr>
        <c:crossAx val="660406232"/>
        <c:crosses val="autoZero"/>
        <c:auto val="1"/>
        <c:lblAlgn val="ctr"/>
        <c:lblOffset val="100"/>
        <c:noMultiLvlLbl val="0"/>
      </c:catAx>
      <c:valAx>
        <c:axId val="660406232"/>
        <c:scaling>
          <c:orientation val="minMax"/>
          <c:max val="5"/>
          <c:min val="0"/>
        </c:scaling>
        <c:delete val="0"/>
        <c:axPos val="b"/>
        <c:numFmt formatCode="0_ " sourceLinked="0"/>
        <c:majorTickMark val="out"/>
        <c:minorTickMark val="in"/>
        <c:tickLblPos val="nextTo"/>
        <c:spPr>
          <a:noFill/>
          <a:ln>
            <a:solidFill>
              <a:schemeClr val="tx1"/>
            </a:solidFill>
          </a:ln>
          <a:effectLst/>
        </c:spPr>
        <c:txPr>
          <a:bodyPr rot="-60000000" spcFirstLastPara="1" vertOverflow="ellipsis" vert="horz" wrap="square" anchor="ctr" anchorCtr="1"/>
          <a:lstStyle/>
          <a:p>
            <a:pPr>
              <a:defRPr lang="ja-JP" sz="1200" b="1" i="0" u="none" strike="noStrike" kern="1200" baseline="0">
                <a:solidFill>
                  <a:schemeClr val="tx1"/>
                </a:solidFill>
                <a:latin typeface="ＭＳ Ｐゴシック" panose="020B0600070205080204" pitchFamily="50" charset="-128"/>
                <a:ea typeface="ＭＳ Ｐゴシック" panose="020B0600070205080204" pitchFamily="50" charset="-128"/>
                <a:cs typeface="+mn-cs"/>
              </a:defRPr>
            </a:pPr>
            <a:endParaRPr lang="ja-JP"/>
          </a:p>
        </c:txPr>
        <c:crossAx val="660401640"/>
        <c:crosses val="autoZero"/>
        <c:crossBetween val="between"/>
        <c:majorUnit val="2"/>
        <c:minorUnit val="0.5"/>
      </c:valAx>
      <c:spPr>
        <a:noFill/>
        <a:ln>
          <a:noFill/>
        </a:ln>
        <a:effectLst/>
      </c:spPr>
    </c:plotArea>
    <c:legend>
      <c:legendPos val="b"/>
      <c:layout>
        <c:manualLayout>
          <c:xMode val="edge"/>
          <c:yMode val="edge"/>
          <c:x val="0.29607174286609389"/>
          <c:y val="2.0705643752564246E-2"/>
          <c:w val="0.46939401341575004"/>
          <c:h val="0.27202819087796937"/>
        </c:manualLayout>
      </c:layout>
      <c:overlay val="0"/>
      <c:spPr>
        <a:noFill/>
        <a:ln>
          <a:noFill/>
        </a:ln>
        <a:effectLst/>
      </c:spPr>
      <c:txPr>
        <a:bodyPr rot="0" spcFirstLastPara="1" vertOverflow="ellipsis" vert="horz" wrap="square" anchor="ctr" anchorCtr="1"/>
        <a:lstStyle/>
        <a:p>
          <a:pPr>
            <a:defRPr lang="ja-JP" sz="1100" b="0" i="0" u="none" strike="noStrike" kern="1200" baseline="0">
              <a:solidFill>
                <a:schemeClr val="tx1"/>
              </a:solidFill>
              <a:latin typeface="ＭＳ Ｐゴシック" panose="020B0600070205080204" pitchFamily="50" charset="-128"/>
              <a:ea typeface="ＭＳ Ｐゴシック" panose="020B0600070205080204" pitchFamily="50" charset="-128"/>
              <a:cs typeface="+mn-cs"/>
            </a:defRPr>
          </a:pPr>
          <a:endParaRPr lang="ja-JP"/>
        </a:p>
      </c:txPr>
    </c:legend>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638021156111525"/>
          <c:y val="0.13425925925925927"/>
          <c:w val="0.7903369821713534"/>
          <c:h val="0.49747856236932891"/>
        </c:manualLayout>
      </c:layout>
      <c:barChart>
        <c:barDir val="bar"/>
        <c:grouping val="stacked"/>
        <c:varyColors val="0"/>
        <c:ser>
          <c:idx val="4"/>
          <c:order val="0"/>
          <c:tx>
            <c:strRef>
              <c:f>'バイオマス総括，Cs蓄積量'!$K$40</c:f>
              <c:strCache>
                <c:ptCount val="1"/>
                <c:pt idx="0">
                  <c:v>心材</c:v>
                </c:pt>
              </c:strCache>
            </c:strRef>
          </c:tx>
          <c:spPr>
            <a:solidFill>
              <a:srgbClr val="FFC000"/>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'バイオマス総括，Cs蓄積量'!$K$45:$K$46</c:f>
              <c:numCache>
                <c:formatCode>0.0</c:formatCode>
                <c:ptCount val="2"/>
                <c:pt idx="1">
                  <c:v>0.13233268429989828</c:v>
                </c:pt>
              </c:numCache>
            </c:numRef>
          </c:val>
          <c:extLst>
            <c:ext xmlns:c16="http://schemas.microsoft.com/office/drawing/2014/chart" uri="{C3380CC4-5D6E-409C-BE32-E72D297353CC}">
              <c16:uniqueId val="{00000000-466D-4677-B307-842D9DB67062}"/>
            </c:ext>
          </c:extLst>
        </c:ser>
        <c:ser>
          <c:idx val="3"/>
          <c:order val="1"/>
          <c:tx>
            <c:strRef>
              <c:f>'バイオマス総括，Cs蓄積量'!$I$40</c:f>
              <c:strCache>
                <c:ptCount val="1"/>
                <c:pt idx="0">
                  <c:v>辺材</c:v>
                </c:pt>
              </c:strCache>
            </c:strRef>
          </c:tx>
          <c:spPr>
            <a:solidFill>
              <a:srgbClr val="00B0F0"/>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'バイオマス総括，Cs蓄積量'!$I$45:$I$46</c:f>
              <c:numCache>
                <c:formatCode>0.0</c:formatCode>
                <c:ptCount val="2"/>
                <c:pt idx="1">
                  <c:v>0.21614576130927426</c:v>
                </c:pt>
              </c:numCache>
            </c:numRef>
          </c:val>
          <c:extLst>
            <c:ext xmlns:c16="http://schemas.microsoft.com/office/drawing/2014/chart" uri="{C3380CC4-5D6E-409C-BE32-E72D297353CC}">
              <c16:uniqueId val="{00000001-466D-4677-B307-842D9DB67062}"/>
            </c:ext>
          </c:extLst>
        </c:ser>
        <c:ser>
          <c:idx val="2"/>
          <c:order val="2"/>
          <c:tx>
            <c:strRef>
              <c:f>'バイオマス総括，Cs蓄積量'!$G$40</c:f>
              <c:strCache>
                <c:ptCount val="1"/>
                <c:pt idx="0">
                  <c:v>樹皮</c:v>
                </c:pt>
              </c:strCache>
            </c:strRef>
          </c:tx>
          <c:spPr>
            <a:solidFill>
              <a:schemeClr val="accent3"/>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'バイオマス総括，Cs蓄積量'!$G$45:$G$46</c:f>
              <c:numCache>
                <c:formatCode>0.0</c:formatCode>
                <c:ptCount val="2"/>
                <c:pt idx="1">
                  <c:v>0.56834416016283962</c:v>
                </c:pt>
              </c:numCache>
            </c:numRef>
          </c:val>
          <c:extLst>
            <c:ext xmlns:c16="http://schemas.microsoft.com/office/drawing/2014/chart" uri="{C3380CC4-5D6E-409C-BE32-E72D297353CC}">
              <c16:uniqueId val="{00000002-466D-4677-B307-842D9DB67062}"/>
            </c:ext>
          </c:extLst>
        </c:ser>
        <c:ser>
          <c:idx val="1"/>
          <c:order val="3"/>
          <c:tx>
            <c:strRef>
              <c:f>'バイオマス総括，Cs蓄積量'!$E$40</c:f>
              <c:strCache>
                <c:ptCount val="1"/>
                <c:pt idx="0">
                  <c:v>枝</c:v>
                </c:pt>
              </c:strCache>
            </c:strRef>
          </c:tx>
          <c:spPr>
            <a:solidFill>
              <a:srgbClr val="FFFF00"/>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'バイオマス総括，Cs蓄積量'!$E$45:$E$46</c:f>
              <c:numCache>
                <c:formatCode>0.0</c:formatCode>
                <c:ptCount val="2"/>
                <c:pt idx="1">
                  <c:v>0.4933667406366512</c:v>
                </c:pt>
              </c:numCache>
            </c:numRef>
          </c:val>
          <c:extLst>
            <c:ext xmlns:c16="http://schemas.microsoft.com/office/drawing/2014/chart" uri="{C3380CC4-5D6E-409C-BE32-E72D297353CC}">
              <c16:uniqueId val="{00000003-466D-4677-B307-842D9DB67062}"/>
            </c:ext>
          </c:extLst>
        </c:ser>
        <c:ser>
          <c:idx val="0"/>
          <c:order val="4"/>
          <c:tx>
            <c:strRef>
              <c:f>'バイオマス総括，Cs蓄積量'!$C$40</c:f>
              <c:strCache>
                <c:ptCount val="1"/>
                <c:pt idx="0">
                  <c:v>広葉</c:v>
                </c:pt>
              </c:strCache>
            </c:strRef>
          </c:tx>
          <c:spPr>
            <a:solidFill>
              <a:schemeClr val="accent6"/>
            </a:solidFill>
            <a:ln>
              <a:solidFill>
                <a:schemeClr val="tx1"/>
              </a:solidFill>
            </a:ln>
            <a:effectLst/>
          </c:spPr>
          <c:invertIfNegative val="0"/>
          <c:cat>
            <c:strRef>
              <c:f>'バイオマス総括，Cs蓄積量'!$B$41:$B$42</c:f>
              <c:strCache>
                <c:ptCount val="2"/>
                <c:pt idx="0">
                  <c:v>森林土壌(採取日）</c:v>
                </c:pt>
                <c:pt idx="1">
                  <c:v>コナラ立木(採取日）</c:v>
                </c:pt>
              </c:strCache>
            </c:strRef>
          </c:cat>
          <c:val>
            <c:numRef>
              <c:f>'バイオマス総括，Cs蓄積量'!$C$45:$C$46</c:f>
              <c:numCache>
                <c:formatCode>0.0</c:formatCode>
                <c:ptCount val="2"/>
                <c:pt idx="1">
                  <c:v>0.16625381013529444</c:v>
                </c:pt>
              </c:numCache>
            </c:numRef>
          </c:val>
          <c:extLst>
            <c:ext xmlns:c16="http://schemas.microsoft.com/office/drawing/2014/chart" uri="{C3380CC4-5D6E-409C-BE32-E72D297353CC}">
              <c16:uniqueId val="{00000004-466D-4677-B307-842D9DB67062}"/>
            </c:ext>
          </c:extLst>
        </c:ser>
        <c:ser>
          <c:idx val="7"/>
          <c:order val="5"/>
          <c:tx>
            <c:strRef>
              <c:f>'バイオマス総括，Cs蓄積量'!$S$40</c:f>
              <c:strCache>
                <c:ptCount val="1"/>
                <c:pt idx="0">
                  <c:v>鉱物土壌層</c:v>
                </c:pt>
              </c:strCache>
            </c:strRef>
          </c:tx>
          <c:spPr>
            <a:solidFill>
              <a:schemeClr val="accent2">
                <a:lumMod val="75000"/>
              </a:schemeClr>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ja-JP" sz="1200" b="1" i="0" u="none" strike="noStrike" kern="1200" baseline="0">
                    <a:solidFill>
                      <a:schemeClr val="bg1"/>
                    </a:solidFill>
                    <a:latin typeface="+mn-lt"/>
                    <a:ea typeface="+mn-ea"/>
                    <a:cs typeface="+mn-cs"/>
                  </a:defRPr>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'バイオマス総括，Cs蓄積量'!$B$41:$B$42</c:f>
              <c:strCache>
                <c:ptCount val="2"/>
                <c:pt idx="0">
                  <c:v>森林土壌(採取日）</c:v>
                </c:pt>
                <c:pt idx="1">
                  <c:v>コナラ立木(採取日）</c:v>
                </c:pt>
              </c:strCache>
            </c:strRef>
          </c:cat>
          <c:val>
            <c:numRef>
              <c:f>'バイオマス総括，Cs蓄積量'!$S$45:$S$46</c:f>
              <c:numCache>
                <c:formatCode>General</c:formatCode>
                <c:ptCount val="2"/>
                <c:pt idx="0" formatCode="0.0">
                  <c:v>97.271856448323604</c:v>
                </c:pt>
              </c:numCache>
            </c:numRef>
          </c:val>
          <c:extLst>
            <c:ext xmlns:c16="http://schemas.microsoft.com/office/drawing/2014/chart" uri="{C3380CC4-5D6E-409C-BE32-E72D297353CC}">
              <c16:uniqueId val="{00000005-466D-4677-B307-842D9DB67062}"/>
            </c:ext>
          </c:extLst>
        </c:ser>
        <c:ser>
          <c:idx val="8"/>
          <c:order val="6"/>
          <c:tx>
            <c:strRef>
              <c:f>'バイオマス総括，Cs蓄積量'!$Q$40</c:f>
              <c:strCache>
                <c:ptCount val="1"/>
                <c:pt idx="0">
                  <c:v>H層</c:v>
                </c:pt>
              </c:strCache>
            </c:strRef>
          </c:tx>
          <c:spPr>
            <a:solidFill>
              <a:schemeClr val="accent3">
                <a:lumMod val="60000"/>
              </a:schemeClr>
            </a:solidFill>
            <a:ln>
              <a:solidFill>
                <a:schemeClr val="tx1"/>
              </a:solidFill>
            </a:ln>
            <a:effectLst/>
          </c:spPr>
          <c:invertIfNegative val="0"/>
          <c:dLbls>
            <c:dLbl>
              <c:idx val="0"/>
              <c:layout>
                <c:manualLayout>
                  <c:x val="-5.7984478581375287E-2"/>
                  <c:y val="-0.1917542324755841"/>
                </c:manualLayout>
              </c:layou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6-466D-4677-B307-842D9DB67062}"/>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'バイオマス総括，Cs蓄積量'!$Q$45:$Q$46</c:f>
              <c:numCache>
                <c:formatCode>General</c:formatCode>
                <c:ptCount val="2"/>
                <c:pt idx="0" formatCode="0.0">
                  <c:v>0</c:v>
                </c:pt>
              </c:numCache>
            </c:numRef>
          </c:val>
          <c:extLst>
            <c:ext xmlns:c16="http://schemas.microsoft.com/office/drawing/2014/chart" uri="{C3380CC4-5D6E-409C-BE32-E72D297353CC}">
              <c16:uniqueId val="{00000007-466D-4677-B307-842D9DB67062}"/>
            </c:ext>
          </c:extLst>
        </c:ser>
        <c:ser>
          <c:idx val="6"/>
          <c:order val="7"/>
          <c:tx>
            <c:strRef>
              <c:f>'バイオマス総括，Cs蓄積量'!$O$40</c:f>
              <c:strCache>
                <c:ptCount val="1"/>
                <c:pt idx="0">
                  <c:v>F層</c:v>
                </c:pt>
              </c:strCache>
            </c:strRef>
          </c:tx>
          <c:spPr>
            <a:solidFill>
              <a:schemeClr val="bg1">
                <a:lumMod val="75000"/>
              </a:schemeClr>
            </a:solidFill>
            <a:ln>
              <a:solidFill>
                <a:schemeClr val="tx1"/>
              </a:solidFill>
            </a:ln>
            <a:effectLst/>
          </c:spPr>
          <c:invertIfNegative val="0"/>
          <c:dLbls>
            <c:dLbl>
              <c:idx val="0"/>
              <c:layout>
                <c:manualLayout>
                  <c:x val="-1.33749408195047E-2"/>
                  <c:y val="-0.21988196126161871"/>
                </c:manualLayout>
              </c:layout>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8-466D-4677-B307-842D9DB67062}"/>
                </c:ext>
              </c:extLst>
            </c:dLbl>
            <c:spPr>
              <a:noFill/>
              <a:ln>
                <a:noFill/>
              </a:ln>
              <a:effectLst/>
            </c:spPr>
            <c:txPr>
              <a:bodyPr rot="0" spcFirstLastPara="1" vertOverflow="ellipsis" vert="horz" wrap="square" lIns="38100" tIns="19050" rIns="38100" bIns="19050" anchor="ctr" anchorCtr="1">
                <a:spAutoFit/>
              </a:bodyPr>
              <a:lstStyle/>
              <a:p>
                <a:pPr>
                  <a:defRPr lang="ja-JP" sz="12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'バイオマス総括，Cs蓄積量'!$B$41:$B$42</c:f>
              <c:strCache>
                <c:ptCount val="2"/>
                <c:pt idx="0">
                  <c:v>森林土壌(採取日）</c:v>
                </c:pt>
                <c:pt idx="1">
                  <c:v>コナラ立木(採取日）</c:v>
                </c:pt>
              </c:strCache>
            </c:strRef>
          </c:cat>
          <c:val>
            <c:numRef>
              <c:f>'バイオマス総括，Cs蓄積量'!$O$45:$O$46</c:f>
              <c:numCache>
                <c:formatCode>General</c:formatCode>
                <c:ptCount val="2"/>
                <c:pt idx="0" formatCode="0.0">
                  <c:v>0.99570432110242613</c:v>
                </c:pt>
              </c:numCache>
            </c:numRef>
          </c:val>
          <c:extLst>
            <c:ext xmlns:c16="http://schemas.microsoft.com/office/drawing/2014/chart" uri="{C3380CC4-5D6E-409C-BE32-E72D297353CC}">
              <c16:uniqueId val="{00000009-466D-4677-B307-842D9DB67062}"/>
            </c:ext>
          </c:extLst>
        </c:ser>
        <c:ser>
          <c:idx val="5"/>
          <c:order val="8"/>
          <c:tx>
            <c:strRef>
              <c:f>'バイオマス総括，Cs蓄積量'!$M$40</c:f>
              <c:strCache>
                <c:ptCount val="1"/>
                <c:pt idx="0">
                  <c:v>リター層</c:v>
                </c:pt>
              </c:strCache>
            </c:strRef>
          </c:tx>
          <c:spPr>
            <a:solidFill>
              <a:srgbClr val="92D050"/>
            </a:solidFill>
            <a:ln>
              <a:solidFill>
                <a:schemeClr val="tx1"/>
              </a:solidFill>
            </a:ln>
            <a:effectLst/>
          </c:spPr>
          <c:invertIfNegative val="0"/>
          <c:dLbls>
            <c:dLbl>
              <c:idx val="0"/>
              <c:layout>
                <c:manualLayout>
                  <c:x val="1.3077276575640366E-2"/>
                  <c:y val="-0.33855862218796107"/>
                </c:manualLayout>
              </c:layout>
              <c:spPr>
                <a:noFill/>
                <a:ln>
                  <a:noFill/>
                </a:ln>
                <a:effectLst/>
              </c:spPr>
              <c:txPr>
                <a:bodyPr rot="0" spcFirstLastPara="1" vertOverflow="ellipsis" vert="horz" wrap="square" lIns="38100" tIns="19050" rIns="38100" bIns="19050" anchor="ctr" anchorCtr="1">
                  <a:spAutoFit/>
                </a:bodyPr>
                <a:lstStyle/>
                <a:p>
                  <a:pPr>
                    <a:defRPr lang="ja-JP" sz="12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A-466D-4677-B307-842D9DB67062}"/>
                </c:ext>
              </c:extLst>
            </c:dLbl>
            <c:spPr>
              <a:noFill/>
              <a:ln>
                <a:noFill/>
              </a:ln>
              <a:effectLst/>
            </c:spPr>
            <c:txPr>
              <a:bodyPr rot="0" spcFirstLastPara="1" vertOverflow="ellipsis" vert="horz" wrap="square" lIns="38100" tIns="19050" rIns="38100" bIns="19050" anchor="ctr" anchorCtr="1">
                <a:spAutoFit/>
              </a:bodyPr>
              <a:lstStyle/>
              <a:p>
                <a:pPr>
                  <a:defRPr lang="ja-JP" sz="1200" b="0" i="0" u="none" strike="noStrike" kern="1200" baseline="0">
                    <a:solidFill>
                      <a:schemeClr val="tx1">
                        <a:lumMod val="75000"/>
                        <a:lumOff val="25000"/>
                      </a:schemeClr>
                    </a:solidFill>
                    <a:latin typeface="+mn-lt"/>
                    <a:ea typeface="+mn-ea"/>
                    <a:cs typeface="+mn-cs"/>
                  </a:defRPr>
                </a:pPr>
                <a:endParaRPr lang="ja-JP"/>
              </a:p>
            </c:txPr>
            <c:showLegendKey val="1"/>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'バイオマス総括，Cs蓄積量'!$B$41:$B$42</c:f>
              <c:strCache>
                <c:ptCount val="2"/>
                <c:pt idx="0">
                  <c:v>森林土壌(採取日）</c:v>
                </c:pt>
                <c:pt idx="1">
                  <c:v>コナラ立木(採取日）</c:v>
                </c:pt>
              </c:strCache>
            </c:strRef>
          </c:cat>
          <c:val>
            <c:numRef>
              <c:f>'バイオマス総括，Cs蓄積量'!$M$45:$M$46</c:f>
              <c:numCache>
                <c:formatCode>General</c:formatCode>
                <c:ptCount val="2"/>
                <c:pt idx="0" formatCode="0.0">
                  <c:v>0.15599607403000615</c:v>
                </c:pt>
              </c:numCache>
            </c:numRef>
          </c:val>
          <c:extLst>
            <c:ext xmlns:c16="http://schemas.microsoft.com/office/drawing/2014/chart" uri="{C3380CC4-5D6E-409C-BE32-E72D297353CC}">
              <c16:uniqueId val="{0000000B-466D-4677-B307-842D9DB67062}"/>
            </c:ext>
          </c:extLst>
        </c:ser>
        <c:dLbls>
          <c:showLegendKey val="0"/>
          <c:showVal val="0"/>
          <c:showCatName val="0"/>
          <c:showSerName val="0"/>
          <c:showPercent val="0"/>
          <c:showBubbleSize val="0"/>
        </c:dLbls>
        <c:gapWidth val="82"/>
        <c:overlap val="100"/>
        <c:axId val="660401640"/>
        <c:axId val="660406232"/>
      </c:barChart>
      <c:catAx>
        <c:axId val="6604016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ja-JP" sz="1200" b="0" i="0" u="none" strike="noStrike" kern="1200" baseline="0">
                <a:solidFill>
                  <a:schemeClr val="tx1"/>
                </a:solidFill>
                <a:latin typeface="ＭＳ Ｐゴシック" panose="020B0600070205080204" pitchFamily="50" charset="-128"/>
                <a:ea typeface="ＭＳ Ｐゴシック" panose="020B0600070205080204" pitchFamily="50" charset="-128"/>
                <a:cs typeface="+mn-cs"/>
              </a:defRPr>
            </a:pPr>
            <a:endParaRPr lang="ja-JP"/>
          </a:p>
        </c:txPr>
        <c:crossAx val="660406232"/>
        <c:crosses val="autoZero"/>
        <c:auto val="1"/>
        <c:lblAlgn val="ctr"/>
        <c:lblOffset val="100"/>
        <c:noMultiLvlLbl val="0"/>
      </c:catAx>
      <c:valAx>
        <c:axId val="660406232"/>
        <c:scaling>
          <c:orientation val="minMax"/>
          <c:max val="100"/>
          <c:min val="0"/>
        </c:scaling>
        <c:delete val="0"/>
        <c:axPos val="b"/>
        <c:numFmt formatCode="0.0" sourceLinked="1"/>
        <c:majorTickMark val="out"/>
        <c:minorTickMark val="in"/>
        <c:tickLblPos val="nextTo"/>
        <c:spPr>
          <a:noFill/>
          <a:ln>
            <a:solidFill>
              <a:schemeClr val="tx1"/>
            </a:solidFill>
          </a:ln>
          <a:effectLst/>
        </c:spPr>
        <c:txPr>
          <a:bodyPr rot="-60000000" spcFirstLastPara="1" vertOverflow="ellipsis" vert="horz" wrap="square" anchor="ctr" anchorCtr="1"/>
          <a:lstStyle/>
          <a:p>
            <a:pPr>
              <a:defRPr lang="ja-JP" sz="1200" b="0" i="0" u="none" strike="noStrike" kern="1200" baseline="0">
                <a:solidFill>
                  <a:schemeClr val="tx1"/>
                </a:solidFill>
                <a:latin typeface="ＭＳ Ｐゴシック" panose="020B0600070205080204" pitchFamily="50" charset="-128"/>
                <a:ea typeface="ＭＳ Ｐゴシック" panose="020B0600070205080204" pitchFamily="50" charset="-128"/>
                <a:cs typeface="+mn-cs"/>
              </a:defRPr>
            </a:pPr>
            <a:endParaRPr lang="ja-JP"/>
          </a:p>
        </c:txPr>
        <c:crossAx val="660401640"/>
        <c:crosses val="autoZero"/>
        <c:crossBetween val="between"/>
        <c:majorUnit val="20"/>
        <c:minorUnit val="5"/>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944463738287767"/>
          <c:y val="0.29975572934890043"/>
          <c:w val="0.82879368135249598"/>
          <c:h val="0.49747856236932891"/>
        </c:manualLayout>
      </c:layout>
      <c:barChart>
        <c:barDir val="bar"/>
        <c:grouping val="stacked"/>
        <c:varyColors val="0"/>
        <c:ser>
          <c:idx val="4"/>
          <c:order val="0"/>
          <c:tx>
            <c:strRef>
              <c:f>'バイオマス総括，Cs蓄積量'!$K$40</c:f>
              <c:strCache>
                <c:ptCount val="1"/>
                <c:pt idx="0">
                  <c:v>心材</c:v>
                </c:pt>
              </c:strCache>
            </c:strRef>
          </c:tx>
          <c:spPr>
            <a:solidFill>
              <a:srgbClr val="FFC000"/>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'バイオマス総括，Cs蓄積量'!$K$46</c:f>
              <c:numCache>
                <c:formatCode>0.0</c:formatCode>
                <c:ptCount val="1"/>
                <c:pt idx="0">
                  <c:v>0.13233268429989828</c:v>
                </c:pt>
              </c:numCache>
            </c:numRef>
          </c:val>
          <c:extLst>
            <c:ext xmlns:c16="http://schemas.microsoft.com/office/drawing/2014/chart" uri="{C3380CC4-5D6E-409C-BE32-E72D297353CC}">
              <c16:uniqueId val="{00000000-B468-4F99-93B7-78533BF74BA1}"/>
            </c:ext>
          </c:extLst>
        </c:ser>
        <c:ser>
          <c:idx val="3"/>
          <c:order val="1"/>
          <c:tx>
            <c:strRef>
              <c:f>'バイオマス総括，Cs蓄積量'!$I$40</c:f>
              <c:strCache>
                <c:ptCount val="1"/>
                <c:pt idx="0">
                  <c:v>辺材</c:v>
                </c:pt>
              </c:strCache>
            </c:strRef>
          </c:tx>
          <c:spPr>
            <a:solidFill>
              <a:srgbClr val="00B0F0"/>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'バイオマス総括，Cs蓄積量'!$I$46</c:f>
              <c:numCache>
                <c:formatCode>0.0</c:formatCode>
                <c:ptCount val="1"/>
                <c:pt idx="0">
                  <c:v>0.21614576130927426</c:v>
                </c:pt>
              </c:numCache>
            </c:numRef>
          </c:val>
          <c:extLst>
            <c:ext xmlns:c16="http://schemas.microsoft.com/office/drawing/2014/chart" uri="{C3380CC4-5D6E-409C-BE32-E72D297353CC}">
              <c16:uniqueId val="{00000001-B468-4F99-93B7-78533BF74BA1}"/>
            </c:ext>
          </c:extLst>
        </c:ser>
        <c:ser>
          <c:idx val="2"/>
          <c:order val="2"/>
          <c:tx>
            <c:strRef>
              <c:f>'バイオマス総括，Cs蓄積量'!$G$40</c:f>
              <c:strCache>
                <c:ptCount val="1"/>
                <c:pt idx="0">
                  <c:v>樹皮</c:v>
                </c:pt>
              </c:strCache>
            </c:strRef>
          </c:tx>
          <c:spPr>
            <a:solidFill>
              <a:schemeClr val="accent3"/>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'バイオマス総括，Cs蓄積量'!$G$46</c:f>
              <c:numCache>
                <c:formatCode>0.0</c:formatCode>
                <c:ptCount val="1"/>
                <c:pt idx="0">
                  <c:v>0.56834416016283962</c:v>
                </c:pt>
              </c:numCache>
            </c:numRef>
          </c:val>
          <c:extLst>
            <c:ext xmlns:c16="http://schemas.microsoft.com/office/drawing/2014/chart" uri="{C3380CC4-5D6E-409C-BE32-E72D297353CC}">
              <c16:uniqueId val="{00000002-B468-4F99-93B7-78533BF74BA1}"/>
            </c:ext>
          </c:extLst>
        </c:ser>
        <c:ser>
          <c:idx val="1"/>
          <c:order val="3"/>
          <c:tx>
            <c:strRef>
              <c:f>'バイオマス総括，Cs蓄積量'!$E$40</c:f>
              <c:strCache>
                <c:ptCount val="1"/>
                <c:pt idx="0">
                  <c:v>枝</c:v>
                </c:pt>
              </c:strCache>
            </c:strRef>
          </c:tx>
          <c:spPr>
            <a:solidFill>
              <a:srgbClr val="FFFF00"/>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'バイオマス総括，Cs蓄積量'!$E$46</c:f>
              <c:numCache>
                <c:formatCode>0.0</c:formatCode>
                <c:ptCount val="1"/>
                <c:pt idx="0">
                  <c:v>0.4933667406366512</c:v>
                </c:pt>
              </c:numCache>
            </c:numRef>
          </c:val>
          <c:extLst>
            <c:ext xmlns:c16="http://schemas.microsoft.com/office/drawing/2014/chart" uri="{C3380CC4-5D6E-409C-BE32-E72D297353CC}">
              <c16:uniqueId val="{00000003-B468-4F99-93B7-78533BF74BA1}"/>
            </c:ext>
          </c:extLst>
        </c:ser>
        <c:ser>
          <c:idx val="0"/>
          <c:order val="4"/>
          <c:tx>
            <c:strRef>
              <c:f>'バイオマス総括，Cs蓄積量'!$C$40</c:f>
              <c:strCache>
                <c:ptCount val="1"/>
                <c:pt idx="0">
                  <c:v>広葉</c:v>
                </c:pt>
              </c:strCache>
            </c:strRef>
          </c:tx>
          <c:spPr>
            <a:solidFill>
              <a:schemeClr val="accent6"/>
            </a:solidFill>
            <a:ln>
              <a:solidFill>
                <a:schemeClr val="tx1"/>
              </a:solidFill>
            </a:ln>
            <a:effectLst/>
          </c:spPr>
          <c:invertIfNegative val="0"/>
          <c:cat>
            <c:strRef>
              <c:f>'バイオマス総括，Cs蓄積量'!$B$42</c:f>
              <c:strCache>
                <c:ptCount val="1"/>
                <c:pt idx="0">
                  <c:v>コナラ立木(採取日）</c:v>
                </c:pt>
              </c:strCache>
            </c:strRef>
          </c:cat>
          <c:val>
            <c:numRef>
              <c:f>'バイオマス総括，Cs蓄積量'!$C$46</c:f>
              <c:numCache>
                <c:formatCode>0.0</c:formatCode>
                <c:ptCount val="1"/>
                <c:pt idx="0">
                  <c:v>0.16625381013529444</c:v>
                </c:pt>
              </c:numCache>
            </c:numRef>
          </c:val>
          <c:extLst>
            <c:ext xmlns:c16="http://schemas.microsoft.com/office/drawing/2014/chart" uri="{C3380CC4-5D6E-409C-BE32-E72D297353CC}">
              <c16:uniqueId val="{00000004-B468-4F99-93B7-78533BF74BA1}"/>
            </c:ext>
          </c:extLst>
        </c:ser>
        <c:dLbls>
          <c:showLegendKey val="0"/>
          <c:showVal val="0"/>
          <c:showCatName val="0"/>
          <c:showSerName val="0"/>
          <c:showPercent val="0"/>
          <c:showBubbleSize val="0"/>
        </c:dLbls>
        <c:gapWidth val="82"/>
        <c:overlap val="100"/>
        <c:axId val="660401640"/>
        <c:axId val="660406232"/>
      </c:barChart>
      <c:catAx>
        <c:axId val="6604016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ja-JP" sz="1200" b="0" i="0" u="none" strike="noStrike" kern="1200" baseline="0">
                <a:solidFill>
                  <a:sysClr val="windowText" lastClr="000000"/>
                </a:solidFill>
                <a:latin typeface="ＭＳ Ｐゴシック" panose="020B0600070205080204" pitchFamily="50" charset="-128"/>
                <a:ea typeface="ＭＳ Ｐゴシック" panose="020B0600070205080204" pitchFamily="50" charset="-128"/>
                <a:cs typeface="+mn-cs"/>
              </a:defRPr>
            </a:pPr>
            <a:endParaRPr lang="ja-JP"/>
          </a:p>
        </c:txPr>
        <c:crossAx val="660406232"/>
        <c:crosses val="autoZero"/>
        <c:auto val="1"/>
        <c:lblAlgn val="ctr"/>
        <c:lblOffset val="100"/>
        <c:noMultiLvlLbl val="0"/>
      </c:catAx>
      <c:valAx>
        <c:axId val="660406232"/>
        <c:scaling>
          <c:orientation val="minMax"/>
          <c:max val="5"/>
          <c:min val="0"/>
        </c:scaling>
        <c:delete val="0"/>
        <c:axPos val="b"/>
        <c:numFmt formatCode="0_ " sourceLinked="0"/>
        <c:majorTickMark val="out"/>
        <c:minorTickMark val="in"/>
        <c:tickLblPos val="nextTo"/>
        <c:spPr>
          <a:noFill/>
          <a:ln>
            <a:solidFill>
              <a:schemeClr val="tx1"/>
            </a:solidFill>
          </a:ln>
          <a:effectLst/>
        </c:spPr>
        <c:txPr>
          <a:bodyPr rot="-60000000" spcFirstLastPara="1" vertOverflow="ellipsis" vert="horz" wrap="square" anchor="ctr" anchorCtr="1"/>
          <a:lstStyle/>
          <a:p>
            <a:pPr>
              <a:defRPr lang="ja-JP" sz="1200" b="0" i="0" u="none" strike="noStrike" kern="1200" baseline="0">
                <a:solidFill>
                  <a:schemeClr val="tx1"/>
                </a:solidFill>
                <a:latin typeface="ＭＳ Ｐゴシック" panose="020B0600070205080204" pitchFamily="50" charset="-128"/>
                <a:ea typeface="ＭＳ Ｐゴシック" panose="020B0600070205080204" pitchFamily="50" charset="-128"/>
                <a:cs typeface="+mn-cs"/>
              </a:defRPr>
            </a:pPr>
            <a:endParaRPr lang="ja-JP"/>
          </a:p>
        </c:txPr>
        <c:crossAx val="660401640"/>
        <c:crosses val="autoZero"/>
        <c:crossBetween val="between"/>
        <c:majorUnit val="2"/>
        <c:minorUnit val="0.5"/>
      </c:valAx>
      <c:spPr>
        <a:noFill/>
        <a:ln>
          <a:noFill/>
        </a:ln>
        <a:effectLst/>
      </c:spPr>
    </c:plotArea>
    <c:legend>
      <c:legendPos val="b"/>
      <c:layout>
        <c:manualLayout>
          <c:xMode val="edge"/>
          <c:yMode val="edge"/>
          <c:x val="0.29607174286609389"/>
          <c:y val="2.0705643752564246E-2"/>
          <c:w val="0.46939401341575004"/>
          <c:h val="0.27202819087796937"/>
        </c:manualLayout>
      </c:layout>
      <c:overlay val="0"/>
      <c:spPr>
        <a:noFill/>
        <a:ln>
          <a:noFill/>
        </a:ln>
        <a:effectLst/>
      </c:spPr>
      <c:txPr>
        <a:bodyPr rot="0" spcFirstLastPara="1" vertOverflow="ellipsis" vert="horz" wrap="square" anchor="ctr" anchorCtr="1"/>
        <a:lstStyle/>
        <a:p>
          <a:pPr>
            <a:defRPr lang="ja-JP" sz="1100" b="0" i="0" u="none" strike="noStrike" kern="1200" baseline="0">
              <a:solidFill>
                <a:schemeClr val="tx1"/>
              </a:solidFill>
              <a:latin typeface="ＭＳ Ｐゴシック" panose="020B0600070205080204" pitchFamily="50" charset="-128"/>
              <a:ea typeface="ＭＳ Ｐゴシック" panose="020B0600070205080204" pitchFamily="50" charset="-128"/>
              <a:cs typeface="+mn-cs"/>
            </a:defRPr>
          </a:pPr>
          <a:endParaRPr lang="ja-JP"/>
        </a:p>
      </c:txPr>
    </c:legend>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501258474915077"/>
          <c:y val="5.0681276805388975E-2"/>
          <c:w val="0.69281170469275277"/>
          <c:h val="0.76410967471835067"/>
        </c:manualLayout>
      </c:layout>
      <c:scatterChart>
        <c:scatterStyle val="lineMarker"/>
        <c:varyColors val="0"/>
        <c:ser>
          <c:idx val="0"/>
          <c:order val="0"/>
          <c:tx>
            <c:strRef>
              <c:f>'CsK子実体培地相関LLMMHH (色付き)'!$J$37</c:f>
              <c:strCache>
                <c:ptCount val="1"/>
                <c:pt idx="0">
                  <c:v>子実体</c:v>
                </c:pt>
              </c:strCache>
            </c:strRef>
          </c:tx>
          <c:spPr>
            <a:ln w="19050" cap="rnd">
              <a:noFill/>
              <a:round/>
            </a:ln>
            <a:effectLst/>
          </c:spPr>
          <c:marker>
            <c:symbol val="square"/>
            <c:size val="5"/>
            <c:spPr>
              <a:noFill/>
              <a:ln w="9525">
                <a:solidFill>
                  <a:schemeClr val="tx1"/>
                </a:solidFill>
              </a:ln>
              <a:effectLst/>
            </c:spPr>
          </c:marker>
          <c:dPt>
            <c:idx val="1"/>
            <c:marker>
              <c:symbol val="circle"/>
              <c:size val="5"/>
              <c:spPr>
                <a:noFill/>
                <a:ln w="9525">
                  <a:solidFill>
                    <a:schemeClr val="tx1"/>
                  </a:solidFill>
                </a:ln>
                <a:effectLst/>
              </c:spPr>
            </c:marker>
            <c:bubble3D val="0"/>
            <c:extLst>
              <c:ext xmlns:c16="http://schemas.microsoft.com/office/drawing/2014/chart" uri="{C3380CC4-5D6E-409C-BE32-E72D297353CC}">
                <c16:uniqueId val="{00000000-513E-4CEA-9B47-46A671721AFD}"/>
              </c:ext>
            </c:extLst>
          </c:dPt>
          <c:dPt>
            <c:idx val="2"/>
            <c:marker>
              <c:symbol val="triangle"/>
              <c:size val="5"/>
              <c:spPr>
                <a:noFill/>
                <a:ln w="9525">
                  <a:solidFill>
                    <a:schemeClr val="tx1"/>
                  </a:solidFill>
                </a:ln>
                <a:effectLst/>
              </c:spPr>
            </c:marker>
            <c:bubble3D val="0"/>
            <c:extLst>
              <c:ext xmlns:c16="http://schemas.microsoft.com/office/drawing/2014/chart" uri="{C3380CC4-5D6E-409C-BE32-E72D297353CC}">
                <c16:uniqueId val="{00000001-513E-4CEA-9B47-46A671721AFD}"/>
              </c:ext>
            </c:extLst>
          </c:dPt>
          <c:errBars>
            <c:errDir val="x"/>
            <c:errBarType val="both"/>
            <c:errValType val="cust"/>
            <c:noEndCap val="0"/>
            <c:plus>
              <c:numRef>
                <c:f>'CsK子実体培地相関LLMMHH (色付き)'!$L$38:$L$40</c:f>
                <c:numCache>
                  <c:formatCode>General</c:formatCode>
                  <c:ptCount val="3"/>
                  <c:pt idx="0">
                    <c:v>2.4213687988611867</c:v>
                  </c:pt>
                  <c:pt idx="1">
                    <c:v>8.860529687921419</c:v>
                  </c:pt>
                  <c:pt idx="2">
                    <c:v>3.2253286455892969</c:v>
                  </c:pt>
                </c:numCache>
              </c:numRef>
            </c:plus>
            <c:minus>
              <c:numRef>
                <c:f>'CsK子実体培地相関LLMMHH (色付き)'!$L$38:$L$40</c:f>
                <c:numCache>
                  <c:formatCode>General</c:formatCode>
                  <c:ptCount val="3"/>
                  <c:pt idx="0">
                    <c:v>2.4213687988611867</c:v>
                  </c:pt>
                  <c:pt idx="1">
                    <c:v>8.860529687921419</c:v>
                  </c:pt>
                  <c:pt idx="2">
                    <c:v>3.2253286455892969</c:v>
                  </c:pt>
                </c:numCache>
              </c:numRef>
            </c:minus>
            <c:spPr>
              <a:noFill/>
              <a:ln w="9525" cap="flat" cmpd="sng" algn="ctr">
                <a:solidFill>
                  <a:schemeClr val="tx1"/>
                </a:solidFill>
                <a:round/>
              </a:ln>
              <a:effectLst/>
            </c:spPr>
          </c:errBars>
          <c:errBars>
            <c:errDir val="y"/>
            <c:errBarType val="both"/>
            <c:errValType val="cust"/>
            <c:noEndCap val="0"/>
            <c:plus>
              <c:numRef>
                <c:f>'CsK子実体培地相関LLMMHH (色付き)'!$M$38:$M$40</c:f>
                <c:numCache>
                  <c:formatCode>General</c:formatCode>
                  <c:ptCount val="3"/>
                  <c:pt idx="0">
                    <c:v>6.3157437210513896</c:v>
                  </c:pt>
                  <c:pt idx="1">
                    <c:v>78.944600828682383</c:v>
                  </c:pt>
                  <c:pt idx="2">
                    <c:v>48.327761173056629</c:v>
                  </c:pt>
                </c:numCache>
              </c:numRef>
            </c:plus>
            <c:minus>
              <c:numRef>
                <c:f>'CsK子実体培地相関LLMMHH (色付き)'!$M$38:$M$40</c:f>
                <c:numCache>
                  <c:formatCode>General</c:formatCode>
                  <c:ptCount val="3"/>
                  <c:pt idx="0">
                    <c:v>6.3157437210513896</c:v>
                  </c:pt>
                  <c:pt idx="1">
                    <c:v>78.944600828682383</c:v>
                  </c:pt>
                  <c:pt idx="2">
                    <c:v>48.327761173056629</c:v>
                  </c:pt>
                </c:numCache>
              </c:numRef>
            </c:minus>
            <c:spPr>
              <a:noFill/>
              <a:ln w="9525" cap="flat" cmpd="sng" algn="ctr">
                <a:solidFill>
                  <a:schemeClr val="tx1"/>
                </a:solidFill>
                <a:round/>
              </a:ln>
              <a:effectLst/>
            </c:spPr>
          </c:errBars>
          <c:xVal>
            <c:numRef>
              <c:f>'CsK子実体培地相関LLMMHH (色付き)'!$I$38:$I$40</c:f>
              <c:numCache>
                <c:formatCode>0.0</c:formatCode>
                <c:ptCount val="3"/>
                <c:pt idx="0">
                  <c:v>30.861894938649542</c:v>
                </c:pt>
                <c:pt idx="1">
                  <c:v>538.76166416756507</c:v>
                </c:pt>
                <c:pt idx="2">
                  <c:v>287.06946806778859</c:v>
                </c:pt>
              </c:numCache>
            </c:numRef>
          </c:xVal>
          <c:yVal>
            <c:numRef>
              <c:f>'CsK子実体培地相関LLMMHH (色付き)'!$J$38:$J$40</c:f>
              <c:numCache>
                <c:formatCode>0.0</c:formatCode>
                <c:ptCount val="3"/>
                <c:pt idx="0">
                  <c:v>88.767500000000013</c:v>
                </c:pt>
                <c:pt idx="1">
                  <c:v>1837.5</c:v>
                </c:pt>
                <c:pt idx="2">
                  <c:v>866.55000000000007</c:v>
                </c:pt>
              </c:numCache>
            </c:numRef>
          </c:yVal>
          <c:smooth val="0"/>
          <c:extLst>
            <c:ext xmlns:c16="http://schemas.microsoft.com/office/drawing/2014/chart" uri="{C3380CC4-5D6E-409C-BE32-E72D297353CC}">
              <c16:uniqueId val="{00000002-513E-4CEA-9B47-46A671721AFD}"/>
            </c:ext>
          </c:extLst>
        </c:ser>
        <c:dLbls>
          <c:showLegendKey val="0"/>
          <c:showVal val="0"/>
          <c:showCatName val="0"/>
          <c:showSerName val="0"/>
          <c:showPercent val="0"/>
          <c:showBubbleSize val="0"/>
        </c:dLbls>
        <c:axId val="542508744"/>
        <c:axId val="542517600"/>
      </c:scatterChart>
      <c:valAx>
        <c:axId val="542508744"/>
        <c:scaling>
          <c:orientation val="minMax"/>
        </c:scaling>
        <c:delete val="0"/>
        <c:axPos val="b"/>
        <c:title>
          <c:tx>
            <c:rich>
              <a:bodyPr rot="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n-US" altLang="ja-JP" sz="1000" b="0" i="0" kern="1200" baseline="30000" dirty="0">
                    <a:solidFill>
                      <a:sysClr val="windowText" lastClr="000000"/>
                    </a:solidFill>
                    <a:effectLst/>
                  </a:rPr>
                  <a:t>137</a:t>
                </a:r>
                <a:r>
                  <a:rPr lang="en-US" altLang="ja-JP" sz="1000" b="0" i="0" kern="1200" baseline="0" dirty="0">
                    <a:solidFill>
                      <a:sysClr val="windowText" lastClr="000000"/>
                    </a:solidFill>
                    <a:effectLst/>
                  </a:rPr>
                  <a:t>Cs concentration in medium</a:t>
                </a:r>
                <a:endParaRPr lang="ja-JP" altLang="ja-JP" dirty="0">
                  <a:solidFill>
                    <a:sysClr val="windowText" lastClr="000000"/>
                  </a:solidFill>
                  <a:effectLst/>
                </a:endParaRPr>
              </a:p>
              <a:p>
                <a:pPr>
                  <a:defRPr>
                    <a:solidFill>
                      <a:sysClr val="windowText" lastClr="000000"/>
                    </a:solidFill>
                  </a:defRPr>
                </a:pPr>
                <a:r>
                  <a:rPr lang="en-US" altLang="ja-JP" sz="1000" b="0" i="0" kern="1200" baseline="0" dirty="0">
                    <a:solidFill>
                      <a:sysClr val="windowText" lastClr="000000"/>
                    </a:solidFill>
                    <a:effectLst/>
                  </a:rPr>
                  <a:t>(</a:t>
                </a:r>
                <a:r>
                  <a:rPr lang="en-US" altLang="ja-JP" sz="1000" b="0" i="0" kern="1200" baseline="0" dirty="0" err="1">
                    <a:solidFill>
                      <a:sysClr val="windowText" lastClr="000000"/>
                    </a:solidFill>
                    <a:effectLst/>
                  </a:rPr>
                  <a:t>Bq</a:t>
                </a:r>
                <a:r>
                  <a:rPr lang="en-US" altLang="ja-JP" sz="1000" b="0" i="0" kern="1200" baseline="0" dirty="0">
                    <a:solidFill>
                      <a:sysClr val="windowText" lastClr="000000"/>
                    </a:solidFill>
                    <a:effectLst/>
                  </a:rPr>
                  <a:t>/kg-dry </a:t>
                </a:r>
                <a:r>
                  <a:rPr lang="en-US" altLang="ja-JP" sz="1000" b="0" i="0" kern="1200" baseline="0" dirty="0" err="1">
                    <a:solidFill>
                      <a:sysClr val="windowText" lastClr="000000"/>
                    </a:solidFill>
                    <a:effectLst/>
                  </a:rPr>
                  <a:t>wt</a:t>
                </a:r>
                <a:r>
                  <a:rPr lang="en-US" altLang="ja-JP" sz="1000" b="0" i="0" kern="1200" baseline="0" dirty="0">
                    <a:solidFill>
                      <a:sysClr val="windowText" lastClr="000000"/>
                    </a:solidFill>
                    <a:effectLst/>
                  </a:rPr>
                  <a:t>)</a:t>
                </a:r>
                <a:endParaRPr lang="ja-JP" altLang="ja-JP" dirty="0">
                  <a:solidFill>
                    <a:sysClr val="windowText" lastClr="000000"/>
                  </a:solidFill>
                  <a:effectLst/>
                </a:endParaRPr>
              </a:p>
            </c:rich>
          </c:tx>
          <c:overlay val="0"/>
          <c:spPr>
            <a:noFill/>
            <a:ln>
              <a:noFill/>
            </a:ln>
            <a:effectLst/>
          </c:spPr>
          <c:txPr>
            <a:bodyPr rot="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ja-JP" altLang="ja-JP"/>
            </a:p>
          </c:txPr>
        </c:title>
        <c:numFmt formatCode="General" sourceLinked="0"/>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ja-JP"/>
          </a:p>
        </c:txPr>
        <c:crossAx val="542517600"/>
        <c:crosses val="autoZero"/>
        <c:crossBetween val="midCat"/>
      </c:valAx>
      <c:valAx>
        <c:axId val="542517600"/>
        <c:scaling>
          <c:orientation val="minMax"/>
        </c:scaling>
        <c:delete val="0"/>
        <c:axPos val="l"/>
        <c:title>
          <c:tx>
            <c:rich>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n-US" altLang="ja-JP" sz="1000" b="0" i="0" kern="1200" baseline="30000" dirty="0">
                    <a:solidFill>
                      <a:sysClr val="windowText" lastClr="000000"/>
                    </a:solidFill>
                    <a:effectLst/>
                  </a:rPr>
                  <a:t>137</a:t>
                </a:r>
                <a:r>
                  <a:rPr lang="en-US" altLang="ja-JP" sz="1000" b="0" i="0" kern="1200" baseline="0" dirty="0">
                    <a:solidFill>
                      <a:sysClr val="windowText" lastClr="000000"/>
                    </a:solidFill>
                    <a:effectLst/>
                  </a:rPr>
                  <a:t>Cs concentration in fruiting body</a:t>
                </a:r>
                <a:endParaRPr lang="ja-JP" altLang="ja-JP" dirty="0">
                  <a:solidFill>
                    <a:sysClr val="windowText" lastClr="000000"/>
                  </a:solidFill>
                  <a:effectLst/>
                </a:endParaRPr>
              </a:p>
              <a:p>
                <a:pPr>
                  <a:defRPr>
                    <a:solidFill>
                      <a:sysClr val="windowText" lastClr="000000"/>
                    </a:solidFill>
                  </a:defRPr>
                </a:pPr>
                <a:r>
                  <a:rPr lang="en-US" altLang="ja-JP" sz="1000" b="0" i="0" kern="1200" baseline="0" dirty="0">
                    <a:solidFill>
                      <a:sysClr val="windowText" lastClr="000000"/>
                    </a:solidFill>
                    <a:effectLst/>
                  </a:rPr>
                  <a:t>(</a:t>
                </a:r>
                <a:r>
                  <a:rPr lang="en-US" altLang="ja-JP" sz="1000" b="0" i="0" kern="1200" baseline="0" dirty="0" err="1">
                    <a:solidFill>
                      <a:sysClr val="windowText" lastClr="000000"/>
                    </a:solidFill>
                    <a:effectLst/>
                  </a:rPr>
                  <a:t>Bq</a:t>
                </a:r>
                <a:r>
                  <a:rPr lang="en-US" altLang="ja-JP" sz="1000" b="0" i="0" kern="1200" baseline="0" dirty="0">
                    <a:solidFill>
                      <a:sysClr val="windowText" lastClr="000000"/>
                    </a:solidFill>
                    <a:effectLst/>
                  </a:rPr>
                  <a:t>/kg-dry </a:t>
                </a:r>
                <a:r>
                  <a:rPr lang="en-US" altLang="ja-JP" sz="1000" b="0" i="0" kern="1200" baseline="0" dirty="0" err="1">
                    <a:solidFill>
                      <a:sysClr val="windowText" lastClr="000000"/>
                    </a:solidFill>
                    <a:effectLst/>
                  </a:rPr>
                  <a:t>wt</a:t>
                </a:r>
                <a:r>
                  <a:rPr lang="en-US" altLang="ja-JP" sz="1000" b="0" i="0" kern="1200" baseline="0" dirty="0">
                    <a:solidFill>
                      <a:sysClr val="windowText" lastClr="000000"/>
                    </a:solidFill>
                    <a:effectLst/>
                  </a:rPr>
                  <a:t>)</a:t>
                </a:r>
                <a:endParaRPr lang="ja-JP" altLang="ja-JP" dirty="0">
                  <a:solidFill>
                    <a:sysClr val="windowText" lastClr="000000"/>
                  </a:solidFill>
                  <a:effectLst/>
                </a:endParaRPr>
              </a:p>
            </c:rich>
          </c:tx>
          <c:layout>
            <c:manualLayout>
              <c:xMode val="edge"/>
              <c:yMode val="edge"/>
              <c:x val="1.5213271933186849E-2"/>
              <c:y val="0.1046918431985431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ja-JP" altLang="ja-JP"/>
            </a:p>
          </c:txPr>
        </c:title>
        <c:numFmt formatCode="General"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ja-JP"/>
          </a:p>
        </c:txPr>
        <c:crossAx val="542508744"/>
        <c:crosses val="autoZero"/>
        <c:crossBetween val="midCat"/>
      </c:valAx>
      <c:spPr>
        <a:noFill/>
        <a:ln>
          <a:solidFill>
            <a:schemeClr val="tx1"/>
          </a:solid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514924172299395"/>
          <c:y val="5.5311922586536486E-2"/>
          <c:w val="0.69958690767178877"/>
          <c:h val="0.74096381388046162"/>
        </c:manualLayout>
      </c:layout>
      <c:scatterChart>
        <c:scatterStyle val="lineMarker"/>
        <c:varyColors val="0"/>
        <c:ser>
          <c:idx val="0"/>
          <c:order val="0"/>
          <c:tx>
            <c:strRef>
              <c:f>'CsK子実体培地相関LLMMHH (色付き)'!$J$53</c:f>
              <c:strCache>
                <c:ptCount val="1"/>
                <c:pt idx="0">
                  <c:v>子実体</c:v>
                </c:pt>
              </c:strCache>
            </c:strRef>
          </c:tx>
          <c:spPr>
            <a:ln w="25400" cap="rnd">
              <a:noFill/>
              <a:round/>
            </a:ln>
            <a:effectLst/>
          </c:spPr>
          <c:marker>
            <c:symbol val="circle"/>
            <c:size val="5"/>
            <c:spPr>
              <a:noFill/>
              <a:ln w="9525">
                <a:solidFill>
                  <a:schemeClr val="tx1"/>
                </a:solidFill>
              </a:ln>
              <a:effectLst/>
            </c:spPr>
          </c:marker>
          <c:dPt>
            <c:idx val="0"/>
            <c:marker>
              <c:symbol val="square"/>
              <c:size val="5"/>
              <c:spPr>
                <a:noFill/>
                <a:ln w="9525">
                  <a:solidFill>
                    <a:schemeClr val="tx1"/>
                  </a:solidFill>
                </a:ln>
                <a:effectLst/>
              </c:spPr>
            </c:marker>
            <c:bubble3D val="0"/>
            <c:extLst>
              <c:ext xmlns:c16="http://schemas.microsoft.com/office/drawing/2014/chart" uri="{C3380CC4-5D6E-409C-BE32-E72D297353CC}">
                <c16:uniqueId val="{00000000-A2CB-4B67-BF19-ED4AA15508E1}"/>
              </c:ext>
            </c:extLst>
          </c:dPt>
          <c:dPt>
            <c:idx val="2"/>
            <c:marker>
              <c:symbol val="triangle"/>
              <c:size val="5"/>
              <c:spPr>
                <a:noFill/>
                <a:ln w="9525">
                  <a:solidFill>
                    <a:schemeClr val="tx1"/>
                  </a:solidFill>
                </a:ln>
                <a:effectLst/>
              </c:spPr>
            </c:marker>
            <c:bubble3D val="0"/>
            <c:extLst>
              <c:ext xmlns:c16="http://schemas.microsoft.com/office/drawing/2014/chart" uri="{C3380CC4-5D6E-409C-BE32-E72D297353CC}">
                <c16:uniqueId val="{00000001-A2CB-4B67-BF19-ED4AA15508E1}"/>
              </c:ext>
            </c:extLst>
          </c:dPt>
          <c:errBars>
            <c:errDir val="x"/>
            <c:errBarType val="both"/>
            <c:errValType val="cust"/>
            <c:noEndCap val="0"/>
            <c:plus>
              <c:numRef>
                <c:f>'CsK子実体培地相関LLMMHH (色付き)'!$L$38:$L$40</c:f>
                <c:numCache>
                  <c:formatCode>General</c:formatCode>
                  <c:ptCount val="3"/>
                  <c:pt idx="0">
                    <c:v>2.4213687988611867</c:v>
                  </c:pt>
                  <c:pt idx="1">
                    <c:v>8.860529687921419</c:v>
                  </c:pt>
                  <c:pt idx="2">
                    <c:v>3.2253286455892969</c:v>
                  </c:pt>
                </c:numCache>
              </c:numRef>
            </c:plus>
            <c:minus>
              <c:numRef>
                <c:f>'CsK子実体培地相関LLMMHH (色付き)'!$L$38:$L$40</c:f>
                <c:numCache>
                  <c:formatCode>General</c:formatCode>
                  <c:ptCount val="3"/>
                  <c:pt idx="0">
                    <c:v>2.4213687988611867</c:v>
                  </c:pt>
                  <c:pt idx="1">
                    <c:v>8.860529687921419</c:v>
                  </c:pt>
                  <c:pt idx="2">
                    <c:v>3.2253286455892969</c:v>
                  </c:pt>
                </c:numCache>
              </c:numRef>
            </c:minus>
            <c:spPr>
              <a:noFill/>
              <a:ln w="9525" cap="flat" cmpd="sng" algn="ctr">
                <a:solidFill>
                  <a:schemeClr val="tx1"/>
                </a:solidFill>
                <a:round/>
              </a:ln>
              <a:effectLst/>
            </c:spPr>
          </c:errBars>
          <c:errBars>
            <c:errDir val="y"/>
            <c:errBarType val="both"/>
            <c:errValType val="cust"/>
            <c:noEndCap val="0"/>
            <c:plus>
              <c:numRef>
                <c:f>'CsK子実体培地相関LLMMHH (色付き)'!$M$38:$M$40</c:f>
                <c:numCache>
                  <c:formatCode>General</c:formatCode>
                  <c:ptCount val="3"/>
                  <c:pt idx="0">
                    <c:v>6.3157437210513896</c:v>
                  </c:pt>
                  <c:pt idx="1">
                    <c:v>78.944600828682383</c:v>
                  </c:pt>
                  <c:pt idx="2">
                    <c:v>48.327761173056629</c:v>
                  </c:pt>
                </c:numCache>
              </c:numRef>
            </c:plus>
            <c:minus>
              <c:numRef>
                <c:f>'CsK子実体培地相関LLMMHH (色付き)'!$M$38:$M$40</c:f>
                <c:numCache>
                  <c:formatCode>General</c:formatCode>
                  <c:ptCount val="3"/>
                  <c:pt idx="0">
                    <c:v>6.3157437210513896</c:v>
                  </c:pt>
                  <c:pt idx="1">
                    <c:v>78.944600828682383</c:v>
                  </c:pt>
                  <c:pt idx="2">
                    <c:v>48.327761173056629</c:v>
                  </c:pt>
                </c:numCache>
              </c:numRef>
            </c:minus>
            <c:spPr>
              <a:noFill/>
              <a:ln w="9525" cap="flat" cmpd="sng" algn="ctr">
                <a:solidFill>
                  <a:schemeClr val="tx1"/>
                </a:solidFill>
                <a:round/>
              </a:ln>
              <a:effectLst/>
            </c:spPr>
          </c:errBars>
          <c:xVal>
            <c:numRef>
              <c:f>'CsK子実体培地相関LLMMHH (色付き)'!$I$54:$I$56</c:f>
              <c:numCache>
                <c:formatCode>0.0</c:formatCode>
                <c:ptCount val="3"/>
                <c:pt idx="0">
                  <c:v>224.01299426404427</c:v>
                </c:pt>
                <c:pt idx="1">
                  <c:v>189.07700898018609</c:v>
                </c:pt>
                <c:pt idx="2">
                  <c:v>214.54233246354767</c:v>
                </c:pt>
              </c:numCache>
            </c:numRef>
          </c:xVal>
          <c:yVal>
            <c:numRef>
              <c:f>'CsK子実体培地相関LLMMHH (色付き)'!$J$54:$J$56</c:f>
              <c:numCache>
                <c:formatCode>0.0</c:formatCode>
                <c:ptCount val="3"/>
                <c:pt idx="0">
                  <c:v>966.65000000000009</c:v>
                </c:pt>
                <c:pt idx="1">
                  <c:v>1056.9000000000001</c:v>
                </c:pt>
                <c:pt idx="2">
                  <c:v>854.07500000000005</c:v>
                </c:pt>
              </c:numCache>
            </c:numRef>
          </c:yVal>
          <c:smooth val="0"/>
          <c:extLst>
            <c:ext xmlns:c16="http://schemas.microsoft.com/office/drawing/2014/chart" uri="{C3380CC4-5D6E-409C-BE32-E72D297353CC}">
              <c16:uniqueId val="{00000002-A2CB-4B67-BF19-ED4AA15508E1}"/>
            </c:ext>
          </c:extLst>
        </c:ser>
        <c:dLbls>
          <c:showLegendKey val="0"/>
          <c:showVal val="0"/>
          <c:showCatName val="0"/>
          <c:showSerName val="0"/>
          <c:showPercent val="0"/>
          <c:showBubbleSize val="0"/>
        </c:dLbls>
        <c:axId val="542508744"/>
        <c:axId val="542517600"/>
      </c:scatterChart>
      <c:valAx>
        <c:axId val="542508744"/>
        <c:scaling>
          <c:orientation val="minMax"/>
          <c:max val="250"/>
          <c:min val="150"/>
        </c:scaling>
        <c:delete val="0"/>
        <c:axPos val="b"/>
        <c:title>
          <c:tx>
            <c:rich>
              <a:bodyPr rot="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n-US" altLang="ja-JP" sz="1000" b="0" i="0" kern="1200" baseline="30000" dirty="0">
                    <a:solidFill>
                      <a:sysClr val="windowText" lastClr="000000"/>
                    </a:solidFill>
                    <a:effectLst/>
                  </a:rPr>
                  <a:t>40</a:t>
                </a:r>
                <a:r>
                  <a:rPr lang="en-US" altLang="ja-JP" sz="1000" b="0" i="0" kern="1200" baseline="0" dirty="0">
                    <a:solidFill>
                      <a:sysClr val="windowText" lastClr="000000"/>
                    </a:solidFill>
                    <a:effectLst/>
                  </a:rPr>
                  <a:t>K concentration in medium</a:t>
                </a:r>
                <a:endParaRPr lang="ja-JP" altLang="ja-JP" dirty="0">
                  <a:solidFill>
                    <a:sysClr val="windowText" lastClr="000000"/>
                  </a:solidFill>
                  <a:effectLst/>
                </a:endParaRPr>
              </a:p>
              <a:p>
                <a:pPr>
                  <a:defRPr>
                    <a:solidFill>
                      <a:sysClr val="windowText" lastClr="000000"/>
                    </a:solidFill>
                  </a:defRPr>
                </a:pPr>
                <a:r>
                  <a:rPr lang="en-US" altLang="ja-JP" sz="1000" b="0" i="0" kern="1200" baseline="0" dirty="0">
                    <a:solidFill>
                      <a:sysClr val="windowText" lastClr="000000"/>
                    </a:solidFill>
                    <a:effectLst/>
                  </a:rPr>
                  <a:t>(</a:t>
                </a:r>
                <a:r>
                  <a:rPr lang="en-US" altLang="ja-JP" sz="1000" b="0" i="0" kern="1200" baseline="0" dirty="0" err="1">
                    <a:solidFill>
                      <a:sysClr val="windowText" lastClr="000000"/>
                    </a:solidFill>
                    <a:effectLst/>
                  </a:rPr>
                  <a:t>Bq</a:t>
                </a:r>
                <a:r>
                  <a:rPr lang="en-US" altLang="ja-JP" sz="1000" b="0" i="0" kern="1200" baseline="0" dirty="0">
                    <a:solidFill>
                      <a:sysClr val="windowText" lastClr="000000"/>
                    </a:solidFill>
                    <a:effectLst/>
                  </a:rPr>
                  <a:t>/kg-dry </a:t>
                </a:r>
                <a:r>
                  <a:rPr lang="en-US" altLang="ja-JP" sz="1000" b="0" i="0" kern="1200" baseline="0" dirty="0" err="1">
                    <a:solidFill>
                      <a:sysClr val="windowText" lastClr="000000"/>
                    </a:solidFill>
                    <a:effectLst/>
                  </a:rPr>
                  <a:t>wt</a:t>
                </a:r>
                <a:r>
                  <a:rPr lang="en-US" altLang="ja-JP" sz="1000" b="0" i="0" kern="1200" baseline="0" dirty="0">
                    <a:solidFill>
                      <a:sysClr val="windowText" lastClr="000000"/>
                    </a:solidFill>
                    <a:effectLst/>
                  </a:rPr>
                  <a:t>)</a:t>
                </a:r>
                <a:endParaRPr lang="ja-JP" altLang="ja-JP" dirty="0">
                  <a:solidFill>
                    <a:sysClr val="windowText" lastClr="000000"/>
                  </a:solidFill>
                  <a:effectLst/>
                </a:endParaRPr>
              </a:p>
            </c:rich>
          </c:tx>
          <c:layout>
            <c:manualLayout>
              <c:xMode val="edge"/>
              <c:yMode val="edge"/>
              <c:x val="0.32312526688053606"/>
              <c:y val="0.8755076955868526"/>
            </c:manualLayout>
          </c:layout>
          <c:overlay val="0"/>
          <c:spPr>
            <a:noFill/>
            <a:ln>
              <a:noFill/>
            </a:ln>
            <a:effectLst/>
          </c:spPr>
          <c:txPr>
            <a:bodyPr rot="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ja-JP" altLang="ja-JP"/>
            </a:p>
          </c:txPr>
        </c:title>
        <c:numFmt formatCode="General" sourceLinked="0"/>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ja-JP"/>
          </a:p>
        </c:txPr>
        <c:crossAx val="542517600"/>
        <c:crosses val="autoZero"/>
        <c:crossBetween val="midCat"/>
        <c:majorUnit val="50"/>
      </c:valAx>
      <c:valAx>
        <c:axId val="542517600"/>
        <c:scaling>
          <c:orientation val="minMax"/>
          <c:max val="1400"/>
          <c:min val="200"/>
        </c:scaling>
        <c:delete val="0"/>
        <c:axPos val="l"/>
        <c:title>
          <c:tx>
            <c:rich>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n-US" altLang="ja-JP" sz="1000" b="0" i="0" kern="1200" baseline="30000" dirty="0">
                    <a:solidFill>
                      <a:sysClr val="windowText" lastClr="000000"/>
                    </a:solidFill>
                    <a:effectLst/>
                  </a:rPr>
                  <a:t>40</a:t>
                </a:r>
                <a:r>
                  <a:rPr lang="en-US" altLang="ja-JP" sz="1000" b="0" i="0" kern="1200" baseline="0" dirty="0">
                    <a:solidFill>
                      <a:sysClr val="windowText" lastClr="000000"/>
                    </a:solidFill>
                    <a:effectLst/>
                  </a:rPr>
                  <a:t>K concentration in fruiting body</a:t>
                </a:r>
                <a:endParaRPr lang="ja-JP" altLang="ja-JP" dirty="0">
                  <a:solidFill>
                    <a:sysClr val="windowText" lastClr="000000"/>
                  </a:solidFill>
                  <a:effectLst/>
                </a:endParaRPr>
              </a:p>
              <a:p>
                <a:pPr>
                  <a:defRPr>
                    <a:solidFill>
                      <a:sysClr val="windowText" lastClr="000000"/>
                    </a:solidFill>
                  </a:defRPr>
                </a:pPr>
                <a:r>
                  <a:rPr lang="en-US" altLang="ja-JP" sz="1000" b="0" i="0" kern="1200" baseline="0" dirty="0">
                    <a:solidFill>
                      <a:sysClr val="windowText" lastClr="000000"/>
                    </a:solidFill>
                    <a:effectLst/>
                  </a:rPr>
                  <a:t>(</a:t>
                </a:r>
                <a:r>
                  <a:rPr lang="en-US" altLang="ja-JP" sz="1000" b="0" i="0" kern="1200" baseline="0" dirty="0" err="1">
                    <a:solidFill>
                      <a:sysClr val="windowText" lastClr="000000"/>
                    </a:solidFill>
                    <a:effectLst/>
                  </a:rPr>
                  <a:t>Bq</a:t>
                </a:r>
                <a:r>
                  <a:rPr lang="en-US" altLang="ja-JP" sz="1000" b="0" i="0" kern="1200" baseline="0" dirty="0">
                    <a:solidFill>
                      <a:sysClr val="windowText" lastClr="000000"/>
                    </a:solidFill>
                    <a:effectLst/>
                  </a:rPr>
                  <a:t>/kg-dry </a:t>
                </a:r>
                <a:r>
                  <a:rPr lang="en-US" altLang="ja-JP" sz="1000" b="0" i="0" kern="1200" baseline="0" dirty="0" err="1">
                    <a:solidFill>
                      <a:sysClr val="windowText" lastClr="000000"/>
                    </a:solidFill>
                    <a:effectLst/>
                  </a:rPr>
                  <a:t>wt</a:t>
                </a:r>
                <a:r>
                  <a:rPr lang="en-US" altLang="ja-JP" sz="1000" b="0" i="0" kern="1200" baseline="0" dirty="0">
                    <a:solidFill>
                      <a:sysClr val="windowText" lastClr="000000"/>
                    </a:solidFill>
                    <a:effectLst/>
                  </a:rPr>
                  <a:t>)</a:t>
                </a:r>
                <a:endParaRPr lang="ja-JP" altLang="ja-JP" dirty="0">
                  <a:solidFill>
                    <a:sysClr val="windowText" lastClr="000000"/>
                  </a:solidFill>
                  <a:effectLst/>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ja-JP" altLang="ja-JP"/>
            </a:p>
          </c:txPr>
        </c:title>
        <c:numFmt formatCode="General"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ja-JP"/>
          </a:p>
        </c:txPr>
        <c:crossAx val="542508744"/>
        <c:crosses val="autoZero"/>
        <c:crossBetween val="midCat"/>
      </c:valAx>
      <c:spPr>
        <a:noFill/>
        <a:ln>
          <a:solidFill>
            <a:schemeClr val="tx1"/>
          </a:solid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4">
    <c:autoUpdate val="0"/>
  </c:externalData>
  <c:userShapes r:id="rId5"/>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329039662404745"/>
          <c:y val="6.9864465969396425E-2"/>
          <c:w val="0.83892141590384717"/>
          <c:h val="0.55801524157647187"/>
        </c:manualLayout>
      </c:layout>
      <c:barChart>
        <c:barDir val="bar"/>
        <c:grouping val="clustered"/>
        <c:varyColors val="0"/>
        <c:ser>
          <c:idx val="0"/>
          <c:order val="0"/>
          <c:spPr>
            <a:solidFill>
              <a:schemeClr val="accent1"/>
            </a:solidFill>
            <a:ln>
              <a:noFill/>
            </a:ln>
            <a:effectLst/>
          </c:spPr>
          <c:invertIfNegative val="0"/>
          <c:errBars>
            <c:errBarType val="both"/>
            <c:errValType val="cust"/>
            <c:noEndCap val="0"/>
            <c:plus>
              <c:numRef>
                <c:f>DW!$D$3:$D$4</c:f>
                <c:numCache>
                  <c:formatCode>General</c:formatCode>
                  <c:ptCount val="2"/>
                  <c:pt idx="0">
                    <c:v>46.333269634248772</c:v>
                  </c:pt>
                  <c:pt idx="1">
                    <c:v>37.873737602724141</c:v>
                  </c:pt>
                </c:numCache>
              </c:numRef>
            </c:plus>
            <c:minus>
              <c:numRef>
                <c:f>DW!$D$3:$D$4</c:f>
                <c:numCache>
                  <c:formatCode>General</c:formatCode>
                  <c:ptCount val="2"/>
                  <c:pt idx="0">
                    <c:v>46.333269634248772</c:v>
                  </c:pt>
                  <c:pt idx="1">
                    <c:v>37.873737602724141</c:v>
                  </c:pt>
                </c:numCache>
              </c:numRef>
            </c:minus>
            <c:spPr>
              <a:noFill/>
              <a:ln w="9525" cap="flat" cmpd="sng" algn="ctr">
                <a:solidFill>
                  <a:schemeClr val="tx1">
                    <a:lumMod val="65000"/>
                    <a:lumOff val="35000"/>
                  </a:schemeClr>
                </a:solidFill>
                <a:round/>
              </a:ln>
              <a:effectLst/>
            </c:spPr>
          </c:errBars>
          <c:cat>
            <c:strRef>
              <c:f>DW!$B$3:$B$4</c:f>
              <c:strCache>
                <c:ptCount val="2"/>
                <c:pt idx="0">
                  <c:v>HL</c:v>
                </c:pt>
                <c:pt idx="1">
                  <c:v>LH</c:v>
                </c:pt>
              </c:strCache>
            </c:strRef>
          </c:cat>
          <c:val>
            <c:numRef>
              <c:f>DW!$C$3:$C$4</c:f>
              <c:numCache>
                <c:formatCode>General</c:formatCode>
                <c:ptCount val="2"/>
                <c:pt idx="0">
                  <c:v>878.52500000000009</c:v>
                </c:pt>
                <c:pt idx="1">
                  <c:v>888.8</c:v>
                </c:pt>
              </c:numCache>
            </c:numRef>
          </c:val>
          <c:extLst>
            <c:ext xmlns:c16="http://schemas.microsoft.com/office/drawing/2014/chart" uri="{C3380CC4-5D6E-409C-BE32-E72D297353CC}">
              <c16:uniqueId val="{00000000-A0DA-4ACC-B271-CAA1CE8BBC2F}"/>
            </c:ext>
          </c:extLst>
        </c:ser>
        <c:dLbls>
          <c:showLegendKey val="0"/>
          <c:showVal val="0"/>
          <c:showCatName val="0"/>
          <c:showSerName val="0"/>
          <c:showPercent val="0"/>
          <c:showBubbleSize val="0"/>
        </c:dLbls>
        <c:gapWidth val="219"/>
        <c:axId val="567753184"/>
        <c:axId val="567751544"/>
      </c:barChart>
      <c:catAx>
        <c:axId val="5677531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crossAx val="567751544"/>
        <c:crosses val="autoZero"/>
        <c:auto val="1"/>
        <c:lblAlgn val="ctr"/>
        <c:lblOffset val="100"/>
        <c:noMultiLvlLbl val="0"/>
      </c:catAx>
      <c:valAx>
        <c:axId val="567751544"/>
        <c:scaling>
          <c:orientation val="minMax"/>
          <c:max val="100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ja-JP" altLang="en-US" sz="1100" dirty="0"/>
                  <a:t>子実体の放射性</a:t>
                </a:r>
                <a:r>
                  <a:rPr lang="pl-PL" altLang="ja-JP" sz="1100" dirty="0"/>
                  <a:t>Cs</a:t>
                </a:r>
                <a:r>
                  <a:rPr lang="en-US" altLang="ja-JP" sz="1100" dirty="0"/>
                  <a:t>137</a:t>
                </a:r>
                <a:r>
                  <a:rPr lang="ja-JP" altLang="en-US" sz="1100" dirty="0"/>
                  <a:t>濃度 </a:t>
                </a:r>
                <a:endParaRPr lang="en-US" altLang="ja-JP" sz="1100" dirty="0"/>
              </a:p>
              <a:p>
                <a:pPr>
                  <a:defRPr sz="1100"/>
                </a:pPr>
                <a:r>
                  <a:rPr lang="en-US" altLang="ja-JP" sz="1100" dirty="0"/>
                  <a:t>(</a:t>
                </a:r>
                <a:r>
                  <a:rPr lang="en-US" altLang="ja-JP" sz="1100" dirty="0" err="1"/>
                  <a:t>Bq</a:t>
                </a:r>
                <a:r>
                  <a:rPr lang="en-US" altLang="ja-JP" sz="1100" dirty="0"/>
                  <a:t>/kg-</a:t>
                </a:r>
                <a:r>
                  <a:rPr lang="ja-JP" altLang="en-US" sz="1100" dirty="0"/>
                  <a:t>乾燥重量</a:t>
                </a:r>
                <a:r>
                  <a:rPr lang="en-US" altLang="ja-JP" sz="1100" dirty="0"/>
                  <a:t>)</a:t>
                </a:r>
                <a:endParaRPr lang="ja-JP" altLang="en-US" sz="1100" dirty="0"/>
              </a:p>
            </c:rich>
          </c:tx>
          <c:layout>
            <c:manualLayout>
              <c:xMode val="edge"/>
              <c:yMode val="edge"/>
              <c:x val="0.36633660635709236"/>
              <c:y val="0.7454991328903716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lt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567753184"/>
        <c:crosses val="autoZero"/>
        <c:crossBetween val="between"/>
      </c:valAx>
      <c:spPr>
        <a:noFill/>
        <a:ln>
          <a:solidFill>
            <a:schemeClr val="tx1"/>
          </a:solid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026865423313925"/>
          <c:y val="6.4917080932078625E-2"/>
          <c:w val="0.74434322712401868"/>
          <c:h val="0.78119362876705212"/>
        </c:manualLayout>
      </c:layout>
      <c:scatterChart>
        <c:scatterStyle val="lineMarker"/>
        <c:varyColors val="0"/>
        <c:ser>
          <c:idx val="0"/>
          <c:order val="0"/>
          <c:spPr>
            <a:ln w="25400" cap="rnd">
              <a:noFill/>
              <a:round/>
            </a:ln>
            <a:effectLst/>
          </c:spPr>
          <c:marker>
            <c:symbol val="circle"/>
            <c:size val="6"/>
            <c:spPr>
              <a:solidFill>
                <a:schemeClr val="tx2">
                  <a:lumMod val="50000"/>
                  <a:lumOff val="50000"/>
                </a:schemeClr>
              </a:solidFill>
              <a:ln w="6350">
                <a:solidFill>
                  <a:schemeClr val="tx1"/>
                </a:solidFill>
              </a:ln>
              <a:effectLst/>
            </c:spPr>
          </c:marker>
          <c:trendline>
            <c:spPr>
              <a:ln w="12700" cap="rnd">
                <a:solidFill>
                  <a:schemeClr val="tx1"/>
                </a:solidFill>
                <a:prstDash val="solid"/>
              </a:ln>
              <a:effectLst/>
            </c:spPr>
            <c:trendlineType val="exp"/>
            <c:dispRSqr val="0"/>
            <c:dispEq val="0"/>
          </c:trendline>
          <c:xVal>
            <c:numRef>
              <c:f>溶存態!$A$2:$A$104</c:f>
              <c:numCache>
                <c:formatCode>0.00</c:formatCode>
                <c:ptCount val="103"/>
                <c:pt idx="0">
                  <c:v>3.2</c:v>
                </c:pt>
                <c:pt idx="1">
                  <c:v>3.33</c:v>
                </c:pt>
                <c:pt idx="2">
                  <c:v>3.4</c:v>
                </c:pt>
                <c:pt idx="3">
                  <c:v>3.5</c:v>
                </c:pt>
                <c:pt idx="4">
                  <c:v>3.84</c:v>
                </c:pt>
                <c:pt idx="5">
                  <c:v>4.21</c:v>
                </c:pt>
                <c:pt idx="6">
                  <c:v>4.38</c:v>
                </c:pt>
                <c:pt idx="7">
                  <c:v>4.58</c:v>
                </c:pt>
                <c:pt idx="8">
                  <c:v>4.71</c:v>
                </c:pt>
                <c:pt idx="9">
                  <c:v>4.84</c:v>
                </c:pt>
                <c:pt idx="10">
                  <c:v>5.1100000000000003</c:v>
                </c:pt>
                <c:pt idx="11">
                  <c:v>5.19</c:v>
                </c:pt>
                <c:pt idx="12">
                  <c:v>5.28</c:v>
                </c:pt>
                <c:pt idx="13">
                  <c:v>5.36</c:v>
                </c:pt>
                <c:pt idx="14">
                  <c:v>5.45</c:v>
                </c:pt>
                <c:pt idx="15">
                  <c:v>5.52</c:v>
                </c:pt>
                <c:pt idx="16">
                  <c:v>5.6</c:v>
                </c:pt>
                <c:pt idx="17">
                  <c:v>5.69</c:v>
                </c:pt>
                <c:pt idx="18">
                  <c:v>5.78</c:v>
                </c:pt>
                <c:pt idx="19">
                  <c:v>5.87</c:v>
                </c:pt>
                <c:pt idx="20">
                  <c:v>5.93</c:v>
                </c:pt>
                <c:pt idx="21">
                  <c:v>6</c:v>
                </c:pt>
                <c:pt idx="22">
                  <c:v>6.11</c:v>
                </c:pt>
                <c:pt idx="23">
                  <c:v>6.18</c:v>
                </c:pt>
                <c:pt idx="24">
                  <c:v>6.28</c:v>
                </c:pt>
                <c:pt idx="25">
                  <c:v>6.38</c:v>
                </c:pt>
                <c:pt idx="26">
                  <c:v>6.45</c:v>
                </c:pt>
                <c:pt idx="27">
                  <c:v>6.53</c:v>
                </c:pt>
                <c:pt idx="28">
                  <c:v>6.62</c:v>
                </c:pt>
                <c:pt idx="29">
                  <c:v>6.7</c:v>
                </c:pt>
                <c:pt idx="30">
                  <c:v>6.76</c:v>
                </c:pt>
                <c:pt idx="31">
                  <c:v>6.86</c:v>
                </c:pt>
                <c:pt idx="32">
                  <c:v>6.93</c:v>
                </c:pt>
                <c:pt idx="33">
                  <c:v>7</c:v>
                </c:pt>
                <c:pt idx="34">
                  <c:v>7.1</c:v>
                </c:pt>
                <c:pt idx="35">
                  <c:v>7.18</c:v>
                </c:pt>
                <c:pt idx="36">
                  <c:v>7.27</c:v>
                </c:pt>
                <c:pt idx="37">
                  <c:v>7.35</c:v>
                </c:pt>
                <c:pt idx="38">
                  <c:v>7.44</c:v>
                </c:pt>
                <c:pt idx="39">
                  <c:v>7.53</c:v>
                </c:pt>
                <c:pt idx="40">
                  <c:v>7.6</c:v>
                </c:pt>
                <c:pt idx="41">
                  <c:v>7.69</c:v>
                </c:pt>
                <c:pt idx="42">
                  <c:v>7.77</c:v>
                </c:pt>
                <c:pt idx="43">
                  <c:v>7.87</c:v>
                </c:pt>
                <c:pt idx="44">
                  <c:v>7.93</c:v>
                </c:pt>
                <c:pt idx="45">
                  <c:v>7.99</c:v>
                </c:pt>
                <c:pt idx="46">
                  <c:v>8.0985626283367562</c:v>
                </c:pt>
                <c:pt idx="47">
                  <c:v>8.1752224503764541</c:v>
                </c:pt>
                <c:pt idx="48">
                  <c:v>8.2737850787132103</c:v>
                </c:pt>
                <c:pt idx="49">
                  <c:v>8.3668720054757024</c:v>
                </c:pt>
                <c:pt idx="50">
                  <c:v>8.4462696783025333</c:v>
                </c:pt>
                <c:pt idx="51">
                  <c:v>8.5256673511293641</c:v>
                </c:pt>
                <c:pt idx="52">
                  <c:v>8.6214921286789874</c:v>
                </c:pt>
                <c:pt idx="53">
                  <c:v>8.6926762491444212</c:v>
                </c:pt>
                <c:pt idx="54">
                  <c:v>8.7693360711841208</c:v>
                </c:pt>
                <c:pt idx="55" formatCode="General">
                  <c:v>8.8699999999999992</c:v>
                </c:pt>
                <c:pt idx="56" formatCode="General">
                  <c:v>8.94</c:v>
                </c:pt>
                <c:pt idx="57" formatCode="General">
                  <c:v>9.02</c:v>
                </c:pt>
                <c:pt idx="58" formatCode="General">
                  <c:v>9.1</c:v>
                </c:pt>
                <c:pt idx="59" formatCode="General">
                  <c:v>9.1999999999999993</c:v>
                </c:pt>
                <c:pt idx="60" formatCode="General">
                  <c:v>9.27</c:v>
                </c:pt>
                <c:pt idx="61" formatCode="General">
                  <c:v>9.35</c:v>
                </c:pt>
                <c:pt idx="62" formatCode="General">
                  <c:v>9.44</c:v>
                </c:pt>
                <c:pt idx="63" formatCode="General">
                  <c:v>9.52</c:v>
                </c:pt>
                <c:pt idx="64" formatCode="General">
                  <c:v>9.6199999999999992</c:v>
                </c:pt>
                <c:pt idx="65" formatCode="General">
                  <c:v>9.69</c:v>
                </c:pt>
                <c:pt idx="66" formatCode="General">
                  <c:v>9.77</c:v>
                </c:pt>
                <c:pt idx="67" formatCode="General">
                  <c:v>9.85</c:v>
                </c:pt>
                <c:pt idx="68" formatCode="General">
                  <c:v>9.94</c:v>
                </c:pt>
                <c:pt idx="69" formatCode="General">
                  <c:v>10.02</c:v>
                </c:pt>
                <c:pt idx="70" formatCode="General">
                  <c:v>10.1</c:v>
                </c:pt>
                <c:pt idx="71" formatCode="General">
                  <c:v>10.19</c:v>
                </c:pt>
                <c:pt idx="72" formatCode="General">
                  <c:v>10.29</c:v>
                </c:pt>
                <c:pt idx="73" formatCode="General">
                  <c:v>10.35</c:v>
                </c:pt>
                <c:pt idx="74" formatCode="General">
                  <c:v>10.44</c:v>
                </c:pt>
                <c:pt idx="75" formatCode="General">
                  <c:v>10.52</c:v>
                </c:pt>
                <c:pt idx="76" formatCode="General">
                  <c:v>10.61</c:v>
                </c:pt>
                <c:pt idx="77" formatCode="General">
                  <c:v>10.69</c:v>
                </c:pt>
                <c:pt idx="78" formatCode="General">
                  <c:v>10.77</c:v>
                </c:pt>
                <c:pt idx="79" formatCode="General">
                  <c:v>10.86</c:v>
                </c:pt>
                <c:pt idx="80" formatCode="General">
                  <c:v>10.94</c:v>
                </c:pt>
                <c:pt idx="81" formatCode="General">
                  <c:v>11.04</c:v>
                </c:pt>
                <c:pt idx="82" formatCode="General">
                  <c:v>11.11</c:v>
                </c:pt>
                <c:pt idx="83" formatCode="General">
                  <c:v>11.21</c:v>
                </c:pt>
                <c:pt idx="84" formatCode="General">
                  <c:v>11.29</c:v>
                </c:pt>
                <c:pt idx="85" formatCode="General">
                  <c:v>11.36</c:v>
                </c:pt>
                <c:pt idx="86" formatCode="General">
                  <c:v>11.46</c:v>
                </c:pt>
                <c:pt idx="87" formatCode="General">
                  <c:v>11.51</c:v>
                </c:pt>
                <c:pt idx="88" formatCode="General">
                  <c:v>11.61</c:v>
                </c:pt>
                <c:pt idx="89" formatCode="General">
                  <c:v>11.69</c:v>
                </c:pt>
                <c:pt idx="90" formatCode="General">
                  <c:v>11.76</c:v>
                </c:pt>
                <c:pt idx="91" formatCode="General">
                  <c:v>11.86</c:v>
                </c:pt>
                <c:pt idx="92" formatCode="General">
                  <c:v>11.94</c:v>
                </c:pt>
                <c:pt idx="93" formatCode="General">
                  <c:v>12.01</c:v>
                </c:pt>
                <c:pt idx="94">
                  <c:v>12.109514031485284</c:v>
                </c:pt>
                <c:pt idx="95">
                  <c:v>12.205338809034908</c:v>
                </c:pt>
                <c:pt idx="96">
                  <c:v>12.281998631074606</c:v>
                </c:pt>
                <c:pt idx="97">
                  <c:v>12.358658453114305</c:v>
                </c:pt>
                <c:pt idx="98">
                  <c:v>12.454483230663929</c:v>
                </c:pt>
                <c:pt idx="99">
                  <c:v>12.511978097193703</c:v>
                </c:pt>
                <c:pt idx="100">
                  <c:v>12.607802874743326</c:v>
                </c:pt>
                <c:pt idx="101">
                  <c:v>12.684462696783026</c:v>
                </c:pt>
                <c:pt idx="102">
                  <c:v>12.761122518822724</c:v>
                </c:pt>
              </c:numCache>
            </c:numRef>
          </c:xVal>
          <c:yVal>
            <c:numRef>
              <c:f>溶存態!$C$2:$C$104</c:f>
              <c:numCache>
                <c:formatCode>General</c:formatCode>
                <c:ptCount val="103"/>
                <c:pt idx="0">
                  <c:v>0.35799999999999998</c:v>
                </c:pt>
                <c:pt idx="1">
                  <c:v>0.22700000000000001</c:v>
                </c:pt>
                <c:pt idx="2">
                  <c:v>0.37</c:v>
                </c:pt>
                <c:pt idx="3">
                  <c:v>0.25600000000000001</c:v>
                </c:pt>
                <c:pt idx="4">
                  <c:v>0.17399999999999999</c:v>
                </c:pt>
                <c:pt idx="5">
                  <c:v>0.111</c:v>
                </c:pt>
                <c:pt idx="6">
                  <c:v>0.223</c:v>
                </c:pt>
                <c:pt idx="7">
                  <c:v>0.219</c:v>
                </c:pt>
                <c:pt idx="8">
                  <c:v>0.16800000000000001</c:v>
                </c:pt>
                <c:pt idx="10">
                  <c:v>0.127</c:v>
                </c:pt>
                <c:pt idx="11">
                  <c:v>0.34599999999999997</c:v>
                </c:pt>
                <c:pt idx="12">
                  <c:v>0.48499999999999999</c:v>
                </c:pt>
                <c:pt idx="13">
                  <c:v>0.13</c:v>
                </c:pt>
                <c:pt idx="14">
                  <c:v>0.114</c:v>
                </c:pt>
                <c:pt idx="15">
                  <c:v>0.1905</c:v>
                </c:pt>
                <c:pt idx="16">
                  <c:v>0.16200000000000001</c:v>
                </c:pt>
                <c:pt idx="17">
                  <c:v>0.152</c:v>
                </c:pt>
                <c:pt idx="18">
                  <c:v>0.17499999999999999</c:v>
                </c:pt>
                <c:pt idx="19">
                  <c:v>8.7999999999999995E-2</c:v>
                </c:pt>
                <c:pt idx="20">
                  <c:v>8.8999999999999996E-2</c:v>
                </c:pt>
                <c:pt idx="21">
                  <c:v>7.4999999999999997E-2</c:v>
                </c:pt>
                <c:pt idx="22">
                  <c:v>8.1000000000000003E-2</c:v>
                </c:pt>
                <c:pt idx="23">
                  <c:v>0.122</c:v>
                </c:pt>
                <c:pt idx="24">
                  <c:v>9.8000000000000004E-2</c:v>
                </c:pt>
                <c:pt idx="25">
                  <c:v>0.161</c:v>
                </c:pt>
                <c:pt idx="26">
                  <c:v>0.15</c:v>
                </c:pt>
                <c:pt idx="27">
                  <c:v>0.127</c:v>
                </c:pt>
                <c:pt idx="28">
                  <c:v>0.108</c:v>
                </c:pt>
                <c:pt idx="29">
                  <c:v>9.1999999999999998E-2</c:v>
                </c:pt>
                <c:pt idx="30">
                  <c:v>4.8000000000000001E-2</c:v>
                </c:pt>
                <c:pt idx="31">
                  <c:v>0.113</c:v>
                </c:pt>
                <c:pt idx="32">
                  <c:v>5.8000000000000003E-2</c:v>
                </c:pt>
                <c:pt idx="33">
                  <c:v>5.0999999999999997E-2</c:v>
                </c:pt>
                <c:pt idx="34">
                  <c:v>8.5999999999999993E-2</c:v>
                </c:pt>
                <c:pt idx="35">
                  <c:v>0.08</c:v>
                </c:pt>
                <c:pt idx="36">
                  <c:v>5.8999999999999997E-2</c:v>
                </c:pt>
                <c:pt idx="37">
                  <c:v>9.6000000000000002E-2</c:v>
                </c:pt>
                <c:pt idx="38">
                  <c:v>9.0999999999999998E-2</c:v>
                </c:pt>
                <c:pt idx="39">
                  <c:v>0.10100000000000001</c:v>
                </c:pt>
                <c:pt idx="41">
                  <c:v>8.3000000000000004E-2</c:v>
                </c:pt>
                <c:pt idx="42">
                  <c:v>6.3E-2</c:v>
                </c:pt>
                <c:pt idx="43">
                  <c:v>8.7999999999999995E-2</c:v>
                </c:pt>
                <c:pt idx="44">
                  <c:v>5.5E-2</c:v>
                </c:pt>
                <c:pt idx="45">
                  <c:v>5.5E-2</c:v>
                </c:pt>
                <c:pt idx="46">
                  <c:v>5.6000000000000001E-2</c:v>
                </c:pt>
                <c:pt idx="47">
                  <c:v>7.6999999999999999E-2</c:v>
                </c:pt>
                <c:pt idx="48">
                  <c:v>8.4000000000000005E-2</c:v>
                </c:pt>
                <c:pt idx="49">
                  <c:v>0.111</c:v>
                </c:pt>
                <c:pt idx="50">
                  <c:v>0.13900000000000001</c:v>
                </c:pt>
                <c:pt idx="51">
                  <c:v>8.7999999999999995E-2</c:v>
                </c:pt>
                <c:pt idx="52">
                  <c:v>6.3E-2</c:v>
                </c:pt>
                <c:pt idx="53">
                  <c:v>0.13300000000000001</c:v>
                </c:pt>
                <c:pt idx="54">
                  <c:v>5.5E-2</c:v>
                </c:pt>
                <c:pt idx="55">
                  <c:v>3.4000000000000002E-2</c:v>
                </c:pt>
                <c:pt idx="56">
                  <c:v>3.1E-2</c:v>
                </c:pt>
                <c:pt idx="57">
                  <c:v>0.03</c:v>
                </c:pt>
                <c:pt idx="58">
                  <c:v>4.2999999999999997E-2</c:v>
                </c:pt>
                <c:pt idx="59">
                  <c:v>4.9000000000000002E-2</c:v>
                </c:pt>
                <c:pt idx="60">
                  <c:v>6.9000000000000006E-2</c:v>
                </c:pt>
                <c:pt idx="61">
                  <c:v>5.3999999999999999E-2</c:v>
                </c:pt>
                <c:pt idx="62">
                  <c:v>6.6000000000000003E-2</c:v>
                </c:pt>
                <c:pt idx="63">
                  <c:v>6.3E-2</c:v>
                </c:pt>
                <c:pt idx="64">
                  <c:v>4.4999999999999998E-2</c:v>
                </c:pt>
                <c:pt idx="65">
                  <c:v>8.6999999999999994E-2</c:v>
                </c:pt>
                <c:pt idx="66">
                  <c:v>2.5000000000000001E-2</c:v>
                </c:pt>
                <c:pt idx="67">
                  <c:v>2.3E-2</c:v>
                </c:pt>
                <c:pt idx="68">
                  <c:v>2.5999999999999999E-2</c:v>
                </c:pt>
                <c:pt idx="69">
                  <c:v>3.1E-2</c:v>
                </c:pt>
                <c:pt idx="70">
                  <c:v>3.1E-2</c:v>
                </c:pt>
                <c:pt idx="71">
                  <c:v>0.05</c:v>
                </c:pt>
                <c:pt idx="72">
                  <c:v>4.9000000000000002E-2</c:v>
                </c:pt>
                <c:pt idx="73">
                  <c:v>4.9000000000000002E-2</c:v>
                </c:pt>
                <c:pt idx="74">
                  <c:v>0.05</c:v>
                </c:pt>
                <c:pt idx="75">
                  <c:v>6.0999999999999999E-2</c:v>
                </c:pt>
                <c:pt idx="76">
                  <c:v>3.9E-2</c:v>
                </c:pt>
                <c:pt idx="77">
                  <c:v>4.2999999999999997E-2</c:v>
                </c:pt>
                <c:pt idx="78">
                  <c:v>2.7E-2</c:v>
                </c:pt>
                <c:pt idx="79">
                  <c:v>2.1000000000000001E-2</c:v>
                </c:pt>
                <c:pt idx="80">
                  <c:v>1.6E-2</c:v>
                </c:pt>
                <c:pt idx="81">
                  <c:v>2.4E-2</c:v>
                </c:pt>
                <c:pt idx="82">
                  <c:v>3.2000000000000001E-2</c:v>
                </c:pt>
                <c:pt idx="83">
                  <c:v>4.2000000000000003E-2</c:v>
                </c:pt>
                <c:pt idx="84">
                  <c:v>4.3999999999999997E-2</c:v>
                </c:pt>
                <c:pt idx="85">
                  <c:v>0.05</c:v>
                </c:pt>
                <c:pt idx="86">
                  <c:v>9.5000000000000001E-2</c:v>
                </c:pt>
                <c:pt idx="87">
                  <c:v>5.7000000000000002E-2</c:v>
                </c:pt>
                <c:pt idx="88">
                  <c:v>4.2999999999999997E-2</c:v>
                </c:pt>
                <c:pt idx="89">
                  <c:v>8.2000000000000003E-2</c:v>
                </c:pt>
                <c:pt idx="90">
                  <c:v>2.9000000000000001E-2</c:v>
                </c:pt>
                <c:pt idx="91">
                  <c:v>2.4E-2</c:v>
                </c:pt>
                <c:pt idx="92">
                  <c:v>1.9E-2</c:v>
                </c:pt>
                <c:pt idx="93">
                  <c:v>2.4E-2</c:v>
                </c:pt>
                <c:pt idx="94">
                  <c:v>3.8520761659979946E-2</c:v>
                </c:pt>
                <c:pt idx="95">
                  <c:v>3.5159178331242158E-2</c:v>
                </c:pt>
                <c:pt idx="96">
                  <c:v>4.8717223140495883E-2</c:v>
                </c:pt>
                <c:pt idx="97">
                  <c:v>6.0135586770233035E-2</c:v>
                </c:pt>
                <c:pt idx="98">
                  <c:v>6.1796727645436318E-2</c:v>
                </c:pt>
                <c:pt idx="99">
                  <c:v>5.9669536025544707E-2</c:v>
                </c:pt>
                <c:pt idx="100">
                  <c:v>4.6905977029058112E-2</c:v>
                </c:pt>
                <c:pt idx="101">
                  <c:v>5.1240220625782221E-2</c:v>
                </c:pt>
              </c:numCache>
            </c:numRef>
          </c:yVal>
          <c:smooth val="0"/>
          <c:extLst>
            <c:ext xmlns:c16="http://schemas.microsoft.com/office/drawing/2014/chart" uri="{C3380CC4-5D6E-409C-BE32-E72D297353CC}">
              <c16:uniqueId val="{00000001-A611-4D25-9A6C-32D90B44B436}"/>
            </c:ext>
          </c:extLst>
        </c:ser>
        <c:ser>
          <c:idx val="1"/>
          <c:order val="1"/>
          <c:spPr>
            <a:ln w="25400" cap="rnd">
              <a:noFill/>
              <a:round/>
            </a:ln>
            <a:effectLst/>
          </c:spPr>
          <c:marker>
            <c:symbol val="circle"/>
            <c:size val="6"/>
            <c:spPr>
              <a:solidFill>
                <a:schemeClr val="accent4">
                  <a:lumMod val="20000"/>
                  <a:lumOff val="80000"/>
                </a:schemeClr>
              </a:solidFill>
              <a:ln w="6350">
                <a:solidFill>
                  <a:schemeClr val="tx1"/>
                </a:solidFill>
              </a:ln>
              <a:effectLst/>
            </c:spPr>
          </c:marker>
          <c:trendline>
            <c:spPr>
              <a:ln w="12700" cap="rnd">
                <a:solidFill>
                  <a:schemeClr val="tx1"/>
                </a:solidFill>
                <a:prstDash val="sysDash"/>
              </a:ln>
              <a:effectLst/>
            </c:spPr>
            <c:trendlineType val="exp"/>
            <c:dispRSqr val="0"/>
            <c:dispEq val="0"/>
          </c:trendline>
          <c:xVal>
            <c:numRef>
              <c:f>溶存態!$A$2:$A$103</c:f>
              <c:numCache>
                <c:formatCode>0.00</c:formatCode>
                <c:ptCount val="102"/>
                <c:pt idx="0">
                  <c:v>3.2</c:v>
                </c:pt>
                <c:pt idx="1">
                  <c:v>3.33</c:v>
                </c:pt>
                <c:pt idx="2">
                  <c:v>3.4</c:v>
                </c:pt>
                <c:pt idx="3">
                  <c:v>3.5</c:v>
                </c:pt>
                <c:pt idx="4">
                  <c:v>3.84</c:v>
                </c:pt>
                <c:pt idx="5">
                  <c:v>4.21</c:v>
                </c:pt>
                <c:pt idx="6">
                  <c:v>4.38</c:v>
                </c:pt>
                <c:pt idx="7">
                  <c:v>4.58</c:v>
                </c:pt>
                <c:pt idx="8">
                  <c:v>4.71</c:v>
                </c:pt>
                <c:pt idx="9">
                  <c:v>4.84</c:v>
                </c:pt>
                <c:pt idx="10">
                  <c:v>5.1100000000000003</c:v>
                </c:pt>
                <c:pt idx="11">
                  <c:v>5.19</c:v>
                </c:pt>
                <c:pt idx="12">
                  <c:v>5.28</c:v>
                </c:pt>
                <c:pt idx="13">
                  <c:v>5.36</c:v>
                </c:pt>
                <c:pt idx="14">
                  <c:v>5.45</c:v>
                </c:pt>
                <c:pt idx="15">
                  <c:v>5.52</c:v>
                </c:pt>
                <c:pt idx="16">
                  <c:v>5.6</c:v>
                </c:pt>
                <c:pt idx="17">
                  <c:v>5.69</c:v>
                </c:pt>
                <c:pt idx="18">
                  <c:v>5.78</c:v>
                </c:pt>
                <c:pt idx="19">
                  <c:v>5.87</c:v>
                </c:pt>
                <c:pt idx="20">
                  <c:v>5.93</c:v>
                </c:pt>
                <c:pt idx="21">
                  <c:v>6</c:v>
                </c:pt>
                <c:pt idx="22">
                  <c:v>6.11</c:v>
                </c:pt>
                <c:pt idx="23">
                  <c:v>6.18</c:v>
                </c:pt>
                <c:pt idx="24">
                  <c:v>6.28</c:v>
                </c:pt>
                <c:pt idx="25">
                  <c:v>6.38</c:v>
                </c:pt>
                <c:pt idx="26">
                  <c:v>6.45</c:v>
                </c:pt>
                <c:pt idx="27">
                  <c:v>6.53</c:v>
                </c:pt>
                <c:pt idx="28">
                  <c:v>6.62</c:v>
                </c:pt>
                <c:pt idx="29">
                  <c:v>6.7</c:v>
                </c:pt>
                <c:pt idx="30">
                  <c:v>6.76</c:v>
                </c:pt>
                <c:pt idx="31">
                  <c:v>6.86</c:v>
                </c:pt>
                <c:pt idx="32">
                  <c:v>6.93</c:v>
                </c:pt>
                <c:pt idx="33">
                  <c:v>7</c:v>
                </c:pt>
                <c:pt idx="34">
                  <c:v>7.1</c:v>
                </c:pt>
                <c:pt idx="35">
                  <c:v>7.18</c:v>
                </c:pt>
                <c:pt idx="36">
                  <c:v>7.27</c:v>
                </c:pt>
                <c:pt idx="37">
                  <c:v>7.35</c:v>
                </c:pt>
                <c:pt idx="38">
                  <c:v>7.44</c:v>
                </c:pt>
                <c:pt idx="39">
                  <c:v>7.53</c:v>
                </c:pt>
                <c:pt idx="40">
                  <c:v>7.6</c:v>
                </c:pt>
                <c:pt idx="41">
                  <c:v>7.69</c:v>
                </c:pt>
                <c:pt idx="42">
                  <c:v>7.77</c:v>
                </c:pt>
                <c:pt idx="43">
                  <c:v>7.87</c:v>
                </c:pt>
                <c:pt idx="44">
                  <c:v>7.93</c:v>
                </c:pt>
                <c:pt idx="45">
                  <c:v>7.99</c:v>
                </c:pt>
                <c:pt idx="46">
                  <c:v>8.0985626283367562</c:v>
                </c:pt>
                <c:pt idx="47">
                  <c:v>8.1752224503764541</c:v>
                </c:pt>
                <c:pt idx="48">
                  <c:v>8.2737850787132103</c:v>
                </c:pt>
                <c:pt idx="49">
                  <c:v>8.3668720054757024</c:v>
                </c:pt>
                <c:pt idx="50">
                  <c:v>8.4462696783025333</c:v>
                </c:pt>
                <c:pt idx="51">
                  <c:v>8.5256673511293641</c:v>
                </c:pt>
                <c:pt idx="52">
                  <c:v>8.6214921286789874</c:v>
                </c:pt>
                <c:pt idx="53">
                  <c:v>8.6926762491444212</c:v>
                </c:pt>
                <c:pt idx="54">
                  <c:v>8.7693360711841208</c:v>
                </c:pt>
                <c:pt idx="55" formatCode="General">
                  <c:v>8.8699999999999992</c:v>
                </c:pt>
                <c:pt idx="56" formatCode="General">
                  <c:v>8.94</c:v>
                </c:pt>
                <c:pt idx="57" formatCode="General">
                  <c:v>9.02</c:v>
                </c:pt>
                <c:pt idx="58" formatCode="General">
                  <c:v>9.1</c:v>
                </c:pt>
                <c:pt idx="59" formatCode="General">
                  <c:v>9.1999999999999993</c:v>
                </c:pt>
                <c:pt idx="60" formatCode="General">
                  <c:v>9.27</c:v>
                </c:pt>
                <c:pt idx="61" formatCode="General">
                  <c:v>9.35</c:v>
                </c:pt>
                <c:pt idx="62" formatCode="General">
                  <c:v>9.44</c:v>
                </c:pt>
                <c:pt idx="63" formatCode="General">
                  <c:v>9.52</c:v>
                </c:pt>
                <c:pt idx="64" formatCode="General">
                  <c:v>9.6199999999999992</c:v>
                </c:pt>
                <c:pt idx="65" formatCode="General">
                  <c:v>9.69</c:v>
                </c:pt>
                <c:pt idx="66" formatCode="General">
                  <c:v>9.77</c:v>
                </c:pt>
                <c:pt idx="67" formatCode="General">
                  <c:v>9.85</c:v>
                </c:pt>
                <c:pt idx="68" formatCode="General">
                  <c:v>9.94</c:v>
                </c:pt>
                <c:pt idx="69" formatCode="General">
                  <c:v>10.02</c:v>
                </c:pt>
                <c:pt idx="70" formatCode="General">
                  <c:v>10.1</c:v>
                </c:pt>
                <c:pt idx="71" formatCode="General">
                  <c:v>10.19</c:v>
                </c:pt>
                <c:pt idx="72" formatCode="General">
                  <c:v>10.29</c:v>
                </c:pt>
                <c:pt idx="73" formatCode="General">
                  <c:v>10.35</c:v>
                </c:pt>
                <c:pt idx="74" formatCode="General">
                  <c:v>10.44</c:v>
                </c:pt>
                <c:pt idx="75" formatCode="General">
                  <c:v>10.52</c:v>
                </c:pt>
                <c:pt idx="76" formatCode="General">
                  <c:v>10.61</c:v>
                </c:pt>
                <c:pt idx="77" formatCode="General">
                  <c:v>10.69</c:v>
                </c:pt>
                <c:pt idx="78" formatCode="General">
                  <c:v>10.77</c:v>
                </c:pt>
                <c:pt idx="79" formatCode="General">
                  <c:v>10.86</c:v>
                </c:pt>
                <c:pt idx="80" formatCode="General">
                  <c:v>10.94</c:v>
                </c:pt>
                <c:pt idx="81" formatCode="General">
                  <c:v>11.04</c:v>
                </c:pt>
                <c:pt idx="82" formatCode="General">
                  <c:v>11.11</c:v>
                </c:pt>
                <c:pt idx="83" formatCode="General">
                  <c:v>11.21</c:v>
                </c:pt>
                <c:pt idx="84" formatCode="General">
                  <c:v>11.29</c:v>
                </c:pt>
                <c:pt idx="85" formatCode="General">
                  <c:v>11.36</c:v>
                </c:pt>
                <c:pt idx="86" formatCode="General">
                  <c:v>11.46</c:v>
                </c:pt>
                <c:pt idx="87" formatCode="General">
                  <c:v>11.51</c:v>
                </c:pt>
                <c:pt idx="88" formatCode="General">
                  <c:v>11.61</c:v>
                </c:pt>
                <c:pt idx="89" formatCode="General">
                  <c:v>11.69</c:v>
                </c:pt>
                <c:pt idx="90" formatCode="General">
                  <c:v>11.76</c:v>
                </c:pt>
                <c:pt idx="91" formatCode="General">
                  <c:v>11.86</c:v>
                </c:pt>
                <c:pt idx="92" formatCode="General">
                  <c:v>11.94</c:v>
                </c:pt>
                <c:pt idx="93" formatCode="General">
                  <c:v>12.01</c:v>
                </c:pt>
                <c:pt idx="94">
                  <c:v>12.109514031485284</c:v>
                </c:pt>
                <c:pt idx="95">
                  <c:v>12.205338809034908</c:v>
                </c:pt>
                <c:pt idx="96">
                  <c:v>12.281998631074606</c:v>
                </c:pt>
                <c:pt idx="97">
                  <c:v>12.358658453114305</c:v>
                </c:pt>
                <c:pt idx="98">
                  <c:v>12.454483230663929</c:v>
                </c:pt>
                <c:pt idx="99">
                  <c:v>12.511978097193703</c:v>
                </c:pt>
                <c:pt idx="100">
                  <c:v>12.607802874743326</c:v>
                </c:pt>
                <c:pt idx="101">
                  <c:v>12.684462696783026</c:v>
                </c:pt>
              </c:numCache>
            </c:numRef>
          </c:xVal>
          <c:yVal>
            <c:numRef>
              <c:f>溶存態!$I$2:$I$103</c:f>
              <c:numCache>
                <c:formatCode>0.000</c:formatCode>
                <c:ptCount val="102"/>
                <c:pt idx="0">
                  <c:v>0.41899999999999998</c:v>
                </c:pt>
                <c:pt idx="1">
                  <c:v>0.28999999999999998</c:v>
                </c:pt>
                <c:pt idx="2">
                  <c:v>0.443</c:v>
                </c:pt>
                <c:pt idx="3">
                  <c:v>0.32800000000000001</c:v>
                </c:pt>
                <c:pt idx="4">
                  <c:v>0.156</c:v>
                </c:pt>
                <c:pt idx="5">
                  <c:v>0.19400000000000001</c:v>
                </c:pt>
                <c:pt idx="6">
                  <c:v>0.32600000000000001</c:v>
                </c:pt>
                <c:pt idx="7">
                  <c:v>0.29499999999999998</c:v>
                </c:pt>
                <c:pt idx="8">
                  <c:v>0.21199999999999999</c:v>
                </c:pt>
                <c:pt idx="9">
                  <c:v>0.24299999999999999</c:v>
                </c:pt>
                <c:pt idx="10">
                  <c:v>0.188</c:v>
                </c:pt>
                <c:pt idx="11">
                  <c:v>0.36199999999999999</c:v>
                </c:pt>
                <c:pt idx="12">
                  <c:v>0.28000000000000003</c:v>
                </c:pt>
                <c:pt idx="13">
                  <c:v>0.14099999999999999</c:v>
                </c:pt>
                <c:pt idx="14">
                  <c:v>0.185</c:v>
                </c:pt>
                <c:pt idx="15">
                  <c:v>0.214</c:v>
                </c:pt>
                <c:pt idx="16">
                  <c:v>0.13800000000000001</c:v>
                </c:pt>
                <c:pt idx="17">
                  <c:v>0.13800000000000001</c:v>
                </c:pt>
                <c:pt idx="18">
                  <c:v>0.19800000000000001</c:v>
                </c:pt>
                <c:pt idx="19">
                  <c:v>0.215</c:v>
                </c:pt>
                <c:pt idx="20">
                  <c:v>0.16500000000000001</c:v>
                </c:pt>
                <c:pt idx="21">
                  <c:v>0.41799999999999998</c:v>
                </c:pt>
                <c:pt idx="22">
                  <c:v>0.16700000000000001</c:v>
                </c:pt>
                <c:pt idx="23">
                  <c:v>0.23300000000000001</c:v>
                </c:pt>
                <c:pt idx="24">
                  <c:v>0.20599999999999999</c:v>
                </c:pt>
                <c:pt idx="25">
                  <c:v>0.27100000000000002</c:v>
                </c:pt>
                <c:pt idx="26">
                  <c:v>0.23699999999999999</c:v>
                </c:pt>
                <c:pt idx="27">
                  <c:v>0.14799999999999999</c:v>
                </c:pt>
                <c:pt idx="28">
                  <c:v>0.16900000000000001</c:v>
                </c:pt>
                <c:pt idx="29">
                  <c:v>0.26100000000000001</c:v>
                </c:pt>
                <c:pt idx="30">
                  <c:v>0.17399999999999999</c:v>
                </c:pt>
                <c:pt idx="31">
                  <c:v>0.152</c:v>
                </c:pt>
                <c:pt idx="32">
                  <c:v>0.128</c:v>
                </c:pt>
                <c:pt idx="33">
                  <c:v>0.115</c:v>
                </c:pt>
                <c:pt idx="34">
                  <c:v>0.09</c:v>
                </c:pt>
                <c:pt idx="35">
                  <c:v>0.13300000000000001</c:v>
                </c:pt>
                <c:pt idx="36">
                  <c:v>0.14699999999999999</c:v>
                </c:pt>
                <c:pt idx="37">
                  <c:v>0.14499999999999999</c:v>
                </c:pt>
                <c:pt idx="38">
                  <c:v>0.11700000000000001</c:v>
                </c:pt>
                <c:pt idx="39">
                  <c:v>0.13600000000000001</c:v>
                </c:pt>
                <c:pt idx="40">
                  <c:v>9.0999999999999998E-2</c:v>
                </c:pt>
                <c:pt idx="41">
                  <c:v>0.13100000000000001</c:v>
                </c:pt>
                <c:pt idx="42">
                  <c:v>0.17299999999999999</c:v>
                </c:pt>
                <c:pt idx="43">
                  <c:v>0.14699999999999999</c:v>
                </c:pt>
                <c:pt idx="44">
                  <c:v>0.14199999999999999</c:v>
                </c:pt>
                <c:pt idx="45">
                  <c:v>0.11</c:v>
                </c:pt>
                <c:pt idx="46">
                  <c:v>7.8E-2</c:v>
                </c:pt>
                <c:pt idx="47">
                  <c:v>0.105</c:v>
                </c:pt>
                <c:pt idx="48">
                  <c:v>0.14000000000000001</c:v>
                </c:pt>
                <c:pt idx="49">
                  <c:v>0.121</c:v>
                </c:pt>
                <c:pt idx="50">
                  <c:v>0.153</c:v>
                </c:pt>
                <c:pt idx="51">
                  <c:v>0.13600000000000001</c:v>
                </c:pt>
                <c:pt idx="52">
                  <c:v>9.0999999999999998E-2</c:v>
                </c:pt>
                <c:pt idx="53">
                  <c:v>7.2999999999999995E-2</c:v>
                </c:pt>
                <c:pt idx="54">
                  <c:v>8.3000000000000004E-2</c:v>
                </c:pt>
                <c:pt idx="55">
                  <c:v>8.7999999999999995E-2</c:v>
                </c:pt>
                <c:pt idx="56">
                  <c:v>6.2E-2</c:v>
                </c:pt>
                <c:pt idx="57">
                  <c:v>6.0999999999999999E-2</c:v>
                </c:pt>
                <c:pt idx="58">
                  <c:v>6.2E-2</c:v>
                </c:pt>
                <c:pt idx="59">
                  <c:v>8.3000000000000004E-2</c:v>
                </c:pt>
                <c:pt idx="60">
                  <c:v>0.09</c:v>
                </c:pt>
                <c:pt idx="61">
                  <c:v>6.9000000000000006E-2</c:v>
                </c:pt>
                <c:pt idx="62">
                  <c:v>9.4E-2</c:v>
                </c:pt>
                <c:pt idx="63">
                  <c:v>9.7000000000000003E-2</c:v>
                </c:pt>
                <c:pt idx="64">
                  <c:v>7.1999999999999995E-2</c:v>
                </c:pt>
                <c:pt idx="65">
                  <c:v>8.2000000000000003E-2</c:v>
                </c:pt>
                <c:pt idx="66">
                  <c:v>8.2500000000000004E-2</c:v>
                </c:pt>
                <c:pt idx="67">
                  <c:v>8.4000000000000005E-2</c:v>
                </c:pt>
                <c:pt idx="68">
                  <c:v>0.09</c:v>
                </c:pt>
                <c:pt idx="69">
                  <c:v>7.0000000000000007E-2</c:v>
                </c:pt>
                <c:pt idx="70">
                  <c:v>5.2999999999999999E-2</c:v>
                </c:pt>
                <c:pt idx="71">
                  <c:v>7.1999999999999995E-2</c:v>
                </c:pt>
                <c:pt idx="72">
                  <c:v>5.2999999999999999E-2</c:v>
                </c:pt>
                <c:pt idx="73">
                  <c:v>6.7000000000000004E-2</c:v>
                </c:pt>
                <c:pt idx="74">
                  <c:v>6.5000000000000002E-2</c:v>
                </c:pt>
                <c:pt idx="75">
                  <c:v>0.06</c:v>
                </c:pt>
                <c:pt idx="76">
                  <c:v>5.8000000000000003E-2</c:v>
                </c:pt>
                <c:pt idx="77">
                  <c:v>7.1999999999999995E-2</c:v>
                </c:pt>
                <c:pt idx="78">
                  <c:v>7.1999999999999995E-2</c:v>
                </c:pt>
                <c:pt idx="79">
                  <c:v>5.7000000000000002E-2</c:v>
                </c:pt>
                <c:pt idx="80">
                  <c:v>6.8000000000000005E-2</c:v>
                </c:pt>
                <c:pt idx="81">
                  <c:v>5.1999999999999998E-2</c:v>
                </c:pt>
                <c:pt idx="82">
                  <c:v>4.5999999999999999E-2</c:v>
                </c:pt>
                <c:pt idx="83">
                  <c:v>5.6000000000000001E-2</c:v>
                </c:pt>
                <c:pt idx="84">
                  <c:v>4.2000000000000003E-2</c:v>
                </c:pt>
                <c:pt idx="85">
                  <c:v>6.4000000000000001E-2</c:v>
                </c:pt>
                <c:pt idx="86">
                  <c:v>6.0999999999999999E-2</c:v>
                </c:pt>
                <c:pt idx="87">
                  <c:v>0.10199999999999999</c:v>
                </c:pt>
                <c:pt idx="88">
                  <c:v>0.08</c:v>
                </c:pt>
                <c:pt idx="89">
                  <c:v>8.2000000000000003E-2</c:v>
                </c:pt>
                <c:pt idx="90">
                  <c:v>8.3000000000000004E-2</c:v>
                </c:pt>
                <c:pt idx="91">
                  <c:v>8.4000000000000005E-2</c:v>
                </c:pt>
                <c:pt idx="92">
                  <c:v>9.0999999999999998E-2</c:v>
                </c:pt>
                <c:pt idx="93">
                  <c:v>6.6000000000000003E-2</c:v>
                </c:pt>
                <c:pt idx="94">
                  <c:v>6.0547241376720913E-2</c:v>
                </c:pt>
                <c:pt idx="95">
                  <c:v>5.2296852153229836E-2</c:v>
                </c:pt>
                <c:pt idx="96">
                  <c:v>7.500163430145218E-2</c:v>
                </c:pt>
                <c:pt idx="97">
                  <c:v>8.9701964258841235E-2</c:v>
                </c:pt>
                <c:pt idx="98">
                  <c:v>9.1861990468436877E-2</c:v>
                </c:pt>
                <c:pt idx="99">
                  <c:v>6.9595259894789582E-2</c:v>
                </c:pt>
                <c:pt idx="100">
                  <c:v>9.3600945071482311E-2</c:v>
                </c:pt>
                <c:pt idx="101">
                  <c:v>9.1170701578947383E-2</c:v>
                </c:pt>
              </c:numCache>
            </c:numRef>
          </c:yVal>
          <c:smooth val="0"/>
          <c:extLst>
            <c:ext xmlns:c16="http://schemas.microsoft.com/office/drawing/2014/chart" uri="{C3380CC4-5D6E-409C-BE32-E72D297353CC}">
              <c16:uniqueId val="{00000003-A611-4D25-9A6C-32D90B44B436}"/>
            </c:ext>
          </c:extLst>
        </c:ser>
        <c:dLbls>
          <c:showLegendKey val="0"/>
          <c:showVal val="0"/>
          <c:showCatName val="0"/>
          <c:showSerName val="0"/>
          <c:showPercent val="0"/>
          <c:showBubbleSize val="0"/>
        </c:dLbls>
        <c:axId val="950348240"/>
        <c:axId val="1035823024"/>
      </c:scatterChart>
      <c:valAx>
        <c:axId val="950348240"/>
        <c:scaling>
          <c:orientation val="minMax"/>
        </c:scaling>
        <c:delete val="0"/>
        <c:axPos val="b"/>
        <c:title>
          <c:tx>
            <c:rich>
              <a:bodyPr rot="0" spcFirstLastPara="1" vertOverflow="ellipsis" vert="horz" wrap="square" anchor="ctr" anchorCtr="1"/>
              <a:lstStyle/>
              <a:p>
                <a:pPr>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ja-JP" altLang="en-US" sz="1000" b="1" dirty="0">
                    <a:solidFill>
                      <a:sysClr val="windowText" lastClr="000000"/>
                    </a:solidFill>
                    <a:latin typeface="Arial" panose="020B0604020202020204" pitchFamily="34" charset="0"/>
                    <a:cs typeface="Arial" panose="020B0604020202020204" pitchFamily="34" charset="0"/>
                  </a:rPr>
                  <a:t>事故からの経過年（年）</a:t>
                </a:r>
              </a:p>
            </c:rich>
          </c:tx>
          <c:overlay val="0"/>
          <c:spPr>
            <a:noFill/>
            <a:ln>
              <a:noFill/>
            </a:ln>
            <a:effectLst/>
          </c:spPr>
          <c:txPr>
            <a:bodyPr rot="0" spcFirstLastPara="1" vertOverflow="ellipsis" vert="horz" wrap="square" anchor="ctr" anchorCtr="1"/>
            <a:lstStyle/>
            <a:p>
              <a:pPr>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ja-JP"/>
            </a:p>
          </c:txPr>
        </c:title>
        <c:numFmt formatCode="General" sourceLinked="0"/>
        <c:majorTickMark val="in"/>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ja-JP"/>
          </a:p>
        </c:txPr>
        <c:crossAx val="1035823024"/>
        <c:crossesAt val="0"/>
        <c:crossBetween val="midCat"/>
      </c:valAx>
      <c:valAx>
        <c:axId val="1035823024"/>
        <c:scaling>
          <c:orientation val="minMax"/>
          <c:max val="0.60000000000000009"/>
          <c:min val="0"/>
        </c:scaling>
        <c:delete val="0"/>
        <c:axPos val="l"/>
        <c:title>
          <c:tx>
            <c:rich>
              <a:bodyPr rot="-5400000" spcFirstLastPara="1" vertOverflow="ellipsis" vert="horz" wrap="square" anchor="ctr" anchorCtr="1"/>
              <a:lstStyle/>
              <a:p>
                <a:pPr>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ja-JP" altLang="en-US" sz="1000" b="1" dirty="0">
                    <a:solidFill>
                      <a:sysClr val="windowText" lastClr="000000"/>
                    </a:solidFill>
                    <a:latin typeface="Arial" panose="020B0604020202020204" pitchFamily="34" charset="0"/>
                    <a:cs typeface="Arial" panose="020B0604020202020204" pitchFamily="34" charset="0"/>
                  </a:rPr>
                  <a:t>溶存態</a:t>
                </a:r>
                <a:r>
                  <a:rPr lang="en-US" altLang="ja-JP" sz="1000" b="1" dirty="0">
                    <a:solidFill>
                      <a:sysClr val="windowText" lastClr="000000"/>
                    </a:solidFill>
                    <a:latin typeface="Arial" panose="020B0604020202020204" pitchFamily="34" charset="0"/>
                    <a:cs typeface="Arial" panose="020B0604020202020204" pitchFamily="34" charset="0"/>
                  </a:rPr>
                  <a:t> </a:t>
                </a:r>
                <a:r>
                  <a:rPr lang="en-US" altLang="ja-JP" sz="1000" b="1" baseline="30000" dirty="0">
                    <a:solidFill>
                      <a:sysClr val="windowText" lastClr="000000"/>
                    </a:solidFill>
                    <a:latin typeface="Arial" panose="020B0604020202020204" pitchFamily="34" charset="0"/>
                    <a:cs typeface="Arial" panose="020B0604020202020204" pitchFamily="34" charset="0"/>
                  </a:rPr>
                  <a:t>137</a:t>
                </a:r>
                <a:r>
                  <a:rPr lang="en-US" altLang="ja-JP" sz="1000" b="1" dirty="0">
                    <a:solidFill>
                      <a:sysClr val="windowText" lastClr="000000"/>
                    </a:solidFill>
                    <a:latin typeface="Arial" panose="020B0604020202020204" pitchFamily="34" charset="0"/>
                    <a:cs typeface="Arial" panose="020B0604020202020204" pitchFamily="34" charset="0"/>
                  </a:rPr>
                  <a:t>Cs</a:t>
                </a:r>
                <a:r>
                  <a:rPr lang="ja-JP" altLang="en-US" sz="1000" b="1" dirty="0">
                    <a:solidFill>
                      <a:sysClr val="windowText" lastClr="000000"/>
                    </a:solidFill>
                    <a:latin typeface="Arial" panose="020B0604020202020204" pitchFamily="34" charset="0"/>
                    <a:cs typeface="Arial" panose="020B0604020202020204" pitchFamily="34" charset="0"/>
                  </a:rPr>
                  <a:t>濃度</a:t>
                </a:r>
                <a:r>
                  <a:rPr lang="en-US" altLang="ja-JP" sz="1000" b="1" dirty="0">
                    <a:solidFill>
                      <a:sysClr val="windowText" lastClr="000000"/>
                    </a:solidFill>
                    <a:latin typeface="Arial" panose="020B0604020202020204" pitchFamily="34" charset="0"/>
                    <a:cs typeface="Arial" panose="020B0604020202020204" pitchFamily="34" charset="0"/>
                  </a:rPr>
                  <a:t> </a:t>
                </a:r>
                <a:r>
                  <a:rPr lang="en-US" altLang="ja-JP" sz="1000" b="1" baseline="0" dirty="0">
                    <a:solidFill>
                      <a:sysClr val="windowText" lastClr="000000"/>
                    </a:solidFill>
                    <a:latin typeface="Arial" panose="020B0604020202020204" pitchFamily="34" charset="0"/>
                    <a:cs typeface="Arial" panose="020B0604020202020204" pitchFamily="34" charset="0"/>
                  </a:rPr>
                  <a:t>(</a:t>
                </a:r>
                <a:r>
                  <a:rPr lang="en-US" altLang="ja-JP" sz="1000" b="1" baseline="0" dirty="0" err="1">
                    <a:solidFill>
                      <a:sysClr val="windowText" lastClr="000000"/>
                    </a:solidFill>
                    <a:latin typeface="Arial" panose="020B0604020202020204" pitchFamily="34" charset="0"/>
                    <a:cs typeface="Arial" panose="020B0604020202020204" pitchFamily="34" charset="0"/>
                  </a:rPr>
                  <a:t>Bq</a:t>
                </a:r>
                <a:r>
                  <a:rPr lang="en-US" altLang="ja-JP" sz="1000" b="1" baseline="0" dirty="0">
                    <a:solidFill>
                      <a:sysClr val="windowText" lastClr="000000"/>
                    </a:solidFill>
                    <a:latin typeface="Arial" panose="020B0604020202020204" pitchFamily="34" charset="0"/>
                    <a:cs typeface="Arial" panose="020B0604020202020204" pitchFamily="34" charset="0"/>
                  </a:rPr>
                  <a:t>/L)</a:t>
                </a:r>
                <a:endParaRPr lang="en-US" altLang="ja-JP" sz="1000" b="1" dirty="0">
                  <a:solidFill>
                    <a:sysClr val="windowText" lastClr="000000"/>
                  </a:solidFill>
                  <a:latin typeface="Arial" panose="020B0604020202020204" pitchFamily="34" charset="0"/>
                  <a:cs typeface="Arial" panose="020B0604020202020204" pitchFamily="34" charset="0"/>
                </a:endParaRPr>
              </a:p>
            </c:rich>
          </c:tx>
          <c:overlay val="0"/>
          <c:spPr>
            <a:noFill/>
            <a:ln>
              <a:noFill/>
            </a:ln>
            <a:effectLst/>
          </c:spPr>
          <c:txPr>
            <a:bodyPr rot="-5400000" spcFirstLastPara="1" vertOverflow="ellipsis" vert="horz" wrap="square" anchor="ctr" anchorCtr="1"/>
            <a:lstStyle/>
            <a:p>
              <a:pPr>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ltLang="ja-JP"/>
            </a:p>
          </c:txPr>
        </c:title>
        <c:numFmt formatCode="#,##0.0_);[Red]\(#,##0.0\)" sourceLinked="0"/>
        <c:majorTickMark val="in"/>
        <c:minorTickMark val="in"/>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ja-JP"/>
          </a:p>
        </c:txPr>
        <c:crossAx val="950348240"/>
        <c:crosses val="autoZero"/>
        <c:crossBetween val="midCat"/>
        <c:majorUnit val="0.2"/>
        <c:minorUnit val="0.1"/>
      </c:valAx>
      <c:spPr>
        <a:noFill/>
        <a:ln>
          <a:solidFill>
            <a:schemeClr val="tx1"/>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8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28.png"/></Relationships>
</file>

<file path=ppt/drawings/_rels/drawing2.xml.rels><?xml version="1.0" encoding="UTF-8" standalone="yes"?>
<Relationships xmlns="http://schemas.openxmlformats.org/package/2006/relationships"><Relationship Id="rId1" Type="http://schemas.openxmlformats.org/officeDocument/2006/relationships/image" Target="../media/image28.png"/></Relationships>
</file>

<file path=ppt/drawings/drawing1.xml><?xml version="1.0" encoding="utf-8"?>
<c:userShapes xmlns:c="http://schemas.openxmlformats.org/drawingml/2006/chart">
  <cdr:relSizeAnchor xmlns:cdr="http://schemas.openxmlformats.org/drawingml/2006/chartDrawing">
    <cdr:from>
      <cdr:x>0.26329</cdr:x>
      <cdr:y>0.07387</cdr:y>
    </cdr:from>
    <cdr:to>
      <cdr:x>0.43894</cdr:x>
      <cdr:y>0.21007</cdr:y>
    </cdr:to>
    <cdr:pic>
      <cdr:nvPicPr>
        <cdr:cNvPr id="2" name="chart">
          <a:extLst xmlns:a="http://schemas.openxmlformats.org/drawingml/2006/main">
            <a:ext uri="{FF2B5EF4-FFF2-40B4-BE49-F238E27FC236}">
              <a16:creationId xmlns:a16="http://schemas.microsoft.com/office/drawing/2014/main" id="{F1857F9E-B18F-8ACB-BC15-47C251D34046}"/>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829095" y="204295"/>
          <a:ext cx="553105" cy="376644"/>
        </a:xfrm>
        <a:prstGeom xmlns:a="http://schemas.openxmlformats.org/drawingml/2006/main" prst="rect">
          <a:avLst/>
        </a:prstGeom>
      </cdr:spPr>
    </cdr:pic>
  </cdr:relSizeAnchor>
</c:userShapes>
</file>

<file path=ppt/drawings/drawing2.xml><?xml version="1.0" encoding="utf-8"?>
<c:userShapes xmlns:c="http://schemas.openxmlformats.org/drawingml/2006/chart">
  <cdr:relSizeAnchor xmlns:cdr="http://schemas.openxmlformats.org/drawingml/2006/chartDrawing">
    <cdr:from>
      <cdr:x>0.73333</cdr:x>
      <cdr:y>0.60795</cdr:y>
    </cdr:from>
    <cdr:to>
      <cdr:x>0.90851</cdr:x>
      <cdr:y>0.74447</cdr:y>
    </cdr:to>
    <cdr:pic>
      <cdr:nvPicPr>
        <cdr:cNvPr id="2" name="chart">
          <a:extLst xmlns:a="http://schemas.openxmlformats.org/drawingml/2006/main">
            <a:ext uri="{FF2B5EF4-FFF2-40B4-BE49-F238E27FC236}">
              <a16:creationId xmlns:a16="http://schemas.microsoft.com/office/drawing/2014/main" id="{1A6C652B-97EF-FDD6-43F0-41C8B0457BAF}"/>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312277" y="1675086"/>
          <a:ext cx="552352" cy="376138"/>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20193" cy="493237"/>
          </a:xfrm>
          <a:prstGeom prst="rect">
            <a:avLst/>
          </a:prstGeom>
        </p:spPr>
        <p:txBody>
          <a:bodyPr vert="horz" lIns="90601" tIns="45297" rIns="90601" bIns="45297" rtlCol="0"/>
          <a:lstStyle>
            <a:lvl1pPr algn="l" eaLnBrk="1" hangingPunct="1">
              <a:lnSpc>
                <a:spcPct val="95000"/>
              </a:lnSpc>
              <a:spcBef>
                <a:spcPct val="25000"/>
              </a:spcBef>
              <a:buFont typeface="Wingdings" panose="05000000000000000000" pitchFamily="2" charset="2"/>
              <a:buChar char="Ø"/>
              <a:defRPr sz="1100">
                <a:latin typeface="Arial" charset="0"/>
                <a:ea typeface="ＭＳ Ｐゴシック" pitchFamily="50" charset="-128"/>
                <a:cs typeface="+mn-cs"/>
              </a:defRPr>
            </a:lvl1pPr>
          </a:lstStyle>
          <a:p>
            <a:pPr>
              <a:defRPr/>
            </a:pPr>
            <a:endParaRPr lang="ja-JP" altLang="en-US"/>
          </a:p>
        </p:txBody>
      </p:sp>
      <p:sp>
        <p:nvSpPr>
          <p:cNvPr id="3" name="日付プレースホルダー 2"/>
          <p:cNvSpPr>
            <a:spLocks noGrp="1"/>
          </p:cNvSpPr>
          <p:nvPr>
            <p:ph type="dt" sz="quarter" idx="1"/>
          </p:nvPr>
        </p:nvSpPr>
        <p:spPr>
          <a:xfrm>
            <a:off x="3815572" y="0"/>
            <a:ext cx="2918622" cy="493237"/>
          </a:xfrm>
          <a:prstGeom prst="rect">
            <a:avLst/>
          </a:prstGeom>
        </p:spPr>
        <p:txBody>
          <a:bodyPr vert="horz" wrap="square" lIns="90601" tIns="45297" rIns="90601" bIns="45297" numCol="1" anchor="t" anchorCtr="0" compatLnSpc="1">
            <a:prstTxWarp prst="textNoShape">
              <a:avLst/>
            </a:prstTxWarp>
          </a:bodyPr>
          <a:lstStyle>
            <a:lvl1pPr algn="r" eaLnBrk="1" hangingPunct="1">
              <a:lnSpc>
                <a:spcPct val="95000"/>
              </a:lnSpc>
              <a:spcBef>
                <a:spcPct val="25000"/>
              </a:spcBef>
              <a:buFont typeface="Wingdings" panose="05000000000000000000" pitchFamily="2" charset="2"/>
              <a:buChar char="Ø"/>
              <a:defRPr sz="1100">
                <a:latin typeface="Arial" pitchFamily="34" charset="0"/>
                <a:ea typeface="ＭＳ Ｐゴシック" pitchFamily="50" charset="-128"/>
              </a:defRPr>
            </a:lvl1pPr>
          </a:lstStyle>
          <a:p>
            <a:pPr>
              <a:defRPr/>
            </a:pPr>
            <a:fld id="{0AD7033A-F1DA-448F-9F78-3A9B11F19173}" type="datetimeFigureOut">
              <a:rPr lang="ja-JP" altLang="en-US"/>
              <a:pPr>
                <a:defRPr/>
              </a:pPr>
              <a:t>2025/3/5</a:t>
            </a:fld>
            <a:endParaRPr lang="ja-JP" altLang="en-US"/>
          </a:p>
        </p:txBody>
      </p:sp>
      <p:sp>
        <p:nvSpPr>
          <p:cNvPr id="4" name="フッター プレースホルダー 3"/>
          <p:cNvSpPr>
            <a:spLocks noGrp="1"/>
          </p:cNvSpPr>
          <p:nvPr>
            <p:ph type="ftr" sz="quarter" idx="2"/>
          </p:nvPr>
        </p:nvSpPr>
        <p:spPr>
          <a:xfrm>
            <a:off x="2" y="9371503"/>
            <a:ext cx="2920193" cy="493236"/>
          </a:xfrm>
          <a:prstGeom prst="rect">
            <a:avLst/>
          </a:prstGeom>
        </p:spPr>
        <p:txBody>
          <a:bodyPr vert="horz" lIns="90601" tIns="45297" rIns="90601" bIns="45297" rtlCol="0" anchor="b"/>
          <a:lstStyle>
            <a:lvl1pPr algn="l" eaLnBrk="1" hangingPunct="1">
              <a:lnSpc>
                <a:spcPct val="95000"/>
              </a:lnSpc>
              <a:spcBef>
                <a:spcPct val="25000"/>
              </a:spcBef>
              <a:buFont typeface="Wingdings" panose="05000000000000000000" pitchFamily="2" charset="2"/>
              <a:buChar char="Ø"/>
              <a:defRPr sz="1100">
                <a:latin typeface="Arial" charset="0"/>
                <a:ea typeface="ＭＳ Ｐゴシック" pitchFamily="50" charset="-128"/>
                <a:cs typeface="+mn-cs"/>
              </a:defRPr>
            </a:lvl1pPr>
          </a:lstStyle>
          <a:p>
            <a:pPr>
              <a:defRPr/>
            </a:pPr>
            <a:endParaRPr lang="ja-JP" altLang="en-US"/>
          </a:p>
        </p:txBody>
      </p:sp>
      <p:sp>
        <p:nvSpPr>
          <p:cNvPr id="5" name="スライド番号プレースホルダー 4"/>
          <p:cNvSpPr>
            <a:spLocks noGrp="1"/>
          </p:cNvSpPr>
          <p:nvPr>
            <p:ph type="sldNum" sz="quarter" idx="3"/>
          </p:nvPr>
        </p:nvSpPr>
        <p:spPr>
          <a:xfrm>
            <a:off x="3815572" y="9371503"/>
            <a:ext cx="2918622" cy="493236"/>
          </a:xfrm>
          <a:prstGeom prst="rect">
            <a:avLst/>
          </a:prstGeom>
        </p:spPr>
        <p:txBody>
          <a:bodyPr vert="horz" wrap="square" lIns="90601" tIns="45297" rIns="90601" bIns="45297" numCol="1" anchor="b" anchorCtr="0" compatLnSpc="1">
            <a:prstTxWarp prst="textNoShape">
              <a:avLst/>
            </a:prstTxWarp>
          </a:bodyPr>
          <a:lstStyle>
            <a:lvl1pPr algn="r" eaLnBrk="1" hangingPunct="1">
              <a:lnSpc>
                <a:spcPct val="95000"/>
              </a:lnSpc>
              <a:spcBef>
                <a:spcPct val="25000"/>
              </a:spcBef>
              <a:buFont typeface="Wingdings" pitchFamily="2" charset="2"/>
              <a:buChar char="Ø"/>
              <a:defRPr sz="1100">
                <a:latin typeface="Arial" pitchFamily="34" charset="0"/>
                <a:ea typeface="ＭＳ Ｐゴシック" pitchFamily="50" charset="-128"/>
              </a:defRPr>
            </a:lvl1pPr>
          </a:lstStyle>
          <a:p>
            <a:pPr>
              <a:defRPr/>
            </a:pPr>
            <a:fld id="{3B2B7460-BE63-4127-A2CC-2769740AB284}" type="slidenum">
              <a:rPr lang="ja-JP" altLang="en-US"/>
              <a:pPr>
                <a:defRPr/>
              </a:pPr>
              <a:t>‹#›</a:t>
            </a:fld>
            <a:endParaRPr lang="ja-JP" altLang="en-US"/>
          </a:p>
        </p:txBody>
      </p:sp>
    </p:spTree>
    <p:extLst>
      <p:ext uri="{BB962C8B-B14F-4D97-AF65-F5344CB8AC3E}">
        <p14:creationId xmlns:p14="http://schemas.microsoft.com/office/powerpoint/2010/main" val="4330475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2" y="0"/>
            <a:ext cx="2920193" cy="493237"/>
          </a:xfrm>
          <a:prstGeom prst="rect">
            <a:avLst/>
          </a:prstGeom>
          <a:noFill/>
          <a:ln>
            <a:noFill/>
          </a:ln>
        </p:spPr>
        <p:txBody>
          <a:bodyPr vert="horz" wrap="square" lIns="90579" tIns="45288" rIns="90579" bIns="45288" numCol="1" anchor="t" anchorCtr="0" compatLnSpc="1">
            <a:prstTxWarp prst="textNoShape">
              <a:avLst/>
            </a:prstTxWarp>
          </a:bodyPr>
          <a:lstStyle>
            <a:lvl1pPr eaLnBrk="1" hangingPunct="1">
              <a:lnSpc>
                <a:spcPct val="100000"/>
              </a:lnSpc>
              <a:spcBef>
                <a:spcPct val="0"/>
              </a:spcBef>
              <a:buFontTx/>
              <a:buNone/>
              <a:defRPr sz="1100">
                <a:latin typeface="Arial" charset="0"/>
                <a:ea typeface="ＭＳ Ｐゴシック" pitchFamily="50" charset="-128"/>
                <a:cs typeface="+mn-cs"/>
              </a:defRPr>
            </a:lvl1pPr>
          </a:lstStyle>
          <a:p>
            <a:pPr>
              <a:defRPr/>
            </a:pPr>
            <a:endParaRPr lang="en-US" altLang="ja-JP"/>
          </a:p>
        </p:txBody>
      </p:sp>
      <p:sp>
        <p:nvSpPr>
          <p:cNvPr id="8195" name="Rectangle 3"/>
          <p:cNvSpPr>
            <a:spLocks noGrp="1" noChangeArrowheads="1"/>
          </p:cNvSpPr>
          <p:nvPr>
            <p:ph type="dt" idx="1"/>
          </p:nvPr>
        </p:nvSpPr>
        <p:spPr bwMode="auto">
          <a:xfrm>
            <a:off x="3814003" y="0"/>
            <a:ext cx="2920193" cy="493237"/>
          </a:xfrm>
          <a:prstGeom prst="rect">
            <a:avLst/>
          </a:prstGeom>
          <a:noFill/>
          <a:ln>
            <a:noFill/>
          </a:ln>
        </p:spPr>
        <p:txBody>
          <a:bodyPr vert="horz" wrap="square" lIns="90579" tIns="45288" rIns="90579" bIns="45288" numCol="1" anchor="t" anchorCtr="0" compatLnSpc="1">
            <a:prstTxWarp prst="textNoShape">
              <a:avLst/>
            </a:prstTxWarp>
          </a:bodyPr>
          <a:lstStyle>
            <a:lvl1pPr algn="r" eaLnBrk="1" hangingPunct="1">
              <a:lnSpc>
                <a:spcPct val="100000"/>
              </a:lnSpc>
              <a:spcBef>
                <a:spcPct val="0"/>
              </a:spcBef>
              <a:buFontTx/>
              <a:buNone/>
              <a:defRPr sz="1100">
                <a:latin typeface="Arial" charset="0"/>
                <a:ea typeface="ＭＳ Ｐゴシック" pitchFamily="50" charset="-128"/>
                <a:cs typeface="+mn-cs"/>
              </a:defRPr>
            </a:lvl1pPr>
          </a:lstStyle>
          <a:p>
            <a:pPr>
              <a:defRPr/>
            </a:pPr>
            <a:endParaRPr lang="en-US" altLang="ja-JP"/>
          </a:p>
        </p:txBody>
      </p:sp>
      <p:sp>
        <p:nvSpPr>
          <p:cNvPr id="10244" name="Rectangle 4"/>
          <p:cNvSpPr>
            <a:spLocks noGrp="1" noRot="1" noChangeAspect="1" noChangeArrowheads="1" noTextEdit="1"/>
          </p:cNvSpPr>
          <p:nvPr>
            <p:ph type="sldImg" idx="2"/>
          </p:nvPr>
        </p:nvSpPr>
        <p:spPr bwMode="auto">
          <a:xfrm>
            <a:off x="698500" y="741363"/>
            <a:ext cx="5341938"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72320" y="4686539"/>
            <a:ext cx="5391124" cy="4439132"/>
          </a:xfrm>
          <a:prstGeom prst="rect">
            <a:avLst/>
          </a:prstGeom>
          <a:noFill/>
          <a:ln>
            <a:noFill/>
          </a:ln>
        </p:spPr>
        <p:txBody>
          <a:bodyPr vert="horz" wrap="square" lIns="90579" tIns="45288" rIns="90579" bIns="45288"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8198" name="Rectangle 6"/>
          <p:cNvSpPr>
            <a:spLocks noGrp="1" noChangeArrowheads="1"/>
          </p:cNvSpPr>
          <p:nvPr>
            <p:ph type="ftr" sz="quarter" idx="4"/>
          </p:nvPr>
        </p:nvSpPr>
        <p:spPr bwMode="auto">
          <a:xfrm>
            <a:off x="2" y="9371503"/>
            <a:ext cx="2920193" cy="493236"/>
          </a:xfrm>
          <a:prstGeom prst="rect">
            <a:avLst/>
          </a:prstGeom>
          <a:noFill/>
          <a:ln>
            <a:noFill/>
          </a:ln>
        </p:spPr>
        <p:txBody>
          <a:bodyPr vert="horz" wrap="square" lIns="90579" tIns="45288" rIns="90579" bIns="45288" numCol="1" anchor="b" anchorCtr="0" compatLnSpc="1">
            <a:prstTxWarp prst="textNoShape">
              <a:avLst/>
            </a:prstTxWarp>
          </a:bodyPr>
          <a:lstStyle>
            <a:lvl1pPr eaLnBrk="1" hangingPunct="1">
              <a:lnSpc>
                <a:spcPct val="100000"/>
              </a:lnSpc>
              <a:spcBef>
                <a:spcPct val="0"/>
              </a:spcBef>
              <a:buFontTx/>
              <a:buNone/>
              <a:defRPr sz="1100">
                <a:latin typeface="Arial" charset="0"/>
                <a:ea typeface="ＭＳ Ｐゴシック" pitchFamily="50" charset="-128"/>
                <a:cs typeface="+mn-cs"/>
              </a:defRPr>
            </a:lvl1pPr>
          </a:lstStyle>
          <a:p>
            <a:pPr>
              <a:defRPr/>
            </a:pPr>
            <a:endParaRPr lang="en-US" altLang="ja-JP"/>
          </a:p>
        </p:txBody>
      </p:sp>
      <p:sp>
        <p:nvSpPr>
          <p:cNvPr id="8199" name="Rectangle 7"/>
          <p:cNvSpPr>
            <a:spLocks noGrp="1" noChangeArrowheads="1"/>
          </p:cNvSpPr>
          <p:nvPr>
            <p:ph type="sldNum" sz="quarter" idx="5"/>
          </p:nvPr>
        </p:nvSpPr>
        <p:spPr bwMode="auto">
          <a:xfrm>
            <a:off x="3814003" y="9371503"/>
            <a:ext cx="2920193" cy="493236"/>
          </a:xfrm>
          <a:prstGeom prst="rect">
            <a:avLst/>
          </a:prstGeom>
          <a:noFill/>
          <a:ln>
            <a:noFill/>
          </a:ln>
        </p:spPr>
        <p:txBody>
          <a:bodyPr vert="horz" wrap="square" lIns="90579" tIns="45288" rIns="90579" bIns="45288" numCol="1" anchor="b" anchorCtr="0" compatLnSpc="1">
            <a:prstTxWarp prst="textNoShape">
              <a:avLst/>
            </a:prstTxWarp>
          </a:bodyPr>
          <a:lstStyle>
            <a:lvl1pPr algn="r" eaLnBrk="1" hangingPunct="1">
              <a:defRPr sz="1100">
                <a:latin typeface="Arial" pitchFamily="34" charset="0"/>
                <a:ea typeface="ＭＳ Ｐゴシック" pitchFamily="50" charset="-128"/>
              </a:defRPr>
            </a:lvl1pPr>
          </a:lstStyle>
          <a:p>
            <a:pPr>
              <a:defRPr/>
            </a:pPr>
            <a:fld id="{091005D2-7BD9-4394-BB4E-ED2FF8AB8EC0}" type="slidenum">
              <a:rPr lang="en-US" altLang="ja-JP"/>
              <a:pPr>
                <a:defRPr/>
              </a:pPr>
              <a:t>‹#›</a:t>
            </a:fld>
            <a:endParaRPr lang="en-US" altLang="ja-JP"/>
          </a:p>
        </p:txBody>
      </p:sp>
    </p:spTree>
    <p:extLst>
      <p:ext uri="{BB962C8B-B14F-4D97-AF65-F5344CB8AC3E}">
        <p14:creationId xmlns:p14="http://schemas.microsoft.com/office/powerpoint/2010/main" val="17735175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Tree>
    <p:extLst>
      <p:ext uri="{BB962C8B-B14F-4D97-AF65-F5344CB8AC3E}">
        <p14:creationId xmlns:p14="http://schemas.microsoft.com/office/powerpoint/2010/main" val="1501625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196">
              <a:spcBef>
                <a:spcPct val="30000"/>
              </a:spcBef>
              <a:defRPr kumimoji="1" sz="1200">
                <a:solidFill>
                  <a:schemeClr val="tx1"/>
                </a:solidFill>
                <a:latin typeface="Arial" charset="0"/>
                <a:ea typeface="ＭＳ Ｐ明朝" charset="-128"/>
              </a:defRPr>
            </a:lvl1pPr>
            <a:lvl2pPr marL="755584" indent="-288230" defTabSz="928196">
              <a:spcBef>
                <a:spcPct val="30000"/>
              </a:spcBef>
              <a:defRPr kumimoji="1" sz="1200">
                <a:solidFill>
                  <a:schemeClr val="tx1"/>
                </a:solidFill>
                <a:latin typeface="Arial" charset="0"/>
                <a:ea typeface="ＭＳ Ｐ明朝" charset="-128"/>
              </a:defRPr>
            </a:lvl2pPr>
            <a:lvl3pPr marL="1165942" indent="-229607" defTabSz="928196">
              <a:spcBef>
                <a:spcPct val="30000"/>
              </a:spcBef>
              <a:defRPr kumimoji="1" sz="1200">
                <a:solidFill>
                  <a:schemeClr val="tx1"/>
                </a:solidFill>
                <a:latin typeface="Arial" charset="0"/>
                <a:ea typeface="ＭＳ Ｐ明朝" charset="-128"/>
              </a:defRPr>
            </a:lvl3pPr>
            <a:lvl4pPr marL="1636555" indent="-229607" defTabSz="928196">
              <a:spcBef>
                <a:spcPct val="30000"/>
              </a:spcBef>
              <a:defRPr kumimoji="1" sz="1200">
                <a:solidFill>
                  <a:schemeClr val="tx1"/>
                </a:solidFill>
                <a:latin typeface="Arial" charset="0"/>
                <a:ea typeface="ＭＳ Ｐ明朝" charset="-128"/>
              </a:defRPr>
            </a:lvl4pPr>
            <a:lvl5pPr marL="2103908" indent="-229607" defTabSz="928196">
              <a:spcBef>
                <a:spcPct val="30000"/>
              </a:spcBef>
              <a:defRPr kumimoji="1" sz="1200">
                <a:solidFill>
                  <a:schemeClr val="tx1"/>
                </a:solidFill>
                <a:latin typeface="Arial" charset="0"/>
                <a:ea typeface="ＭＳ Ｐ明朝" charset="-128"/>
              </a:defRPr>
            </a:lvl5pPr>
            <a:lvl6pPr marL="2572891" indent="-229607" defTabSz="928196" eaLnBrk="0" fontAlgn="base" hangingPunct="0">
              <a:spcBef>
                <a:spcPct val="30000"/>
              </a:spcBef>
              <a:spcAft>
                <a:spcPct val="0"/>
              </a:spcAft>
              <a:defRPr kumimoji="1" sz="1200">
                <a:solidFill>
                  <a:schemeClr val="tx1"/>
                </a:solidFill>
                <a:latin typeface="Arial" charset="0"/>
                <a:ea typeface="ＭＳ Ｐ明朝" charset="-128"/>
              </a:defRPr>
            </a:lvl6pPr>
            <a:lvl7pPr marL="3041874" indent="-229607" defTabSz="928196" eaLnBrk="0" fontAlgn="base" hangingPunct="0">
              <a:spcBef>
                <a:spcPct val="30000"/>
              </a:spcBef>
              <a:spcAft>
                <a:spcPct val="0"/>
              </a:spcAft>
              <a:defRPr kumimoji="1" sz="1200">
                <a:solidFill>
                  <a:schemeClr val="tx1"/>
                </a:solidFill>
                <a:latin typeface="Arial" charset="0"/>
                <a:ea typeface="ＭＳ Ｐ明朝" charset="-128"/>
              </a:defRPr>
            </a:lvl7pPr>
            <a:lvl8pPr marL="3510857" indent="-229607" defTabSz="928196" eaLnBrk="0" fontAlgn="base" hangingPunct="0">
              <a:spcBef>
                <a:spcPct val="30000"/>
              </a:spcBef>
              <a:spcAft>
                <a:spcPct val="0"/>
              </a:spcAft>
              <a:defRPr kumimoji="1" sz="1200">
                <a:solidFill>
                  <a:schemeClr val="tx1"/>
                </a:solidFill>
                <a:latin typeface="Arial" charset="0"/>
                <a:ea typeface="ＭＳ Ｐ明朝" charset="-128"/>
              </a:defRPr>
            </a:lvl8pPr>
            <a:lvl9pPr marL="3979841" indent="-229607" defTabSz="928196"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14</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63588" y="763588"/>
            <a:ext cx="5497512" cy="3806825"/>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1689525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18E0E-FEF9-B594-7725-3DFAE9FCFA23}"/>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7F2EC43A-2567-5C84-2F2C-59DA7734419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196">
              <a:spcBef>
                <a:spcPct val="30000"/>
              </a:spcBef>
              <a:defRPr kumimoji="1" sz="1200">
                <a:solidFill>
                  <a:schemeClr val="tx1"/>
                </a:solidFill>
                <a:latin typeface="Arial" charset="0"/>
                <a:ea typeface="ＭＳ Ｐ明朝" charset="-128"/>
              </a:defRPr>
            </a:lvl1pPr>
            <a:lvl2pPr marL="755584" indent="-288230" defTabSz="928196">
              <a:spcBef>
                <a:spcPct val="30000"/>
              </a:spcBef>
              <a:defRPr kumimoji="1" sz="1200">
                <a:solidFill>
                  <a:schemeClr val="tx1"/>
                </a:solidFill>
                <a:latin typeface="Arial" charset="0"/>
                <a:ea typeface="ＭＳ Ｐ明朝" charset="-128"/>
              </a:defRPr>
            </a:lvl2pPr>
            <a:lvl3pPr marL="1165942" indent="-229607" defTabSz="928196">
              <a:spcBef>
                <a:spcPct val="30000"/>
              </a:spcBef>
              <a:defRPr kumimoji="1" sz="1200">
                <a:solidFill>
                  <a:schemeClr val="tx1"/>
                </a:solidFill>
                <a:latin typeface="Arial" charset="0"/>
                <a:ea typeface="ＭＳ Ｐ明朝" charset="-128"/>
              </a:defRPr>
            </a:lvl3pPr>
            <a:lvl4pPr marL="1636555" indent="-229607" defTabSz="928196">
              <a:spcBef>
                <a:spcPct val="30000"/>
              </a:spcBef>
              <a:defRPr kumimoji="1" sz="1200">
                <a:solidFill>
                  <a:schemeClr val="tx1"/>
                </a:solidFill>
                <a:latin typeface="Arial" charset="0"/>
                <a:ea typeface="ＭＳ Ｐ明朝" charset="-128"/>
              </a:defRPr>
            </a:lvl4pPr>
            <a:lvl5pPr marL="2103908" indent="-229607" defTabSz="928196">
              <a:spcBef>
                <a:spcPct val="30000"/>
              </a:spcBef>
              <a:defRPr kumimoji="1" sz="1200">
                <a:solidFill>
                  <a:schemeClr val="tx1"/>
                </a:solidFill>
                <a:latin typeface="Arial" charset="0"/>
                <a:ea typeface="ＭＳ Ｐ明朝" charset="-128"/>
              </a:defRPr>
            </a:lvl5pPr>
            <a:lvl6pPr marL="2572891" indent="-229607" defTabSz="928196" eaLnBrk="0" fontAlgn="base" hangingPunct="0">
              <a:spcBef>
                <a:spcPct val="30000"/>
              </a:spcBef>
              <a:spcAft>
                <a:spcPct val="0"/>
              </a:spcAft>
              <a:defRPr kumimoji="1" sz="1200">
                <a:solidFill>
                  <a:schemeClr val="tx1"/>
                </a:solidFill>
                <a:latin typeface="Arial" charset="0"/>
                <a:ea typeface="ＭＳ Ｐ明朝" charset="-128"/>
              </a:defRPr>
            </a:lvl6pPr>
            <a:lvl7pPr marL="3041874" indent="-229607" defTabSz="928196" eaLnBrk="0" fontAlgn="base" hangingPunct="0">
              <a:spcBef>
                <a:spcPct val="30000"/>
              </a:spcBef>
              <a:spcAft>
                <a:spcPct val="0"/>
              </a:spcAft>
              <a:defRPr kumimoji="1" sz="1200">
                <a:solidFill>
                  <a:schemeClr val="tx1"/>
                </a:solidFill>
                <a:latin typeface="Arial" charset="0"/>
                <a:ea typeface="ＭＳ Ｐ明朝" charset="-128"/>
              </a:defRPr>
            </a:lvl7pPr>
            <a:lvl8pPr marL="3510857" indent="-229607" defTabSz="928196" eaLnBrk="0" fontAlgn="base" hangingPunct="0">
              <a:spcBef>
                <a:spcPct val="30000"/>
              </a:spcBef>
              <a:spcAft>
                <a:spcPct val="0"/>
              </a:spcAft>
              <a:defRPr kumimoji="1" sz="1200">
                <a:solidFill>
                  <a:schemeClr val="tx1"/>
                </a:solidFill>
                <a:latin typeface="Arial" charset="0"/>
                <a:ea typeface="ＭＳ Ｐ明朝" charset="-128"/>
              </a:defRPr>
            </a:lvl8pPr>
            <a:lvl9pPr marL="3979841" indent="-229607" defTabSz="928196"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15</a:t>
            </a:fld>
            <a:endParaRPr lang="en-US" altLang="ja-JP" dirty="0">
              <a:solidFill>
                <a:srgbClr val="000000"/>
              </a:solidFill>
              <a:ea typeface="ＭＳ Ｐゴシック" charset="-128"/>
            </a:endParaRPr>
          </a:p>
        </p:txBody>
      </p:sp>
      <p:sp>
        <p:nvSpPr>
          <p:cNvPr id="14339" name="Rectangle 2">
            <a:extLst>
              <a:ext uri="{FF2B5EF4-FFF2-40B4-BE49-F238E27FC236}">
                <a16:creationId xmlns:a16="http://schemas.microsoft.com/office/drawing/2014/main" id="{E08B3F40-D62E-4EFA-37F5-938D1EA34376}"/>
              </a:ext>
            </a:extLst>
          </p:cNvPr>
          <p:cNvSpPr>
            <a:spLocks noGrp="1" noRot="1" noChangeAspect="1" noChangeArrowheads="1" noTextEdit="1"/>
          </p:cNvSpPr>
          <p:nvPr>
            <p:ph type="sldImg"/>
          </p:nvPr>
        </p:nvSpPr>
        <p:spPr>
          <a:xfrm>
            <a:off x="763588" y="763588"/>
            <a:ext cx="5497512" cy="3806825"/>
          </a:xfrm>
          <a:ln/>
        </p:spPr>
      </p:sp>
      <p:sp>
        <p:nvSpPr>
          <p:cNvPr id="14340" name="Rectangle 3">
            <a:extLst>
              <a:ext uri="{FF2B5EF4-FFF2-40B4-BE49-F238E27FC236}">
                <a16:creationId xmlns:a16="http://schemas.microsoft.com/office/drawing/2014/main" id="{BE648684-A841-4378-7A91-44294E895B1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2180210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16CE5-CAE7-C54C-31BC-59D0D1BF609C}"/>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D60F289E-3AFF-053F-D51F-C6005D3793F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196">
              <a:spcBef>
                <a:spcPct val="30000"/>
              </a:spcBef>
              <a:defRPr kumimoji="1" sz="1200">
                <a:solidFill>
                  <a:schemeClr val="tx1"/>
                </a:solidFill>
                <a:latin typeface="Arial" charset="0"/>
                <a:ea typeface="ＭＳ Ｐ明朝" charset="-128"/>
              </a:defRPr>
            </a:lvl1pPr>
            <a:lvl2pPr marL="755584" indent="-288230" defTabSz="928196">
              <a:spcBef>
                <a:spcPct val="30000"/>
              </a:spcBef>
              <a:defRPr kumimoji="1" sz="1200">
                <a:solidFill>
                  <a:schemeClr val="tx1"/>
                </a:solidFill>
                <a:latin typeface="Arial" charset="0"/>
                <a:ea typeface="ＭＳ Ｐ明朝" charset="-128"/>
              </a:defRPr>
            </a:lvl2pPr>
            <a:lvl3pPr marL="1165942" indent="-229607" defTabSz="928196">
              <a:spcBef>
                <a:spcPct val="30000"/>
              </a:spcBef>
              <a:defRPr kumimoji="1" sz="1200">
                <a:solidFill>
                  <a:schemeClr val="tx1"/>
                </a:solidFill>
                <a:latin typeface="Arial" charset="0"/>
                <a:ea typeface="ＭＳ Ｐ明朝" charset="-128"/>
              </a:defRPr>
            </a:lvl3pPr>
            <a:lvl4pPr marL="1636555" indent="-229607" defTabSz="928196">
              <a:spcBef>
                <a:spcPct val="30000"/>
              </a:spcBef>
              <a:defRPr kumimoji="1" sz="1200">
                <a:solidFill>
                  <a:schemeClr val="tx1"/>
                </a:solidFill>
                <a:latin typeface="Arial" charset="0"/>
                <a:ea typeface="ＭＳ Ｐ明朝" charset="-128"/>
              </a:defRPr>
            </a:lvl4pPr>
            <a:lvl5pPr marL="2103908" indent="-229607" defTabSz="928196">
              <a:spcBef>
                <a:spcPct val="30000"/>
              </a:spcBef>
              <a:defRPr kumimoji="1" sz="1200">
                <a:solidFill>
                  <a:schemeClr val="tx1"/>
                </a:solidFill>
                <a:latin typeface="Arial" charset="0"/>
                <a:ea typeface="ＭＳ Ｐ明朝" charset="-128"/>
              </a:defRPr>
            </a:lvl5pPr>
            <a:lvl6pPr marL="2572891" indent="-229607" defTabSz="928196" eaLnBrk="0" fontAlgn="base" hangingPunct="0">
              <a:spcBef>
                <a:spcPct val="30000"/>
              </a:spcBef>
              <a:spcAft>
                <a:spcPct val="0"/>
              </a:spcAft>
              <a:defRPr kumimoji="1" sz="1200">
                <a:solidFill>
                  <a:schemeClr val="tx1"/>
                </a:solidFill>
                <a:latin typeface="Arial" charset="0"/>
                <a:ea typeface="ＭＳ Ｐ明朝" charset="-128"/>
              </a:defRPr>
            </a:lvl6pPr>
            <a:lvl7pPr marL="3041874" indent="-229607" defTabSz="928196" eaLnBrk="0" fontAlgn="base" hangingPunct="0">
              <a:spcBef>
                <a:spcPct val="30000"/>
              </a:spcBef>
              <a:spcAft>
                <a:spcPct val="0"/>
              </a:spcAft>
              <a:defRPr kumimoji="1" sz="1200">
                <a:solidFill>
                  <a:schemeClr val="tx1"/>
                </a:solidFill>
                <a:latin typeface="Arial" charset="0"/>
                <a:ea typeface="ＭＳ Ｐ明朝" charset="-128"/>
              </a:defRPr>
            </a:lvl7pPr>
            <a:lvl8pPr marL="3510857" indent="-229607" defTabSz="928196" eaLnBrk="0" fontAlgn="base" hangingPunct="0">
              <a:spcBef>
                <a:spcPct val="30000"/>
              </a:spcBef>
              <a:spcAft>
                <a:spcPct val="0"/>
              </a:spcAft>
              <a:defRPr kumimoji="1" sz="1200">
                <a:solidFill>
                  <a:schemeClr val="tx1"/>
                </a:solidFill>
                <a:latin typeface="Arial" charset="0"/>
                <a:ea typeface="ＭＳ Ｐ明朝" charset="-128"/>
              </a:defRPr>
            </a:lvl8pPr>
            <a:lvl9pPr marL="3979841" indent="-229607" defTabSz="928196"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16</a:t>
            </a:fld>
            <a:endParaRPr lang="en-US" altLang="ja-JP" dirty="0">
              <a:solidFill>
                <a:srgbClr val="000000"/>
              </a:solidFill>
              <a:ea typeface="ＭＳ Ｐゴシック" charset="-128"/>
            </a:endParaRPr>
          </a:p>
        </p:txBody>
      </p:sp>
      <p:sp>
        <p:nvSpPr>
          <p:cNvPr id="14339" name="Rectangle 2">
            <a:extLst>
              <a:ext uri="{FF2B5EF4-FFF2-40B4-BE49-F238E27FC236}">
                <a16:creationId xmlns:a16="http://schemas.microsoft.com/office/drawing/2014/main" id="{77098CE8-131A-C3D6-15BB-2D02D0213908}"/>
              </a:ext>
            </a:extLst>
          </p:cNvPr>
          <p:cNvSpPr>
            <a:spLocks noGrp="1" noRot="1" noChangeAspect="1" noChangeArrowheads="1" noTextEdit="1"/>
          </p:cNvSpPr>
          <p:nvPr>
            <p:ph type="sldImg"/>
          </p:nvPr>
        </p:nvSpPr>
        <p:spPr>
          <a:xfrm>
            <a:off x="763588" y="763588"/>
            <a:ext cx="5497512" cy="3806825"/>
          </a:xfrm>
          <a:ln/>
        </p:spPr>
      </p:sp>
      <p:sp>
        <p:nvSpPr>
          <p:cNvPr id="14340" name="Rectangle 3">
            <a:extLst>
              <a:ext uri="{FF2B5EF4-FFF2-40B4-BE49-F238E27FC236}">
                <a16:creationId xmlns:a16="http://schemas.microsoft.com/office/drawing/2014/main" id="{2EA5333D-18A9-8073-7C0B-90223D06C13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2548568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8636E-F2DA-EF33-F066-B21DD702C599}"/>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EEC9808D-EFA1-174C-2C20-40410F7E4D2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196">
              <a:spcBef>
                <a:spcPct val="30000"/>
              </a:spcBef>
              <a:defRPr kumimoji="1" sz="1200">
                <a:solidFill>
                  <a:schemeClr val="tx1"/>
                </a:solidFill>
                <a:latin typeface="Arial" charset="0"/>
                <a:ea typeface="ＭＳ Ｐ明朝" charset="-128"/>
              </a:defRPr>
            </a:lvl1pPr>
            <a:lvl2pPr marL="755584" indent="-288230" defTabSz="928196">
              <a:spcBef>
                <a:spcPct val="30000"/>
              </a:spcBef>
              <a:defRPr kumimoji="1" sz="1200">
                <a:solidFill>
                  <a:schemeClr val="tx1"/>
                </a:solidFill>
                <a:latin typeface="Arial" charset="0"/>
                <a:ea typeface="ＭＳ Ｐ明朝" charset="-128"/>
              </a:defRPr>
            </a:lvl2pPr>
            <a:lvl3pPr marL="1165942" indent="-229607" defTabSz="928196">
              <a:spcBef>
                <a:spcPct val="30000"/>
              </a:spcBef>
              <a:defRPr kumimoji="1" sz="1200">
                <a:solidFill>
                  <a:schemeClr val="tx1"/>
                </a:solidFill>
                <a:latin typeface="Arial" charset="0"/>
                <a:ea typeface="ＭＳ Ｐ明朝" charset="-128"/>
              </a:defRPr>
            </a:lvl3pPr>
            <a:lvl4pPr marL="1636555" indent="-229607" defTabSz="928196">
              <a:spcBef>
                <a:spcPct val="30000"/>
              </a:spcBef>
              <a:defRPr kumimoji="1" sz="1200">
                <a:solidFill>
                  <a:schemeClr val="tx1"/>
                </a:solidFill>
                <a:latin typeface="Arial" charset="0"/>
                <a:ea typeface="ＭＳ Ｐ明朝" charset="-128"/>
              </a:defRPr>
            </a:lvl4pPr>
            <a:lvl5pPr marL="2103908" indent="-229607" defTabSz="928196">
              <a:spcBef>
                <a:spcPct val="30000"/>
              </a:spcBef>
              <a:defRPr kumimoji="1" sz="1200">
                <a:solidFill>
                  <a:schemeClr val="tx1"/>
                </a:solidFill>
                <a:latin typeface="Arial" charset="0"/>
                <a:ea typeface="ＭＳ Ｐ明朝" charset="-128"/>
              </a:defRPr>
            </a:lvl5pPr>
            <a:lvl6pPr marL="2572891" indent="-229607" defTabSz="928196" eaLnBrk="0" fontAlgn="base" hangingPunct="0">
              <a:spcBef>
                <a:spcPct val="30000"/>
              </a:spcBef>
              <a:spcAft>
                <a:spcPct val="0"/>
              </a:spcAft>
              <a:defRPr kumimoji="1" sz="1200">
                <a:solidFill>
                  <a:schemeClr val="tx1"/>
                </a:solidFill>
                <a:latin typeface="Arial" charset="0"/>
                <a:ea typeface="ＭＳ Ｐ明朝" charset="-128"/>
              </a:defRPr>
            </a:lvl6pPr>
            <a:lvl7pPr marL="3041874" indent="-229607" defTabSz="928196" eaLnBrk="0" fontAlgn="base" hangingPunct="0">
              <a:spcBef>
                <a:spcPct val="30000"/>
              </a:spcBef>
              <a:spcAft>
                <a:spcPct val="0"/>
              </a:spcAft>
              <a:defRPr kumimoji="1" sz="1200">
                <a:solidFill>
                  <a:schemeClr val="tx1"/>
                </a:solidFill>
                <a:latin typeface="Arial" charset="0"/>
                <a:ea typeface="ＭＳ Ｐ明朝" charset="-128"/>
              </a:defRPr>
            </a:lvl7pPr>
            <a:lvl8pPr marL="3510857" indent="-229607" defTabSz="928196" eaLnBrk="0" fontAlgn="base" hangingPunct="0">
              <a:spcBef>
                <a:spcPct val="30000"/>
              </a:spcBef>
              <a:spcAft>
                <a:spcPct val="0"/>
              </a:spcAft>
              <a:defRPr kumimoji="1" sz="1200">
                <a:solidFill>
                  <a:schemeClr val="tx1"/>
                </a:solidFill>
                <a:latin typeface="Arial" charset="0"/>
                <a:ea typeface="ＭＳ Ｐ明朝" charset="-128"/>
              </a:defRPr>
            </a:lvl8pPr>
            <a:lvl9pPr marL="3979841" indent="-229607" defTabSz="928196"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17</a:t>
            </a:fld>
            <a:endParaRPr lang="en-US" altLang="ja-JP" dirty="0">
              <a:solidFill>
                <a:srgbClr val="000000"/>
              </a:solidFill>
              <a:ea typeface="ＭＳ Ｐゴシック" charset="-128"/>
            </a:endParaRPr>
          </a:p>
        </p:txBody>
      </p:sp>
      <p:sp>
        <p:nvSpPr>
          <p:cNvPr id="14339" name="Rectangle 2">
            <a:extLst>
              <a:ext uri="{FF2B5EF4-FFF2-40B4-BE49-F238E27FC236}">
                <a16:creationId xmlns:a16="http://schemas.microsoft.com/office/drawing/2014/main" id="{BA9F7D2B-B216-C6C6-4DD9-0E73F497BB05}"/>
              </a:ext>
            </a:extLst>
          </p:cNvPr>
          <p:cNvSpPr>
            <a:spLocks noGrp="1" noRot="1" noChangeAspect="1" noChangeArrowheads="1" noTextEdit="1"/>
          </p:cNvSpPr>
          <p:nvPr>
            <p:ph type="sldImg"/>
          </p:nvPr>
        </p:nvSpPr>
        <p:spPr>
          <a:xfrm>
            <a:off x="763588" y="763588"/>
            <a:ext cx="5497512" cy="3806825"/>
          </a:xfrm>
          <a:ln/>
        </p:spPr>
      </p:sp>
      <p:sp>
        <p:nvSpPr>
          <p:cNvPr id="14340" name="Rectangle 3">
            <a:extLst>
              <a:ext uri="{FF2B5EF4-FFF2-40B4-BE49-F238E27FC236}">
                <a16:creationId xmlns:a16="http://schemas.microsoft.com/office/drawing/2014/main" id="{25A80455-EF51-FC5C-6062-6E5997FD769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821853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E4849-8DC1-0745-8C85-C1B8F4C429FE}"/>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A647A23E-AE4E-1053-8419-D5799FA9071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196">
              <a:spcBef>
                <a:spcPct val="30000"/>
              </a:spcBef>
              <a:defRPr kumimoji="1" sz="1200">
                <a:solidFill>
                  <a:schemeClr val="tx1"/>
                </a:solidFill>
                <a:latin typeface="Arial" charset="0"/>
                <a:ea typeface="ＭＳ Ｐ明朝" charset="-128"/>
              </a:defRPr>
            </a:lvl1pPr>
            <a:lvl2pPr marL="755584" indent="-288230" defTabSz="928196">
              <a:spcBef>
                <a:spcPct val="30000"/>
              </a:spcBef>
              <a:defRPr kumimoji="1" sz="1200">
                <a:solidFill>
                  <a:schemeClr val="tx1"/>
                </a:solidFill>
                <a:latin typeface="Arial" charset="0"/>
                <a:ea typeface="ＭＳ Ｐ明朝" charset="-128"/>
              </a:defRPr>
            </a:lvl2pPr>
            <a:lvl3pPr marL="1165942" indent="-229607" defTabSz="928196">
              <a:spcBef>
                <a:spcPct val="30000"/>
              </a:spcBef>
              <a:defRPr kumimoji="1" sz="1200">
                <a:solidFill>
                  <a:schemeClr val="tx1"/>
                </a:solidFill>
                <a:latin typeface="Arial" charset="0"/>
                <a:ea typeface="ＭＳ Ｐ明朝" charset="-128"/>
              </a:defRPr>
            </a:lvl3pPr>
            <a:lvl4pPr marL="1636555" indent="-229607" defTabSz="928196">
              <a:spcBef>
                <a:spcPct val="30000"/>
              </a:spcBef>
              <a:defRPr kumimoji="1" sz="1200">
                <a:solidFill>
                  <a:schemeClr val="tx1"/>
                </a:solidFill>
                <a:latin typeface="Arial" charset="0"/>
                <a:ea typeface="ＭＳ Ｐ明朝" charset="-128"/>
              </a:defRPr>
            </a:lvl4pPr>
            <a:lvl5pPr marL="2103908" indent="-229607" defTabSz="928196">
              <a:spcBef>
                <a:spcPct val="30000"/>
              </a:spcBef>
              <a:defRPr kumimoji="1" sz="1200">
                <a:solidFill>
                  <a:schemeClr val="tx1"/>
                </a:solidFill>
                <a:latin typeface="Arial" charset="0"/>
                <a:ea typeface="ＭＳ Ｐ明朝" charset="-128"/>
              </a:defRPr>
            </a:lvl5pPr>
            <a:lvl6pPr marL="2572891" indent="-229607" defTabSz="928196" eaLnBrk="0" fontAlgn="base" hangingPunct="0">
              <a:spcBef>
                <a:spcPct val="30000"/>
              </a:spcBef>
              <a:spcAft>
                <a:spcPct val="0"/>
              </a:spcAft>
              <a:defRPr kumimoji="1" sz="1200">
                <a:solidFill>
                  <a:schemeClr val="tx1"/>
                </a:solidFill>
                <a:latin typeface="Arial" charset="0"/>
                <a:ea typeface="ＭＳ Ｐ明朝" charset="-128"/>
              </a:defRPr>
            </a:lvl6pPr>
            <a:lvl7pPr marL="3041874" indent="-229607" defTabSz="928196" eaLnBrk="0" fontAlgn="base" hangingPunct="0">
              <a:spcBef>
                <a:spcPct val="30000"/>
              </a:spcBef>
              <a:spcAft>
                <a:spcPct val="0"/>
              </a:spcAft>
              <a:defRPr kumimoji="1" sz="1200">
                <a:solidFill>
                  <a:schemeClr val="tx1"/>
                </a:solidFill>
                <a:latin typeface="Arial" charset="0"/>
                <a:ea typeface="ＭＳ Ｐ明朝" charset="-128"/>
              </a:defRPr>
            </a:lvl7pPr>
            <a:lvl8pPr marL="3510857" indent="-229607" defTabSz="928196" eaLnBrk="0" fontAlgn="base" hangingPunct="0">
              <a:spcBef>
                <a:spcPct val="30000"/>
              </a:spcBef>
              <a:spcAft>
                <a:spcPct val="0"/>
              </a:spcAft>
              <a:defRPr kumimoji="1" sz="1200">
                <a:solidFill>
                  <a:schemeClr val="tx1"/>
                </a:solidFill>
                <a:latin typeface="Arial" charset="0"/>
                <a:ea typeface="ＭＳ Ｐ明朝" charset="-128"/>
              </a:defRPr>
            </a:lvl8pPr>
            <a:lvl9pPr marL="3979841" indent="-229607" defTabSz="928196"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18</a:t>
            </a:fld>
            <a:endParaRPr lang="en-US" altLang="ja-JP" dirty="0">
              <a:solidFill>
                <a:srgbClr val="000000"/>
              </a:solidFill>
              <a:ea typeface="ＭＳ Ｐゴシック" charset="-128"/>
            </a:endParaRPr>
          </a:p>
        </p:txBody>
      </p:sp>
      <p:sp>
        <p:nvSpPr>
          <p:cNvPr id="14339" name="Rectangle 2">
            <a:extLst>
              <a:ext uri="{FF2B5EF4-FFF2-40B4-BE49-F238E27FC236}">
                <a16:creationId xmlns:a16="http://schemas.microsoft.com/office/drawing/2014/main" id="{830CF34E-9347-355C-0666-1002A62ED296}"/>
              </a:ext>
            </a:extLst>
          </p:cNvPr>
          <p:cNvSpPr>
            <a:spLocks noGrp="1" noRot="1" noChangeAspect="1" noChangeArrowheads="1" noTextEdit="1"/>
          </p:cNvSpPr>
          <p:nvPr>
            <p:ph type="sldImg"/>
          </p:nvPr>
        </p:nvSpPr>
        <p:spPr>
          <a:xfrm>
            <a:off x="763588" y="763588"/>
            <a:ext cx="5497512" cy="3806825"/>
          </a:xfrm>
          <a:ln/>
        </p:spPr>
      </p:sp>
      <p:sp>
        <p:nvSpPr>
          <p:cNvPr id="14340" name="Rectangle 3">
            <a:extLst>
              <a:ext uri="{FF2B5EF4-FFF2-40B4-BE49-F238E27FC236}">
                <a16:creationId xmlns:a16="http://schemas.microsoft.com/office/drawing/2014/main" id="{DE871F7F-0B9B-D181-DF2D-3FC3F7120B2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634303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54EB7-4631-A023-A091-71EF8BAEF8C3}"/>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932A9BAC-7481-44CC-7690-8FC36167C95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196">
              <a:spcBef>
                <a:spcPct val="30000"/>
              </a:spcBef>
              <a:defRPr kumimoji="1" sz="1200">
                <a:solidFill>
                  <a:schemeClr val="tx1"/>
                </a:solidFill>
                <a:latin typeface="Arial" charset="0"/>
                <a:ea typeface="ＭＳ Ｐ明朝" charset="-128"/>
              </a:defRPr>
            </a:lvl1pPr>
            <a:lvl2pPr marL="755584" indent="-288230" defTabSz="928196">
              <a:spcBef>
                <a:spcPct val="30000"/>
              </a:spcBef>
              <a:defRPr kumimoji="1" sz="1200">
                <a:solidFill>
                  <a:schemeClr val="tx1"/>
                </a:solidFill>
                <a:latin typeface="Arial" charset="0"/>
                <a:ea typeface="ＭＳ Ｐ明朝" charset="-128"/>
              </a:defRPr>
            </a:lvl2pPr>
            <a:lvl3pPr marL="1165942" indent="-229607" defTabSz="928196">
              <a:spcBef>
                <a:spcPct val="30000"/>
              </a:spcBef>
              <a:defRPr kumimoji="1" sz="1200">
                <a:solidFill>
                  <a:schemeClr val="tx1"/>
                </a:solidFill>
                <a:latin typeface="Arial" charset="0"/>
                <a:ea typeface="ＭＳ Ｐ明朝" charset="-128"/>
              </a:defRPr>
            </a:lvl3pPr>
            <a:lvl4pPr marL="1636555" indent="-229607" defTabSz="928196">
              <a:spcBef>
                <a:spcPct val="30000"/>
              </a:spcBef>
              <a:defRPr kumimoji="1" sz="1200">
                <a:solidFill>
                  <a:schemeClr val="tx1"/>
                </a:solidFill>
                <a:latin typeface="Arial" charset="0"/>
                <a:ea typeface="ＭＳ Ｐ明朝" charset="-128"/>
              </a:defRPr>
            </a:lvl4pPr>
            <a:lvl5pPr marL="2103908" indent="-229607" defTabSz="928196">
              <a:spcBef>
                <a:spcPct val="30000"/>
              </a:spcBef>
              <a:defRPr kumimoji="1" sz="1200">
                <a:solidFill>
                  <a:schemeClr val="tx1"/>
                </a:solidFill>
                <a:latin typeface="Arial" charset="0"/>
                <a:ea typeface="ＭＳ Ｐ明朝" charset="-128"/>
              </a:defRPr>
            </a:lvl5pPr>
            <a:lvl6pPr marL="2572891" indent="-229607" defTabSz="928196" eaLnBrk="0" fontAlgn="base" hangingPunct="0">
              <a:spcBef>
                <a:spcPct val="30000"/>
              </a:spcBef>
              <a:spcAft>
                <a:spcPct val="0"/>
              </a:spcAft>
              <a:defRPr kumimoji="1" sz="1200">
                <a:solidFill>
                  <a:schemeClr val="tx1"/>
                </a:solidFill>
                <a:latin typeface="Arial" charset="0"/>
                <a:ea typeface="ＭＳ Ｐ明朝" charset="-128"/>
              </a:defRPr>
            </a:lvl6pPr>
            <a:lvl7pPr marL="3041874" indent="-229607" defTabSz="928196" eaLnBrk="0" fontAlgn="base" hangingPunct="0">
              <a:spcBef>
                <a:spcPct val="30000"/>
              </a:spcBef>
              <a:spcAft>
                <a:spcPct val="0"/>
              </a:spcAft>
              <a:defRPr kumimoji="1" sz="1200">
                <a:solidFill>
                  <a:schemeClr val="tx1"/>
                </a:solidFill>
                <a:latin typeface="Arial" charset="0"/>
                <a:ea typeface="ＭＳ Ｐ明朝" charset="-128"/>
              </a:defRPr>
            </a:lvl7pPr>
            <a:lvl8pPr marL="3510857" indent="-229607" defTabSz="928196" eaLnBrk="0" fontAlgn="base" hangingPunct="0">
              <a:spcBef>
                <a:spcPct val="30000"/>
              </a:spcBef>
              <a:spcAft>
                <a:spcPct val="0"/>
              </a:spcAft>
              <a:defRPr kumimoji="1" sz="1200">
                <a:solidFill>
                  <a:schemeClr val="tx1"/>
                </a:solidFill>
                <a:latin typeface="Arial" charset="0"/>
                <a:ea typeface="ＭＳ Ｐ明朝" charset="-128"/>
              </a:defRPr>
            </a:lvl8pPr>
            <a:lvl9pPr marL="3979841" indent="-229607" defTabSz="928196"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19</a:t>
            </a:fld>
            <a:endParaRPr lang="en-US" altLang="ja-JP" dirty="0">
              <a:solidFill>
                <a:srgbClr val="000000"/>
              </a:solidFill>
              <a:ea typeface="ＭＳ Ｐゴシック" charset="-128"/>
            </a:endParaRPr>
          </a:p>
        </p:txBody>
      </p:sp>
      <p:sp>
        <p:nvSpPr>
          <p:cNvPr id="14339" name="Rectangle 2">
            <a:extLst>
              <a:ext uri="{FF2B5EF4-FFF2-40B4-BE49-F238E27FC236}">
                <a16:creationId xmlns:a16="http://schemas.microsoft.com/office/drawing/2014/main" id="{C2D7FD1D-1D50-2890-C85D-245A8573DEDD}"/>
              </a:ext>
            </a:extLst>
          </p:cNvPr>
          <p:cNvSpPr>
            <a:spLocks noGrp="1" noRot="1" noChangeAspect="1" noChangeArrowheads="1" noTextEdit="1"/>
          </p:cNvSpPr>
          <p:nvPr>
            <p:ph type="sldImg"/>
          </p:nvPr>
        </p:nvSpPr>
        <p:spPr>
          <a:xfrm>
            <a:off x="763588" y="763588"/>
            <a:ext cx="5497512" cy="3806825"/>
          </a:xfrm>
          <a:ln/>
        </p:spPr>
      </p:sp>
      <p:sp>
        <p:nvSpPr>
          <p:cNvPr id="14340" name="Rectangle 3">
            <a:extLst>
              <a:ext uri="{FF2B5EF4-FFF2-40B4-BE49-F238E27FC236}">
                <a16:creationId xmlns:a16="http://schemas.microsoft.com/office/drawing/2014/main" id="{809E08D1-C05A-7C42-89F1-D3D31593B0B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1882938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B0C56-5527-BBB9-2CAC-7AEDF0D80FCB}"/>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C137E26D-A148-45D7-7CB4-36A4941FF7E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196">
              <a:spcBef>
                <a:spcPct val="30000"/>
              </a:spcBef>
              <a:defRPr kumimoji="1" sz="1200">
                <a:solidFill>
                  <a:schemeClr val="tx1"/>
                </a:solidFill>
                <a:latin typeface="Arial" charset="0"/>
                <a:ea typeface="ＭＳ Ｐ明朝" charset="-128"/>
              </a:defRPr>
            </a:lvl1pPr>
            <a:lvl2pPr marL="755584" indent="-288230" defTabSz="928196">
              <a:spcBef>
                <a:spcPct val="30000"/>
              </a:spcBef>
              <a:defRPr kumimoji="1" sz="1200">
                <a:solidFill>
                  <a:schemeClr val="tx1"/>
                </a:solidFill>
                <a:latin typeface="Arial" charset="0"/>
                <a:ea typeface="ＭＳ Ｐ明朝" charset="-128"/>
              </a:defRPr>
            </a:lvl2pPr>
            <a:lvl3pPr marL="1165942" indent="-229607" defTabSz="928196">
              <a:spcBef>
                <a:spcPct val="30000"/>
              </a:spcBef>
              <a:defRPr kumimoji="1" sz="1200">
                <a:solidFill>
                  <a:schemeClr val="tx1"/>
                </a:solidFill>
                <a:latin typeface="Arial" charset="0"/>
                <a:ea typeface="ＭＳ Ｐ明朝" charset="-128"/>
              </a:defRPr>
            </a:lvl3pPr>
            <a:lvl4pPr marL="1636555" indent="-229607" defTabSz="928196">
              <a:spcBef>
                <a:spcPct val="30000"/>
              </a:spcBef>
              <a:defRPr kumimoji="1" sz="1200">
                <a:solidFill>
                  <a:schemeClr val="tx1"/>
                </a:solidFill>
                <a:latin typeface="Arial" charset="0"/>
                <a:ea typeface="ＭＳ Ｐ明朝" charset="-128"/>
              </a:defRPr>
            </a:lvl4pPr>
            <a:lvl5pPr marL="2103908" indent="-229607" defTabSz="928196">
              <a:spcBef>
                <a:spcPct val="30000"/>
              </a:spcBef>
              <a:defRPr kumimoji="1" sz="1200">
                <a:solidFill>
                  <a:schemeClr val="tx1"/>
                </a:solidFill>
                <a:latin typeface="Arial" charset="0"/>
                <a:ea typeface="ＭＳ Ｐ明朝" charset="-128"/>
              </a:defRPr>
            </a:lvl5pPr>
            <a:lvl6pPr marL="2572891" indent="-229607" defTabSz="928196" eaLnBrk="0" fontAlgn="base" hangingPunct="0">
              <a:spcBef>
                <a:spcPct val="30000"/>
              </a:spcBef>
              <a:spcAft>
                <a:spcPct val="0"/>
              </a:spcAft>
              <a:defRPr kumimoji="1" sz="1200">
                <a:solidFill>
                  <a:schemeClr val="tx1"/>
                </a:solidFill>
                <a:latin typeface="Arial" charset="0"/>
                <a:ea typeface="ＭＳ Ｐ明朝" charset="-128"/>
              </a:defRPr>
            </a:lvl6pPr>
            <a:lvl7pPr marL="3041874" indent="-229607" defTabSz="928196" eaLnBrk="0" fontAlgn="base" hangingPunct="0">
              <a:spcBef>
                <a:spcPct val="30000"/>
              </a:spcBef>
              <a:spcAft>
                <a:spcPct val="0"/>
              </a:spcAft>
              <a:defRPr kumimoji="1" sz="1200">
                <a:solidFill>
                  <a:schemeClr val="tx1"/>
                </a:solidFill>
                <a:latin typeface="Arial" charset="0"/>
                <a:ea typeface="ＭＳ Ｐ明朝" charset="-128"/>
              </a:defRPr>
            </a:lvl7pPr>
            <a:lvl8pPr marL="3510857" indent="-229607" defTabSz="928196" eaLnBrk="0" fontAlgn="base" hangingPunct="0">
              <a:spcBef>
                <a:spcPct val="30000"/>
              </a:spcBef>
              <a:spcAft>
                <a:spcPct val="0"/>
              </a:spcAft>
              <a:defRPr kumimoji="1" sz="1200">
                <a:solidFill>
                  <a:schemeClr val="tx1"/>
                </a:solidFill>
                <a:latin typeface="Arial" charset="0"/>
                <a:ea typeface="ＭＳ Ｐ明朝" charset="-128"/>
              </a:defRPr>
            </a:lvl8pPr>
            <a:lvl9pPr marL="3979841" indent="-229607" defTabSz="928196"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20</a:t>
            </a:fld>
            <a:endParaRPr lang="en-US" altLang="ja-JP" dirty="0">
              <a:solidFill>
                <a:srgbClr val="000000"/>
              </a:solidFill>
              <a:ea typeface="ＭＳ Ｐゴシック" charset="-128"/>
            </a:endParaRPr>
          </a:p>
        </p:txBody>
      </p:sp>
      <p:sp>
        <p:nvSpPr>
          <p:cNvPr id="14339" name="Rectangle 2">
            <a:extLst>
              <a:ext uri="{FF2B5EF4-FFF2-40B4-BE49-F238E27FC236}">
                <a16:creationId xmlns:a16="http://schemas.microsoft.com/office/drawing/2014/main" id="{4721BA36-A829-BAEE-241F-D86CDAAE733B}"/>
              </a:ext>
            </a:extLst>
          </p:cNvPr>
          <p:cNvSpPr>
            <a:spLocks noGrp="1" noRot="1" noChangeAspect="1" noChangeArrowheads="1" noTextEdit="1"/>
          </p:cNvSpPr>
          <p:nvPr>
            <p:ph type="sldImg"/>
          </p:nvPr>
        </p:nvSpPr>
        <p:spPr>
          <a:xfrm>
            <a:off x="763588" y="763588"/>
            <a:ext cx="5497512" cy="3806825"/>
          </a:xfrm>
          <a:ln/>
        </p:spPr>
      </p:sp>
      <p:sp>
        <p:nvSpPr>
          <p:cNvPr id="14340" name="Rectangle 3">
            <a:extLst>
              <a:ext uri="{FF2B5EF4-FFF2-40B4-BE49-F238E27FC236}">
                <a16:creationId xmlns:a16="http://schemas.microsoft.com/office/drawing/2014/main" id="{DA2E1DD2-381E-41E1-D7C7-045AF2489FD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1438215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196">
              <a:spcBef>
                <a:spcPct val="30000"/>
              </a:spcBef>
              <a:defRPr kumimoji="1" sz="1200">
                <a:solidFill>
                  <a:schemeClr val="tx1"/>
                </a:solidFill>
                <a:latin typeface="Arial" charset="0"/>
                <a:ea typeface="ＭＳ Ｐ明朝" charset="-128"/>
              </a:defRPr>
            </a:lvl1pPr>
            <a:lvl2pPr marL="755584" indent="-288230" defTabSz="928196">
              <a:spcBef>
                <a:spcPct val="30000"/>
              </a:spcBef>
              <a:defRPr kumimoji="1" sz="1200">
                <a:solidFill>
                  <a:schemeClr val="tx1"/>
                </a:solidFill>
                <a:latin typeface="Arial" charset="0"/>
                <a:ea typeface="ＭＳ Ｐ明朝" charset="-128"/>
              </a:defRPr>
            </a:lvl2pPr>
            <a:lvl3pPr marL="1165942" indent="-229607" defTabSz="928196">
              <a:spcBef>
                <a:spcPct val="30000"/>
              </a:spcBef>
              <a:defRPr kumimoji="1" sz="1200">
                <a:solidFill>
                  <a:schemeClr val="tx1"/>
                </a:solidFill>
                <a:latin typeface="Arial" charset="0"/>
                <a:ea typeface="ＭＳ Ｐ明朝" charset="-128"/>
              </a:defRPr>
            </a:lvl3pPr>
            <a:lvl4pPr marL="1636555" indent="-229607" defTabSz="928196">
              <a:spcBef>
                <a:spcPct val="30000"/>
              </a:spcBef>
              <a:defRPr kumimoji="1" sz="1200">
                <a:solidFill>
                  <a:schemeClr val="tx1"/>
                </a:solidFill>
                <a:latin typeface="Arial" charset="0"/>
                <a:ea typeface="ＭＳ Ｐ明朝" charset="-128"/>
              </a:defRPr>
            </a:lvl4pPr>
            <a:lvl5pPr marL="2103908" indent="-229607" defTabSz="928196">
              <a:spcBef>
                <a:spcPct val="30000"/>
              </a:spcBef>
              <a:defRPr kumimoji="1" sz="1200">
                <a:solidFill>
                  <a:schemeClr val="tx1"/>
                </a:solidFill>
                <a:latin typeface="Arial" charset="0"/>
                <a:ea typeface="ＭＳ Ｐ明朝" charset="-128"/>
              </a:defRPr>
            </a:lvl5pPr>
            <a:lvl6pPr marL="2572891" indent="-229607" defTabSz="928196" eaLnBrk="0" fontAlgn="base" hangingPunct="0">
              <a:spcBef>
                <a:spcPct val="30000"/>
              </a:spcBef>
              <a:spcAft>
                <a:spcPct val="0"/>
              </a:spcAft>
              <a:defRPr kumimoji="1" sz="1200">
                <a:solidFill>
                  <a:schemeClr val="tx1"/>
                </a:solidFill>
                <a:latin typeface="Arial" charset="0"/>
                <a:ea typeface="ＭＳ Ｐ明朝" charset="-128"/>
              </a:defRPr>
            </a:lvl6pPr>
            <a:lvl7pPr marL="3041874" indent="-229607" defTabSz="928196" eaLnBrk="0" fontAlgn="base" hangingPunct="0">
              <a:spcBef>
                <a:spcPct val="30000"/>
              </a:spcBef>
              <a:spcAft>
                <a:spcPct val="0"/>
              </a:spcAft>
              <a:defRPr kumimoji="1" sz="1200">
                <a:solidFill>
                  <a:schemeClr val="tx1"/>
                </a:solidFill>
                <a:latin typeface="Arial" charset="0"/>
                <a:ea typeface="ＭＳ Ｐ明朝" charset="-128"/>
              </a:defRPr>
            </a:lvl7pPr>
            <a:lvl8pPr marL="3510857" indent="-229607" defTabSz="928196" eaLnBrk="0" fontAlgn="base" hangingPunct="0">
              <a:spcBef>
                <a:spcPct val="30000"/>
              </a:spcBef>
              <a:spcAft>
                <a:spcPct val="0"/>
              </a:spcAft>
              <a:defRPr kumimoji="1" sz="1200">
                <a:solidFill>
                  <a:schemeClr val="tx1"/>
                </a:solidFill>
                <a:latin typeface="Arial" charset="0"/>
                <a:ea typeface="ＭＳ Ｐ明朝" charset="-128"/>
              </a:defRPr>
            </a:lvl8pPr>
            <a:lvl9pPr marL="3979841" indent="-229607" defTabSz="928196"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21</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63588" y="763588"/>
            <a:ext cx="5497512" cy="3806825"/>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18387562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22</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46125" y="757238"/>
            <a:ext cx="5459413" cy="3779837"/>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457107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23</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46125" y="757238"/>
            <a:ext cx="5459413" cy="3779837"/>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916457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848">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19" indent="-290786" defTabSz="935848">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477" indent="-231739" defTabSz="935848">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750" indent="-231739" defTabSz="935848">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483" indent="-231739" defTabSz="935848">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486" indent="-231739" defTabSz="93584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491" indent="-231739" defTabSz="93584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129" indent="-231739" defTabSz="93584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132" indent="-231739" defTabSz="93584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2</a:t>
            </a:fld>
            <a:endParaRPr lang="en-US" altLang="ja-JP">
              <a:solidFill>
                <a:srgbClr val="000000"/>
              </a:solidFill>
              <a:ea typeface="ＭＳ Ｐゴシック" panose="020B0600070205080204" charset="-128"/>
            </a:endParaRPr>
          </a:p>
        </p:txBody>
      </p:sp>
      <p:sp>
        <p:nvSpPr>
          <p:cNvPr id="14339" name="Rectangle 2"/>
          <p:cNvSpPr>
            <a:spLocks noGrp="1" noRot="1" noChangeAspect="1" noChangeArrowheads="1" noTextEdit="1"/>
          </p:cNvSpPr>
          <p:nvPr>
            <p:ph type="sldImg"/>
          </p:nvPr>
        </p:nvSpPr>
        <p:spPr>
          <a:xfrm>
            <a:off x="781050" y="768350"/>
            <a:ext cx="5537200" cy="3835400"/>
          </a:xfrm>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2769222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24</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46125" y="757238"/>
            <a:ext cx="5459413" cy="3779837"/>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15130087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C0D93-BF54-9DB8-22A7-96C7C70A0558}"/>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ED4ADB45-42E8-430C-C3CF-1B820B6C06F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196">
              <a:spcBef>
                <a:spcPct val="30000"/>
              </a:spcBef>
              <a:defRPr kumimoji="1" sz="1200">
                <a:solidFill>
                  <a:schemeClr val="tx1"/>
                </a:solidFill>
                <a:latin typeface="Arial" charset="0"/>
                <a:ea typeface="ＭＳ Ｐ明朝" charset="-128"/>
              </a:defRPr>
            </a:lvl1pPr>
            <a:lvl2pPr marL="755584" indent="-288230" defTabSz="928196">
              <a:spcBef>
                <a:spcPct val="30000"/>
              </a:spcBef>
              <a:defRPr kumimoji="1" sz="1200">
                <a:solidFill>
                  <a:schemeClr val="tx1"/>
                </a:solidFill>
                <a:latin typeface="Arial" charset="0"/>
                <a:ea typeface="ＭＳ Ｐ明朝" charset="-128"/>
              </a:defRPr>
            </a:lvl2pPr>
            <a:lvl3pPr marL="1165942" indent="-229607" defTabSz="928196">
              <a:spcBef>
                <a:spcPct val="30000"/>
              </a:spcBef>
              <a:defRPr kumimoji="1" sz="1200">
                <a:solidFill>
                  <a:schemeClr val="tx1"/>
                </a:solidFill>
                <a:latin typeface="Arial" charset="0"/>
                <a:ea typeface="ＭＳ Ｐ明朝" charset="-128"/>
              </a:defRPr>
            </a:lvl3pPr>
            <a:lvl4pPr marL="1636555" indent="-229607" defTabSz="928196">
              <a:spcBef>
                <a:spcPct val="30000"/>
              </a:spcBef>
              <a:defRPr kumimoji="1" sz="1200">
                <a:solidFill>
                  <a:schemeClr val="tx1"/>
                </a:solidFill>
                <a:latin typeface="Arial" charset="0"/>
                <a:ea typeface="ＭＳ Ｐ明朝" charset="-128"/>
              </a:defRPr>
            </a:lvl4pPr>
            <a:lvl5pPr marL="2103908" indent="-229607" defTabSz="928196">
              <a:spcBef>
                <a:spcPct val="30000"/>
              </a:spcBef>
              <a:defRPr kumimoji="1" sz="1200">
                <a:solidFill>
                  <a:schemeClr val="tx1"/>
                </a:solidFill>
                <a:latin typeface="Arial" charset="0"/>
                <a:ea typeface="ＭＳ Ｐ明朝" charset="-128"/>
              </a:defRPr>
            </a:lvl5pPr>
            <a:lvl6pPr marL="2572891" indent="-229607" defTabSz="928196" eaLnBrk="0" fontAlgn="base" hangingPunct="0">
              <a:spcBef>
                <a:spcPct val="30000"/>
              </a:spcBef>
              <a:spcAft>
                <a:spcPct val="0"/>
              </a:spcAft>
              <a:defRPr kumimoji="1" sz="1200">
                <a:solidFill>
                  <a:schemeClr val="tx1"/>
                </a:solidFill>
                <a:latin typeface="Arial" charset="0"/>
                <a:ea typeface="ＭＳ Ｐ明朝" charset="-128"/>
              </a:defRPr>
            </a:lvl6pPr>
            <a:lvl7pPr marL="3041874" indent="-229607" defTabSz="928196" eaLnBrk="0" fontAlgn="base" hangingPunct="0">
              <a:spcBef>
                <a:spcPct val="30000"/>
              </a:spcBef>
              <a:spcAft>
                <a:spcPct val="0"/>
              </a:spcAft>
              <a:defRPr kumimoji="1" sz="1200">
                <a:solidFill>
                  <a:schemeClr val="tx1"/>
                </a:solidFill>
                <a:latin typeface="Arial" charset="0"/>
                <a:ea typeface="ＭＳ Ｐ明朝" charset="-128"/>
              </a:defRPr>
            </a:lvl7pPr>
            <a:lvl8pPr marL="3510857" indent="-229607" defTabSz="928196" eaLnBrk="0" fontAlgn="base" hangingPunct="0">
              <a:spcBef>
                <a:spcPct val="30000"/>
              </a:spcBef>
              <a:spcAft>
                <a:spcPct val="0"/>
              </a:spcAft>
              <a:defRPr kumimoji="1" sz="1200">
                <a:solidFill>
                  <a:schemeClr val="tx1"/>
                </a:solidFill>
                <a:latin typeface="Arial" charset="0"/>
                <a:ea typeface="ＭＳ Ｐ明朝" charset="-128"/>
              </a:defRPr>
            </a:lvl8pPr>
            <a:lvl9pPr marL="3979841" indent="-229607" defTabSz="928196"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27</a:t>
            </a:fld>
            <a:endParaRPr lang="en-US" altLang="ja-JP" dirty="0">
              <a:solidFill>
                <a:srgbClr val="000000"/>
              </a:solidFill>
              <a:ea typeface="ＭＳ Ｐゴシック" charset="-128"/>
            </a:endParaRPr>
          </a:p>
        </p:txBody>
      </p:sp>
      <p:sp>
        <p:nvSpPr>
          <p:cNvPr id="14339" name="Rectangle 2">
            <a:extLst>
              <a:ext uri="{FF2B5EF4-FFF2-40B4-BE49-F238E27FC236}">
                <a16:creationId xmlns:a16="http://schemas.microsoft.com/office/drawing/2014/main" id="{E6F842E4-E319-E03B-83E3-BED833C86B6A}"/>
              </a:ext>
            </a:extLst>
          </p:cNvPr>
          <p:cNvSpPr>
            <a:spLocks noGrp="1" noRot="1" noChangeAspect="1" noChangeArrowheads="1" noTextEdit="1"/>
          </p:cNvSpPr>
          <p:nvPr>
            <p:ph type="sldImg"/>
          </p:nvPr>
        </p:nvSpPr>
        <p:spPr>
          <a:xfrm>
            <a:off x="763588" y="763588"/>
            <a:ext cx="5497512" cy="3806825"/>
          </a:xfrm>
          <a:ln/>
        </p:spPr>
      </p:sp>
      <p:sp>
        <p:nvSpPr>
          <p:cNvPr id="14340" name="Rectangle 3">
            <a:extLst>
              <a:ext uri="{FF2B5EF4-FFF2-40B4-BE49-F238E27FC236}">
                <a16:creationId xmlns:a16="http://schemas.microsoft.com/office/drawing/2014/main" id="{08F20F99-E4F4-B43E-CF1C-1F4AB3F415A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4246730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5</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46125" y="757238"/>
            <a:ext cx="5459413" cy="3779837"/>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940127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6</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46125" y="757238"/>
            <a:ext cx="5459413" cy="3779837"/>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78999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918C6-AF4A-CD6A-7881-5A65E5D7D614}"/>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C6356C61-83D2-D799-A555-DE12DA3057D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8</a:t>
            </a:fld>
            <a:endParaRPr lang="en-US" altLang="ja-JP" dirty="0">
              <a:solidFill>
                <a:srgbClr val="000000"/>
              </a:solidFill>
              <a:ea typeface="ＭＳ Ｐゴシック" charset="-128"/>
            </a:endParaRPr>
          </a:p>
        </p:txBody>
      </p:sp>
      <p:sp>
        <p:nvSpPr>
          <p:cNvPr id="14339" name="Rectangle 2">
            <a:extLst>
              <a:ext uri="{FF2B5EF4-FFF2-40B4-BE49-F238E27FC236}">
                <a16:creationId xmlns:a16="http://schemas.microsoft.com/office/drawing/2014/main" id="{056CA03F-4218-5234-4F77-1D10D489C270}"/>
              </a:ext>
            </a:extLst>
          </p:cNvPr>
          <p:cNvSpPr>
            <a:spLocks noGrp="1" noRot="1" noChangeAspect="1" noChangeArrowheads="1" noTextEdit="1"/>
          </p:cNvSpPr>
          <p:nvPr>
            <p:ph type="sldImg"/>
          </p:nvPr>
        </p:nvSpPr>
        <p:spPr>
          <a:xfrm>
            <a:off x="746125" y="757238"/>
            <a:ext cx="5459413" cy="3779837"/>
          </a:xfrm>
          <a:ln/>
        </p:spPr>
      </p:sp>
      <p:sp>
        <p:nvSpPr>
          <p:cNvPr id="14340" name="Rectangle 3">
            <a:extLst>
              <a:ext uri="{FF2B5EF4-FFF2-40B4-BE49-F238E27FC236}">
                <a16:creationId xmlns:a16="http://schemas.microsoft.com/office/drawing/2014/main" id="{ACF400EC-6F13-CAE6-F6E5-542F95B02E6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830830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9</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46125" y="757238"/>
            <a:ext cx="5459413" cy="3779837"/>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2759581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10</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46125" y="757238"/>
            <a:ext cx="5459413" cy="3779837"/>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374645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0D90A-9B83-FA7A-A3B0-BBC6FFA97314}"/>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AD5D2264-D0F7-BE63-216B-327889D8E60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11</a:t>
            </a:fld>
            <a:endParaRPr lang="en-US" altLang="ja-JP" dirty="0">
              <a:solidFill>
                <a:srgbClr val="000000"/>
              </a:solidFill>
              <a:ea typeface="ＭＳ Ｐゴシック" charset="-128"/>
            </a:endParaRPr>
          </a:p>
        </p:txBody>
      </p:sp>
      <p:sp>
        <p:nvSpPr>
          <p:cNvPr id="14339" name="Rectangle 2">
            <a:extLst>
              <a:ext uri="{FF2B5EF4-FFF2-40B4-BE49-F238E27FC236}">
                <a16:creationId xmlns:a16="http://schemas.microsoft.com/office/drawing/2014/main" id="{658089F1-CA64-4B84-D4E4-84F2CAD71606}"/>
              </a:ext>
            </a:extLst>
          </p:cNvPr>
          <p:cNvSpPr>
            <a:spLocks noGrp="1" noRot="1" noChangeAspect="1" noChangeArrowheads="1" noTextEdit="1"/>
          </p:cNvSpPr>
          <p:nvPr>
            <p:ph type="sldImg"/>
          </p:nvPr>
        </p:nvSpPr>
        <p:spPr>
          <a:xfrm>
            <a:off x="746125" y="757238"/>
            <a:ext cx="5459413" cy="3779837"/>
          </a:xfrm>
          <a:ln/>
        </p:spPr>
      </p:sp>
      <p:sp>
        <p:nvSpPr>
          <p:cNvPr id="14340" name="Rectangle 3">
            <a:extLst>
              <a:ext uri="{FF2B5EF4-FFF2-40B4-BE49-F238E27FC236}">
                <a16:creationId xmlns:a16="http://schemas.microsoft.com/office/drawing/2014/main" id="{647DFE41-DD70-256A-C1EC-B617B0B339B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824016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121">
              <a:spcBef>
                <a:spcPct val="30000"/>
              </a:spcBef>
              <a:defRPr kumimoji="1" sz="1200">
                <a:solidFill>
                  <a:schemeClr val="tx1"/>
                </a:solidFill>
                <a:latin typeface="Arial" charset="0"/>
                <a:ea typeface="ＭＳ Ｐ明朝" charset="-128"/>
              </a:defRPr>
            </a:lvl1pPr>
            <a:lvl2pPr marL="749010" indent="-285722" defTabSz="920121">
              <a:spcBef>
                <a:spcPct val="30000"/>
              </a:spcBef>
              <a:defRPr kumimoji="1" sz="1200">
                <a:solidFill>
                  <a:schemeClr val="tx1"/>
                </a:solidFill>
                <a:latin typeface="Arial" charset="0"/>
                <a:ea typeface="ＭＳ Ｐ明朝" charset="-128"/>
              </a:defRPr>
            </a:lvl2pPr>
            <a:lvl3pPr marL="1155799" indent="-227608" defTabSz="920121">
              <a:spcBef>
                <a:spcPct val="30000"/>
              </a:spcBef>
              <a:defRPr kumimoji="1" sz="1200">
                <a:solidFill>
                  <a:schemeClr val="tx1"/>
                </a:solidFill>
                <a:latin typeface="Arial" charset="0"/>
                <a:ea typeface="ＭＳ Ｐ明朝" charset="-128"/>
              </a:defRPr>
            </a:lvl3pPr>
            <a:lvl4pPr marL="1622317" indent="-227608" defTabSz="920121">
              <a:spcBef>
                <a:spcPct val="30000"/>
              </a:spcBef>
              <a:defRPr kumimoji="1" sz="1200">
                <a:solidFill>
                  <a:schemeClr val="tx1"/>
                </a:solidFill>
                <a:latin typeface="Arial" charset="0"/>
                <a:ea typeface="ＭＳ Ｐ明朝" charset="-128"/>
              </a:defRPr>
            </a:lvl4pPr>
            <a:lvl5pPr marL="2085605" indent="-227608" defTabSz="920121">
              <a:spcBef>
                <a:spcPct val="30000"/>
              </a:spcBef>
              <a:defRPr kumimoji="1" sz="1200">
                <a:solidFill>
                  <a:schemeClr val="tx1"/>
                </a:solidFill>
                <a:latin typeface="Arial" charset="0"/>
                <a:ea typeface="ＭＳ Ｐ明朝" charset="-128"/>
              </a:defRPr>
            </a:lvl5pPr>
            <a:lvl6pPr marL="2550507" indent="-227608" defTabSz="920121" eaLnBrk="0" fontAlgn="base" hangingPunct="0">
              <a:spcBef>
                <a:spcPct val="30000"/>
              </a:spcBef>
              <a:spcAft>
                <a:spcPct val="0"/>
              </a:spcAft>
              <a:defRPr kumimoji="1" sz="1200">
                <a:solidFill>
                  <a:schemeClr val="tx1"/>
                </a:solidFill>
                <a:latin typeface="Arial" charset="0"/>
                <a:ea typeface="ＭＳ Ｐ明朝" charset="-128"/>
              </a:defRPr>
            </a:lvl6pPr>
            <a:lvl7pPr marL="3015411" indent="-227608" defTabSz="920121" eaLnBrk="0" fontAlgn="base" hangingPunct="0">
              <a:spcBef>
                <a:spcPct val="30000"/>
              </a:spcBef>
              <a:spcAft>
                <a:spcPct val="0"/>
              </a:spcAft>
              <a:defRPr kumimoji="1" sz="1200">
                <a:solidFill>
                  <a:schemeClr val="tx1"/>
                </a:solidFill>
                <a:latin typeface="Arial" charset="0"/>
                <a:ea typeface="ＭＳ Ｐ明朝" charset="-128"/>
              </a:defRPr>
            </a:lvl7pPr>
            <a:lvl8pPr marL="3480313" indent="-227608" defTabSz="920121" eaLnBrk="0" fontAlgn="base" hangingPunct="0">
              <a:spcBef>
                <a:spcPct val="30000"/>
              </a:spcBef>
              <a:spcAft>
                <a:spcPct val="0"/>
              </a:spcAft>
              <a:defRPr kumimoji="1" sz="1200">
                <a:solidFill>
                  <a:schemeClr val="tx1"/>
                </a:solidFill>
                <a:latin typeface="Arial" charset="0"/>
                <a:ea typeface="ＭＳ Ｐ明朝" charset="-128"/>
              </a:defRPr>
            </a:lvl8pPr>
            <a:lvl9pPr marL="3945216" indent="-227608" defTabSz="920121" eaLnBrk="0" fontAlgn="base" hangingPunct="0">
              <a:spcBef>
                <a:spcPct val="30000"/>
              </a:spcBef>
              <a:spcAft>
                <a:spcPct val="0"/>
              </a:spcAft>
              <a:defRPr kumimoji="1" sz="1200">
                <a:solidFill>
                  <a:schemeClr val="tx1"/>
                </a:solidFill>
                <a:latin typeface="Arial" charset="0"/>
                <a:ea typeface="ＭＳ Ｐ明朝" charset="-128"/>
              </a:defRPr>
            </a:lvl9pPr>
          </a:lstStyle>
          <a:p>
            <a:pPr>
              <a:spcBef>
                <a:spcPct val="0"/>
              </a:spcBef>
            </a:pPr>
            <a:fld id="{7695691D-02BA-477C-AC40-03650321C5A4}" type="slidenum">
              <a:rPr lang="en-US" altLang="ja-JP" smtClean="0">
                <a:solidFill>
                  <a:srgbClr val="000000"/>
                </a:solidFill>
                <a:ea typeface="ＭＳ Ｐゴシック" charset="-128"/>
              </a:rPr>
              <a:pPr>
                <a:spcBef>
                  <a:spcPct val="0"/>
                </a:spcBef>
              </a:pPr>
              <a:t>12</a:t>
            </a:fld>
            <a:endParaRPr lang="en-US" altLang="ja-JP" dirty="0">
              <a:solidFill>
                <a:srgbClr val="000000"/>
              </a:solidFill>
              <a:ea typeface="ＭＳ Ｐゴシック" charset="-128"/>
            </a:endParaRPr>
          </a:p>
        </p:txBody>
      </p:sp>
      <p:sp>
        <p:nvSpPr>
          <p:cNvPr id="14339" name="Rectangle 2"/>
          <p:cNvSpPr>
            <a:spLocks noGrp="1" noRot="1" noChangeAspect="1" noChangeArrowheads="1" noTextEdit="1"/>
          </p:cNvSpPr>
          <p:nvPr>
            <p:ph type="sldImg"/>
          </p:nvPr>
        </p:nvSpPr>
        <p:spPr>
          <a:xfrm>
            <a:off x="746125" y="757238"/>
            <a:ext cx="5459413" cy="3779837"/>
          </a:xfrm>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1203369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5"/>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ECE737F3-9491-4329-A69D-47A8CEC99F57}" type="datetime1">
              <a:rPr lang="en-US" altLang="ja-JP"/>
              <a:pPr>
                <a:defRPr/>
              </a:pPr>
              <a:t>3/5/25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86AD85E-6E9E-43F0-9F94-F3645CFC486D}" type="slidenum">
              <a:rPr lang="en-US" altLang="ja-JP"/>
              <a:pPr>
                <a:defRPr/>
              </a:pPr>
              <a:t>‹#›</a:t>
            </a:fld>
            <a:endParaRPr lang="en-US" altLang="ja-JP"/>
          </a:p>
        </p:txBody>
      </p:sp>
    </p:spTree>
    <p:extLst>
      <p:ext uri="{BB962C8B-B14F-4D97-AF65-F5344CB8AC3E}">
        <p14:creationId xmlns:p14="http://schemas.microsoft.com/office/powerpoint/2010/main" val="1126683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3CA3A60B-C987-4168-BBC9-A6669B74B395}" type="datetime1">
              <a:rPr lang="en-US" altLang="ja-JP"/>
              <a:pPr>
                <a:defRPr/>
              </a:pPr>
              <a:t>3/5/25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D097B9D-7E06-4D1A-8A39-F41C2D0C4274}" type="slidenum">
              <a:rPr lang="en-US" altLang="ja-JP"/>
              <a:pPr>
                <a:defRPr/>
              </a:pPr>
              <a:t>‹#›</a:t>
            </a:fld>
            <a:endParaRPr lang="en-US" altLang="ja-JP"/>
          </a:p>
        </p:txBody>
      </p:sp>
    </p:spTree>
    <p:extLst>
      <p:ext uri="{BB962C8B-B14F-4D97-AF65-F5344CB8AC3E}">
        <p14:creationId xmlns:p14="http://schemas.microsoft.com/office/powerpoint/2010/main" val="130396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8"/>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8"/>
            <a:ext cx="65341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1F9F2DEB-8250-4EE5-B4AE-3CEFF5EE6997}" type="datetime1">
              <a:rPr lang="en-US" altLang="ja-JP"/>
              <a:pPr>
                <a:defRPr/>
              </a:pPr>
              <a:t>3/5/25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8C65900-97B9-4C2B-875E-76F7F986ADB2}" type="slidenum">
              <a:rPr lang="en-US" altLang="ja-JP"/>
              <a:pPr>
                <a:defRPr/>
              </a:pPr>
              <a:t>‹#›</a:t>
            </a:fld>
            <a:endParaRPr lang="en-US" altLang="ja-JP"/>
          </a:p>
        </p:txBody>
      </p:sp>
    </p:spTree>
    <p:extLst>
      <p:ext uri="{BB962C8B-B14F-4D97-AF65-F5344CB8AC3E}">
        <p14:creationId xmlns:p14="http://schemas.microsoft.com/office/powerpoint/2010/main" val="424023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495300" y="1600200"/>
            <a:ext cx="43815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29200" y="1600200"/>
            <a:ext cx="43815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E86A347E-1F65-4B2F-AE91-8AB912AE69D5}" type="datetime1">
              <a:rPr lang="en-US" altLang="ja-JP"/>
              <a:pPr>
                <a:defRPr/>
              </a:pPr>
              <a:t>3/5/25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4E07186C-F6A1-4CA6-9F7C-B4B3C7B02612}" type="slidenum">
              <a:rPr lang="en-US" altLang="ja-JP"/>
              <a:pPr>
                <a:defRPr/>
              </a:pPr>
              <a:t>‹#›</a:t>
            </a:fld>
            <a:endParaRPr lang="en-US" altLang="ja-JP"/>
          </a:p>
        </p:txBody>
      </p:sp>
    </p:spTree>
    <p:extLst>
      <p:ext uri="{BB962C8B-B14F-4D97-AF65-F5344CB8AC3E}">
        <p14:creationId xmlns:p14="http://schemas.microsoft.com/office/powerpoint/2010/main" val="1459003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0"/>
            <a:ext cx="43815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5029200" y="1600200"/>
            <a:ext cx="43815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5029200" y="3938588"/>
            <a:ext cx="43815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dt" sz="half" idx="10"/>
          </p:nvPr>
        </p:nvSpPr>
        <p:spPr>
          <a:ln/>
        </p:spPr>
        <p:txBody>
          <a:bodyPr/>
          <a:lstStyle>
            <a:lvl1pPr>
              <a:defRPr/>
            </a:lvl1pPr>
          </a:lstStyle>
          <a:p>
            <a:pPr>
              <a:defRPr/>
            </a:pPr>
            <a:fld id="{7229B8C7-B07D-4740-A682-0EE7944F81EF}" type="datetime1">
              <a:rPr lang="en-US" altLang="ja-JP"/>
              <a:pPr>
                <a:defRPr/>
              </a:pPr>
              <a:t>3/5/25</a:t>
            </a:fld>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pPr>
              <a:defRPr/>
            </a:pPr>
            <a:fld id="{6563DCEC-538B-4010-89A4-0C47A446C2EB}" type="slidenum">
              <a:rPr lang="en-US" altLang="ja-JP"/>
              <a:pPr>
                <a:defRPr/>
              </a:pPr>
              <a:t>‹#›</a:t>
            </a:fld>
            <a:endParaRPr lang="en-US" altLang="ja-JP"/>
          </a:p>
        </p:txBody>
      </p:sp>
    </p:spTree>
    <p:extLst>
      <p:ext uri="{BB962C8B-B14F-4D97-AF65-F5344CB8AC3E}">
        <p14:creationId xmlns:p14="http://schemas.microsoft.com/office/powerpoint/2010/main" val="14741176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95300" y="1600200"/>
            <a:ext cx="89154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FA37F113-A8C1-4F93-9CF7-CC77618DEF4C}" type="datetime1">
              <a:rPr lang="en-US" altLang="ja-JP"/>
              <a:pPr>
                <a:defRPr/>
              </a:pPr>
              <a:t>3/5/25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B39D090-FADD-458F-9108-FBC83A67B54C}" type="slidenum">
              <a:rPr lang="en-US" altLang="ja-JP"/>
              <a:pPr>
                <a:defRPr/>
              </a:pPr>
              <a:t>‹#›</a:t>
            </a:fld>
            <a:endParaRPr lang="en-US" altLang="ja-JP"/>
          </a:p>
        </p:txBody>
      </p:sp>
    </p:spTree>
    <p:extLst>
      <p:ext uri="{BB962C8B-B14F-4D97-AF65-F5344CB8AC3E}">
        <p14:creationId xmlns:p14="http://schemas.microsoft.com/office/powerpoint/2010/main" val="1834015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CC8708C2-0A82-4D8E-8011-65F757D1D5B3}" type="datetime1">
              <a:rPr lang="en-US" altLang="ja-JP"/>
              <a:pPr>
                <a:defRPr/>
              </a:pPr>
              <a:t>3/5/25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3D48E8AC-2BCD-4969-804C-9B04BCFE9933}" type="slidenum">
              <a:rPr lang="en-US" altLang="ja-JP"/>
              <a:pPr>
                <a:defRPr/>
              </a:pPr>
              <a:t>‹#›</a:t>
            </a:fld>
            <a:endParaRPr lang="en-US" altLang="ja-JP"/>
          </a:p>
        </p:txBody>
      </p:sp>
    </p:spTree>
    <p:extLst>
      <p:ext uri="{BB962C8B-B14F-4D97-AF65-F5344CB8AC3E}">
        <p14:creationId xmlns:p14="http://schemas.microsoft.com/office/powerpoint/2010/main" val="90520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638" y="4406900"/>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57474680-506F-484E-92DB-EDD6CF98B009}" type="datetime1">
              <a:rPr lang="en-US" altLang="ja-JP"/>
              <a:pPr>
                <a:defRPr/>
              </a:pPr>
              <a:t>3/5/25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5D88179-6CA3-42C7-9104-F44F4167BF9C}" type="slidenum">
              <a:rPr lang="en-US" altLang="ja-JP"/>
              <a:pPr>
                <a:defRPr/>
              </a:pPr>
              <a:t>‹#›</a:t>
            </a:fld>
            <a:endParaRPr lang="en-US" altLang="ja-JP"/>
          </a:p>
        </p:txBody>
      </p:sp>
    </p:spTree>
    <p:extLst>
      <p:ext uri="{BB962C8B-B14F-4D97-AF65-F5344CB8AC3E}">
        <p14:creationId xmlns:p14="http://schemas.microsoft.com/office/powerpoint/2010/main" val="2914108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917F222C-7F37-4F79-9E5F-41049856A6C2}" type="datetime1">
              <a:rPr lang="en-US" altLang="ja-JP"/>
              <a:pPr>
                <a:defRPr/>
              </a:pPr>
              <a:t>3/5/25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435C2122-1929-4F13-B82A-7F2363A9D1C2}" type="slidenum">
              <a:rPr lang="en-US" altLang="ja-JP"/>
              <a:pPr>
                <a:defRPr/>
              </a:pPr>
              <a:t>‹#›</a:t>
            </a:fld>
            <a:endParaRPr lang="en-US" altLang="ja-JP"/>
          </a:p>
        </p:txBody>
      </p:sp>
    </p:spTree>
    <p:extLst>
      <p:ext uri="{BB962C8B-B14F-4D97-AF65-F5344CB8AC3E}">
        <p14:creationId xmlns:p14="http://schemas.microsoft.com/office/powerpoint/2010/main" val="969100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1E6A316B-3520-49F3-AB1F-77AB74C93588}" type="datetime1">
              <a:rPr lang="en-US" altLang="ja-JP"/>
              <a:pPr>
                <a:defRPr/>
              </a:pPr>
              <a:t>3/5/25</a:t>
            </a:fld>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1E3804BF-6935-4FC1-9167-FDB59C0FFE10}" type="slidenum">
              <a:rPr lang="en-US" altLang="ja-JP"/>
              <a:pPr>
                <a:defRPr/>
              </a:pPr>
              <a:t>‹#›</a:t>
            </a:fld>
            <a:endParaRPr lang="en-US" altLang="ja-JP"/>
          </a:p>
        </p:txBody>
      </p:sp>
    </p:spTree>
    <p:extLst>
      <p:ext uri="{BB962C8B-B14F-4D97-AF65-F5344CB8AC3E}">
        <p14:creationId xmlns:p14="http://schemas.microsoft.com/office/powerpoint/2010/main" val="3759607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540BE77F-7B91-47BA-B544-15312EE0163F}" type="datetime1">
              <a:rPr lang="en-US" altLang="ja-JP"/>
              <a:pPr>
                <a:defRPr/>
              </a:pPr>
              <a:t>3/5/25</a:t>
            </a:fld>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110A222C-02E1-4D29-B081-F0A79AE5864B}" type="slidenum">
              <a:rPr lang="en-US" altLang="ja-JP"/>
              <a:pPr>
                <a:defRPr/>
              </a:pPr>
              <a:t>‹#›</a:t>
            </a:fld>
            <a:endParaRPr lang="en-US" altLang="ja-JP"/>
          </a:p>
        </p:txBody>
      </p:sp>
    </p:spTree>
    <p:extLst>
      <p:ext uri="{BB962C8B-B14F-4D97-AF65-F5344CB8AC3E}">
        <p14:creationId xmlns:p14="http://schemas.microsoft.com/office/powerpoint/2010/main" val="3080120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293B840-22CC-4250-ABF0-65C42163F842}" type="datetime1">
              <a:rPr lang="en-US" altLang="ja-JP"/>
              <a:pPr>
                <a:defRPr/>
              </a:pPr>
              <a:t>3/5/25</a:t>
            </a:fld>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4DDBA95E-0A14-423F-97E9-FD76BCDC5836}" type="slidenum">
              <a:rPr lang="en-US" altLang="ja-JP"/>
              <a:pPr>
                <a:defRPr/>
              </a:pPr>
              <a:t>‹#›</a:t>
            </a:fld>
            <a:endParaRPr lang="en-US" altLang="ja-JP"/>
          </a:p>
        </p:txBody>
      </p:sp>
    </p:spTree>
    <p:extLst>
      <p:ext uri="{BB962C8B-B14F-4D97-AF65-F5344CB8AC3E}">
        <p14:creationId xmlns:p14="http://schemas.microsoft.com/office/powerpoint/2010/main" val="2241860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138"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7C8066A2-95E4-405A-820C-2F0573CBB730}" type="datetime1">
              <a:rPr lang="en-US" altLang="ja-JP"/>
              <a:pPr>
                <a:defRPr/>
              </a:pPr>
              <a:t>3/5/25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53D20F8C-7D7B-46F0-8898-5EA2484559F1}" type="slidenum">
              <a:rPr lang="en-US" altLang="ja-JP"/>
              <a:pPr>
                <a:defRPr/>
              </a:pPr>
              <a:t>‹#›</a:t>
            </a:fld>
            <a:endParaRPr lang="en-US" altLang="ja-JP"/>
          </a:p>
        </p:txBody>
      </p:sp>
    </p:spTree>
    <p:extLst>
      <p:ext uri="{BB962C8B-B14F-4D97-AF65-F5344CB8AC3E}">
        <p14:creationId xmlns:p14="http://schemas.microsoft.com/office/powerpoint/2010/main" val="1920893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513"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9146364D-4D53-48B5-8B59-612A5E25A34D}" type="datetime1">
              <a:rPr lang="en-US" altLang="ja-JP"/>
              <a:pPr>
                <a:defRPr/>
              </a:pPr>
              <a:t>3/5/25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46D1D65E-EB79-40BE-9BDD-5631C626366B}" type="slidenum">
              <a:rPr lang="en-US" altLang="ja-JP"/>
              <a:pPr>
                <a:defRPr/>
              </a:pPr>
              <a:t>‹#›</a:t>
            </a:fld>
            <a:endParaRPr lang="en-US" altLang="ja-JP"/>
          </a:p>
        </p:txBody>
      </p:sp>
    </p:spTree>
    <p:extLst>
      <p:ext uri="{BB962C8B-B14F-4D97-AF65-F5344CB8AC3E}">
        <p14:creationId xmlns:p14="http://schemas.microsoft.com/office/powerpoint/2010/main" val="2581834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0420"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pitchFamily="34" charset="0"/>
                <a:ea typeface="ＭＳ Ｐゴシック" pitchFamily="50" charset="-128"/>
              </a:defRPr>
            </a:lvl1pPr>
          </a:lstStyle>
          <a:p>
            <a:pPr>
              <a:defRPr/>
            </a:pPr>
            <a:fld id="{8E4222A5-337E-4316-864C-30066069A9A5}" type="datetime1">
              <a:rPr lang="en-US" altLang="ja-JP"/>
              <a:pPr>
                <a:defRPr/>
              </a:pPr>
              <a:t>3/5/25</a:t>
            </a:fld>
            <a:endParaRPr lang="en-US" altLang="ja-JP"/>
          </a:p>
        </p:txBody>
      </p:sp>
      <p:sp>
        <p:nvSpPr>
          <p:cNvPr id="60421"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latin typeface="Arial" charset="0"/>
                <a:ea typeface="ＭＳ Ｐゴシック" pitchFamily="50" charset="-128"/>
                <a:cs typeface="+mn-cs"/>
              </a:defRPr>
            </a:lvl1pPr>
          </a:lstStyle>
          <a:p>
            <a:pPr>
              <a:defRPr/>
            </a:pPr>
            <a:endParaRPr lang="en-US" altLang="ja-JP"/>
          </a:p>
        </p:txBody>
      </p:sp>
      <p:sp>
        <p:nvSpPr>
          <p:cNvPr id="60422" name="Rectangle 6"/>
          <p:cNvSpPr>
            <a:spLocks noGrp="1" noChangeArrowheads="1"/>
          </p:cNvSpPr>
          <p:nvPr>
            <p:ph type="sldNum" sz="quarter" idx="4"/>
          </p:nvPr>
        </p:nvSpPr>
        <p:spPr bwMode="auto">
          <a:xfrm>
            <a:off x="9201150" y="6381750"/>
            <a:ext cx="635000" cy="2873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600" b="1">
                <a:latin typeface="Arial" pitchFamily="34" charset="0"/>
                <a:ea typeface="ＭＳ Ｐゴシック" pitchFamily="50" charset="-128"/>
              </a:defRPr>
            </a:lvl1pPr>
          </a:lstStyle>
          <a:p>
            <a:pPr>
              <a:defRPr/>
            </a:pPr>
            <a:fld id="{C937DAB1-141A-4C36-B935-9211329ACA41}"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ＭＳ Ｐゴシック" charset="0"/>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cs typeface="ＭＳ Ｐゴシック" charset="0"/>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cs typeface="ＭＳ Ｐゴシック" charset="0"/>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cs typeface="ＭＳ Ｐゴシック" charset="0"/>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cs typeface="ＭＳ Ｐゴシック" charset="0"/>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8.emf"/></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47.emf"/><Relationship Id="rId4" Type="http://schemas.openxmlformats.org/officeDocument/2006/relationships/image" Target="../media/image46.jpe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_rels/slide1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1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1.jpeg"/><Relationship Id="rId11" Type="http://schemas.openxmlformats.org/officeDocument/2006/relationships/image" Target="../media/image76.png"/><Relationship Id="rId5" Type="http://schemas.openxmlformats.org/officeDocument/2006/relationships/image" Target="../media/image70.jpe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png"/></Relationships>
</file>

<file path=ppt/slides/_rels/slide1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7.png"/><Relationship Id="rId7" Type="http://schemas.openxmlformats.org/officeDocument/2006/relationships/image" Target="../media/image6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0.svg"/><Relationship Id="rId11" Type="http://schemas.openxmlformats.org/officeDocument/2006/relationships/image" Target="../media/image84.jpeg"/><Relationship Id="rId5" Type="http://schemas.openxmlformats.org/officeDocument/2006/relationships/image" Target="../media/image79.png"/><Relationship Id="rId10" Type="http://schemas.openxmlformats.org/officeDocument/2006/relationships/image" Target="../media/image83.jpeg"/><Relationship Id="rId4" Type="http://schemas.openxmlformats.org/officeDocument/2006/relationships/image" Target="../media/image78.svg"/><Relationship Id="rId9" Type="http://schemas.openxmlformats.org/officeDocument/2006/relationships/image" Target="../media/image82.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7.png"/><Relationship Id="rId4" Type="http://schemas.openxmlformats.org/officeDocument/2006/relationships/image" Target="../media/image86.png"/></Relationships>
</file>

<file path=ppt/slides/_rels/slide21.xml.rels><?xml version="1.0" encoding="UTF-8" standalone="yes"?>
<Relationships xmlns="http://schemas.openxmlformats.org/package/2006/relationships"><Relationship Id="rId3" Type="http://schemas.openxmlformats.org/officeDocument/2006/relationships/image" Target="../media/image89.gi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22.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2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2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25.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110.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emf"/><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chart" Target="../charts/char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chart" Target="../charts/chart5.xml"/><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chart" Target="../charts/chart3.xml"/><Relationship Id="rId5" Type="http://schemas.openxmlformats.org/officeDocument/2006/relationships/image" Target="../media/image21.png"/><Relationship Id="rId15" Type="http://schemas.openxmlformats.org/officeDocument/2006/relationships/image" Target="../media/image26.png"/><Relationship Id="rId10" Type="http://schemas.openxmlformats.org/officeDocument/2006/relationships/chart" Target="../charts/chart2.xml"/><Relationship Id="rId4" Type="http://schemas.openxmlformats.org/officeDocument/2006/relationships/image" Target="../media/image20.png"/><Relationship Id="rId9" Type="http://schemas.openxmlformats.org/officeDocument/2006/relationships/image" Target="../media/image24.png"/><Relationship Id="rId1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chart" Target="../charts/chart8.xml"/><Relationship Id="rId3" Type="http://schemas.openxmlformats.org/officeDocument/2006/relationships/chart" Target="../charts/chart6.xml"/><Relationship Id="rId7" Type="http://schemas.openxmlformats.org/officeDocument/2006/relationships/image" Target="../media/image31.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3.png"/><Relationship Id="rId4" Type="http://schemas.openxmlformats.org/officeDocument/2006/relationships/chart" Target="../charts/chart7.xml"/><Relationship Id="rId9"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341" name="Text Box 5"/>
          <p:cNvSpPr txBox="1">
            <a:spLocks noChangeArrowheads="1"/>
          </p:cNvSpPr>
          <p:nvPr/>
        </p:nvSpPr>
        <p:spPr bwMode="auto">
          <a:xfrm>
            <a:off x="424491" y="1787525"/>
            <a:ext cx="9057018" cy="1565551"/>
          </a:xfrm>
          <a:prstGeom prst="rect">
            <a:avLst/>
          </a:prstGeom>
          <a:noFill/>
          <a:ln w="9525">
            <a:noFill/>
            <a:miter lim="800000"/>
            <a:headEnd/>
            <a:tailEnd/>
          </a:ln>
          <a:effectLst/>
        </p:spPr>
        <p:txBody>
          <a:bodyPr wrap="square" lIns="87367" tIns="43685" rIns="87367" bIns="43685">
            <a:spAutoFit/>
          </a:bodyPr>
          <a:lstStyle/>
          <a:p>
            <a:pPr algn="ctr" eaLnBrk="1" hangingPunct="1">
              <a:defRPr/>
            </a:pPr>
            <a:r>
              <a:rPr kumimoji="1" lang="ja-JP" altLang="en-US" sz="3200" dirty="0">
                <a:latin typeface="ＭＳ ゴシック" panose="020B0609070205080204" pitchFamily="49" charset="-128"/>
                <a:ea typeface="ＭＳ ゴシック" panose="020B0609070205080204" pitchFamily="49" charset="-128"/>
                <a:cs typeface="メイリオ" pitchFamily="50" charset="-128"/>
              </a:rPr>
              <a:t>「東京電力福島第一原子力発電所事故の対処に係る研究開発」のうち環境動態研究に関する</a:t>
            </a:r>
            <a:br>
              <a:rPr kumimoji="1" lang="en-US" altLang="ja-JP" sz="3200" dirty="0">
                <a:latin typeface="ＭＳ ゴシック" panose="020B0609070205080204" pitchFamily="49" charset="-128"/>
                <a:ea typeface="ＭＳ ゴシック" panose="020B0609070205080204" pitchFamily="49" charset="-128"/>
                <a:cs typeface="メイリオ" pitchFamily="50" charset="-128"/>
              </a:rPr>
            </a:br>
            <a:r>
              <a:rPr kumimoji="1" lang="ja-JP" altLang="en-US" sz="3200" dirty="0">
                <a:latin typeface="ＭＳ ゴシック" panose="020B0609070205080204" pitchFamily="49" charset="-128"/>
                <a:ea typeface="ＭＳ ゴシック" panose="020B0609070205080204" pitchFamily="49" charset="-128"/>
                <a:cs typeface="メイリオ" pitchFamily="50" charset="-128"/>
              </a:rPr>
              <a:t>成果の概要</a:t>
            </a:r>
            <a:r>
              <a:rPr lang="ja-JP" altLang="en-US" sz="3200" dirty="0">
                <a:latin typeface="ＭＳ ゴシック" panose="020B0609070205080204" pitchFamily="49" charset="-128"/>
                <a:ea typeface="ＭＳ ゴシック" panose="020B0609070205080204" pitchFamily="49" charset="-128"/>
                <a:cs typeface="メイリオ" pitchFamily="50" charset="-128"/>
              </a:rPr>
              <a:t>（</a:t>
            </a:r>
            <a:r>
              <a:rPr kumimoji="1" lang="ja-JP" altLang="en-US" sz="3200" dirty="0">
                <a:latin typeface="ＭＳ ゴシック" panose="020B0609070205080204" pitchFamily="49" charset="-128"/>
                <a:ea typeface="ＭＳ ゴシック" panose="020B0609070205080204" pitchFamily="49" charset="-128"/>
                <a:cs typeface="メイリオ" pitchFamily="50" charset="-128"/>
              </a:rPr>
              <a:t>令和４～６年度</a:t>
            </a:r>
            <a:r>
              <a:rPr lang="ja-JP" altLang="en-US" sz="3200" dirty="0">
                <a:latin typeface="ＭＳ ゴシック" panose="020B0609070205080204" pitchFamily="49" charset="-128"/>
                <a:ea typeface="ＭＳ ゴシック" panose="020B0609070205080204" pitchFamily="49" charset="-128"/>
                <a:cs typeface="メイリオ" pitchFamily="50" charset="-128"/>
              </a:rPr>
              <a:t>）</a:t>
            </a:r>
            <a:endParaRPr kumimoji="1" lang="ja-JP" altLang="en-US" sz="3200" dirty="0">
              <a:latin typeface="ＭＳ ゴシック" panose="020B0609070205080204" pitchFamily="49" charset="-128"/>
              <a:ea typeface="ＭＳ ゴシック" panose="020B0609070205080204" pitchFamily="49" charset="-128"/>
              <a:cs typeface="メイリオ" pitchFamily="50" charset="-128"/>
            </a:endParaRPr>
          </a:p>
        </p:txBody>
      </p:sp>
      <p:sp>
        <p:nvSpPr>
          <p:cNvPr id="13" name="Rectangle 2"/>
          <p:cNvSpPr txBox="1">
            <a:spLocks noChangeArrowheads="1"/>
          </p:cNvSpPr>
          <p:nvPr/>
        </p:nvSpPr>
        <p:spPr>
          <a:xfrm>
            <a:off x="857761" y="4200012"/>
            <a:ext cx="8218587" cy="1799924"/>
          </a:xfrm>
          <a:prstGeom prst="rect">
            <a:avLst/>
          </a:prstGeom>
        </p:spPr>
        <p:txBody>
          <a:bodyPr lIns="93342" tIns="46671" rIns="93342" bIns="46671">
            <a:noAutofit/>
          </a:bodyPr>
          <a:lstStyle>
            <a:lvl1pPr algn="l" defTabSz="975116" rtl="0" eaLnBrk="1" latinLnBrk="0" hangingPunct="1">
              <a:spcBef>
                <a:spcPct val="0"/>
              </a:spcBef>
              <a:buNone/>
              <a:defRPr kumimoji="1" sz="3800" kern="1200" cap="all" spc="-64" baseline="0">
                <a:solidFill>
                  <a:schemeClr val="tx2"/>
                </a:solidFill>
                <a:latin typeface="+mj-lt"/>
                <a:ea typeface="+mj-ea"/>
                <a:cs typeface="+mj-cs"/>
              </a:defRPr>
            </a:lvl1pPr>
          </a:lstStyle>
          <a:p>
            <a:pPr algn="ctr">
              <a:lnSpc>
                <a:spcPct val="110000"/>
              </a:lnSpc>
              <a:defRPr/>
            </a:pPr>
            <a:r>
              <a:rPr lang="ja-JP" altLang="en-US" sz="2400" dirty="0">
                <a:solidFill>
                  <a:schemeClr val="tx1"/>
                </a:solidFill>
                <a:latin typeface="ＭＳ ゴシック" panose="020B0609070205080204" pitchFamily="49" charset="-128"/>
                <a:ea typeface="ＭＳ ゴシック" panose="020B0609070205080204" pitchFamily="49" charset="-128"/>
                <a:cs typeface="メイリオ" pitchFamily="50" charset="-128"/>
              </a:rPr>
              <a:t>令和７年３月１０日</a:t>
            </a:r>
            <a:endParaRPr lang="en-US" altLang="ja-JP" sz="2400" dirty="0">
              <a:solidFill>
                <a:schemeClr val="tx1"/>
              </a:solidFill>
              <a:latin typeface="ＭＳ ゴシック" panose="020B0609070205080204" pitchFamily="49" charset="-128"/>
              <a:ea typeface="ＭＳ ゴシック" panose="020B0609070205080204" pitchFamily="49" charset="-128"/>
              <a:cs typeface="メイリオ" pitchFamily="50" charset="-128"/>
            </a:endParaRPr>
          </a:p>
          <a:p>
            <a:pPr algn="ctr">
              <a:lnSpc>
                <a:spcPct val="110000"/>
              </a:lnSpc>
              <a:defRPr/>
            </a:pPr>
            <a:endParaRPr lang="en-US" altLang="ja-JP" sz="2400" dirty="0">
              <a:solidFill>
                <a:schemeClr val="tx1"/>
              </a:solidFill>
              <a:latin typeface="ＭＳ ゴシック" panose="020B0609070205080204" pitchFamily="49" charset="-128"/>
              <a:ea typeface="ＭＳ ゴシック" panose="020B0609070205080204" pitchFamily="49" charset="-128"/>
              <a:cs typeface="メイリオ" pitchFamily="50" charset="-128"/>
            </a:endParaRPr>
          </a:p>
          <a:p>
            <a:pPr algn="ctr">
              <a:lnSpc>
                <a:spcPct val="110000"/>
              </a:lnSpc>
              <a:defRPr/>
            </a:pPr>
            <a:r>
              <a:rPr lang="ja-JP" altLang="en-US" sz="2400" dirty="0">
                <a:solidFill>
                  <a:schemeClr val="tx1"/>
                </a:solidFill>
                <a:latin typeface="ＭＳ ゴシック" panose="020B0609070205080204" pitchFamily="49" charset="-128"/>
                <a:ea typeface="ＭＳ ゴシック" panose="020B0609070205080204" pitchFamily="49" charset="-128"/>
                <a:cs typeface="メイリオ" pitchFamily="50" charset="-128"/>
              </a:rPr>
              <a:t>福島廃炉安全工学研究所</a:t>
            </a:r>
            <a:endParaRPr lang="en-US" altLang="ja-JP" sz="2400" dirty="0">
              <a:solidFill>
                <a:schemeClr val="tx1"/>
              </a:solidFill>
              <a:latin typeface="ＭＳ ゴシック" panose="020B0609070205080204" pitchFamily="49" charset="-128"/>
              <a:ea typeface="ＭＳ ゴシック" panose="020B0609070205080204" pitchFamily="49" charset="-128"/>
              <a:cs typeface="メイリオ" pitchFamily="50" charset="-128"/>
            </a:endParaRPr>
          </a:p>
          <a:p>
            <a:pPr algn="ctr">
              <a:lnSpc>
                <a:spcPct val="110000"/>
              </a:lnSpc>
              <a:defRPr/>
            </a:pPr>
            <a:r>
              <a:rPr lang="ja-JP" altLang="en-US" sz="2400" dirty="0">
                <a:solidFill>
                  <a:schemeClr val="tx1"/>
                </a:solidFill>
                <a:latin typeface="ＭＳ ゴシック" panose="020B0609070205080204" pitchFamily="49" charset="-128"/>
                <a:ea typeface="ＭＳ ゴシック" panose="020B0609070205080204" pitchFamily="49" charset="-128"/>
                <a:cs typeface="メイリオ" pitchFamily="50" charset="-128"/>
              </a:rPr>
              <a:t>廃炉環境国際共同研究センター</a:t>
            </a:r>
            <a:endParaRPr lang="en-US" altLang="ja-JP" sz="2400" dirty="0">
              <a:solidFill>
                <a:schemeClr val="tx1"/>
              </a:solidFill>
              <a:latin typeface="ＭＳ ゴシック" panose="020B0609070205080204" pitchFamily="49" charset="-128"/>
              <a:ea typeface="ＭＳ ゴシック" panose="020B0609070205080204" pitchFamily="49" charset="-128"/>
              <a:cs typeface="メイリオ" pitchFamily="50" charset="-128"/>
            </a:endParaRPr>
          </a:p>
        </p:txBody>
      </p:sp>
      <p:sp>
        <p:nvSpPr>
          <p:cNvPr id="2" name="テキスト ボックス 1">
            <a:extLst>
              <a:ext uri="{FF2B5EF4-FFF2-40B4-BE49-F238E27FC236}">
                <a16:creationId xmlns:a16="http://schemas.microsoft.com/office/drawing/2014/main" id="{E1ECD645-F8CA-4103-8778-BF74B70144AA}"/>
              </a:ext>
            </a:extLst>
          </p:cNvPr>
          <p:cNvSpPr txBox="1"/>
          <p:nvPr/>
        </p:nvSpPr>
        <p:spPr>
          <a:xfrm>
            <a:off x="250925" y="1418193"/>
            <a:ext cx="2031325" cy="369332"/>
          </a:xfrm>
          <a:prstGeom prst="rect">
            <a:avLst/>
          </a:prstGeom>
          <a:noFill/>
        </p:spPr>
        <p:txBody>
          <a:bodyPr wrap="none" rtlCol="0">
            <a:spAutoFit/>
          </a:bodyPr>
          <a:lstStyle/>
          <a:p>
            <a:r>
              <a:rPr kumimoji="1" lang="ja-JP" altLang="en-US" sz="1800" dirty="0">
                <a:latin typeface="ＭＳ ゴシック" panose="020B0609070205080204" pitchFamily="49" charset="-128"/>
                <a:ea typeface="ＭＳ ゴシック" panose="020B0609070205080204" pitchFamily="49" charset="-128"/>
                <a:cs typeface="メイリオ" pitchFamily="50" charset="-128"/>
              </a:rPr>
              <a:t>研究開発評価課題</a:t>
            </a:r>
            <a:endParaRPr kumimoji="1" lang="ja-JP" alt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角丸四角形 26"/>
          <p:cNvSpPr/>
          <p:nvPr/>
        </p:nvSpPr>
        <p:spPr>
          <a:xfrm>
            <a:off x="81322" y="1130315"/>
            <a:ext cx="9769116"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河川水で取得した環境試料中の鉱物と放射性</a:t>
            </a:r>
            <a:r>
              <a:rPr lang="en-US" altLang="ja-JP"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濃度を測定したフィールドデータから、放射性</a:t>
            </a:r>
            <a:r>
              <a:rPr lang="en-US" altLang="ja-JP"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の移行への鉱物の果たす役割を明らかにし、その知見をシミュレーションに反映する。</a:t>
            </a:r>
          </a:p>
        </p:txBody>
      </p:sp>
      <p:sp>
        <p:nvSpPr>
          <p:cNvPr id="34" name="正方形/長方形 33"/>
          <p:cNvSpPr/>
          <p:nvPr/>
        </p:nvSpPr>
        <p:spPr>
          <a:xfrm>
            <a:off x="65395" y="663295"/>
            <a:ext cx="9794875" cy="523627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105"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165155" y="1817482"/>
            <a:ext cx="1775373" cy="1129862"/>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河川水系中の放射性物質の移動に寄与する鉱物種の特定</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鉱物と放射性物質との吸着メカニズムの解明</a:t>
            </a:r>
            <a:endParaRPr lang="en-US" altLang="ja-JP" sz="1100" dirty="0">
              <a:latin typeface="Meiryo UI" panose="020B0604030504040204" pitchFamily="50" charset="-128"/>
              <a:ea typeface="Meiryo UI" panose="020B0604030504040204" pitchFamily="50" charset="-128"/>
            </a:endParaRPr>
          </a:p>
        </p:txBody>
      </p:sp>
      <p:sp>
        <p:nvSpPr>
          <p:cNvPr id="106" name="右矢印 19">
            <a:extLst>
              <a:ext uri="{FF2B5EF4-FFF2-40B4-BE49-F238E27FC236}">
                <a16:creationId xmlns:a16="http://schemas.microsoft.com/office/drawing/2014/main" id="{38127547-84A4-F9FA-0E8D-877B6E6B44D1}"/>
              </a:ext>
            </a:extLst>
          </p:cNvPr>
          <p:cNvSpPr/>
          <p:nvPr/>
        </p:nvSpPr>
        <p:spPr>
          <a:xfrm>
            <a:off x="2140599" y="2092129"/>
            <a:ext cx="300960"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2641630" y="1771538"/>
            <a:ext cx="7171739" cy="798992"/>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河川水系中では、細粒砂分画が最も放射性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の吸着に寄与する。</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河川堆積物に含有する放射性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は鉱物種ごとに異なる。</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が吸着しやすいと知られる雲母鉱物だけでなく、新たに、有色鉱物や無色鉱物にも放射性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が含まれることを確認。河川水への放射性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の溶出速度や、河川水からの取り込み速度が、従来の予測と異なる可能性</a:t>
            </a:r>
            <a:endParaRPr lang="en-US" altLang="ja-JP" sz="1100" dirty="0">
              <a:latin typeface="Meiryo UI" panose="020B0604030504040204" pitchFamily="50" charset="-128"/>
              <a:ea typeface="Meiryo UI" panose="020B0604030504040204"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81322" y="6261788"/>
            <a:ext cx="9784703" cy="54000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農水産物中の放射性</a:t>
            </a:r>
            <a:r>
              <a:rPr lang="pl-PL"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濃度の将来予測をするうえで、放射性</a:t>
            </a:r>
            <a:r>
              <a:rPr lang="pl-PL"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の河川水への溶出、堆積挙動の影響のシミュレーションによる評価パラメータを反映。</a:t>
            </a: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785959" y="5049780"/>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16" name="Text Box 12">
            <a:extLst>
              <a:ext uri="{FF2B5EF4-FFF2-40B4-BE49-F238E27FC236}">
                <a16:creationId xmlns:a16="http://schemas.microsoft.com/office/drawing/2014/main" id="{106911D4-D899-B0FD-FD49-DE239327C94D}"/>
              </a:ext>
            </a:extLst>
          </p:cNvPr>
          <p:cNvSpPr txBox="1">
            <a:spLocks noChangeArrowheads="1"/>
          </p:cNvSpPr>
          <p:nvPr/>
        </p:nvSpPr>
        <p:spPr bwMode="auto">
          <a:xfrm>
            <a:off x="2676737" y="2619882"/>
            <a:ext cx="6362017" cy="781592"/>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評価</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河川水系中の放射性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の吸着と移動に関わる鉱物の特徴を明らかにした論文が国際誌に掲載</a:t>
            </a:r>
            <a:r>
              <a:rPr lang="en-US" altLang="ja-JP" sz="1100" dirty="0">
                <a:latin typeface="Meiryo UI" panose="020B0604030504040204" pitchFamily="50" charset="-128"/>
                <a:ea typeface="Meiryo UI" panose="020B0604030504040204" pitchFamily="50" charset="-128"/>
              </a:rPr>
              <a:t>(Hagiwara</a:t>
            </a:r>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et</a:t>
            </a:r>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al.,</a:t>
            </a:r>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2020,</a:t>
            </a:r>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Journal of environmental radioactivity</a:t>
            </a:r>
            <a:r>
              <a:rPr lang="ja-JP" altLang="en-US" sz="1100" dirty="0">
                <a:latin typeface="Meiryo UI" panose="020B0604030504040204" pitchFamily="50" charset="-128"/>
                <a:ea typeface="Meiryo UI" panose="020B0604030504040204" pitchFamily="50" charset="-128"/>
              </a:rPr>
              <a:t>）</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環境動態メカニズムの解明とシミュレーション技術（鉱物調査）</a:t>
            </a: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9</a:t>
            </a:fld>
            <a:endParaRPr lang="ja-JP" altLang="en-US" sz="2400" dirty="0"/>
          </a:p>
        </p:txBody>
      </p:sp>
      <p:sp>
        <p:nvSpPr>
          <p:cNvPr id="41" name="テキスト ボックス 40">
            <a:extLst>
              <a:ext uri="{FF2B5EF4-FFF2-40B4-BE49-F238E27FC236}">
                <a16:creationId xmlns:a16="http://schemas.microsoft.com/office/drawing/2014/main" id="{97583042-A249-60DE-E9D1-6D0F6411E58A}"/>
              </a:ext>
            </a:extLst>
          </p:cNvPr>
          <p:cNvSpPr txBox="1"/>
          <p:nvPr/>
        </p:nvSpPr>
        <p:spPr>
          <a:xfrm>
            <a:off x="915929" y="5581047"/>
            <a:ext cx="3984140"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上流から下流の流径毎の放射性</a:t>
            </a:r>
            <a:r>
              <a:rPr lang="pl-PL"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の含有割合</a:t>
            </a:r>
            <a:r>
              <a:rPr lang="en-US" altLang="ja-JP" sz="1100" b="1" dirty="0">
                <a:latin typeface="Meiryo UI" panose="020B0604030504040204" pitchFamily="50" charset="-128"/>
                <a:ea typeface="Meiryo UI" panose="020B0604030504040204" pitchFamily="50" charset="-128"/>
              </a:rPr>
              <a:t>】</a:t>
            </a:r>
          </a:p>
        </p:txBody>
      </p:sp>
      <p:sp>
        <p:nvSpPr>
          <p:cNvPr id="50" name="テキスト ボックス 49">
            <a:extLst>
              <a:ext uri="{FF2B5EF4-FFF2-40B4-BE49-F238E27FC236}">
                <a16:creationId xmlns:a16="http://schemas.microsoft.com/office/drawing/2014/main" id="{28E1A5D3-7BB9-21E4-FE78-324CA9257BD3}"/>
              </a:ext>
            </a:extLst>
          </p:cNvPr>
          <p:cNvSpPr txBox="1"/>
          <p:nvPr/>
        </p:nvSpPr>
        <p:spPr>
          <a:xfrm>
            <a:off x="6001341" y="5596880"/>
            <a:ext cx="3411527"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河川水系中の鉱物毎の放射性</a:t>
            </a:r>
            <a:r>
              <a:rPr lang="pl-PL"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濃度</a:t>
            </a:r>
            <a:r>
              <a:rPr lang="en-US" altLang="ja-JP" sz="1100" b="1" dirty="0">
                <a:latin typeface="Meiryo UI" panose="020B0604030504040204" pitchFamily="50" charset="-128"/>
                <a:ea typeface="Meiryo UI" panose="020B0604030504040204" pitchFamily="50" charset="-128"/>
              </a:rPr>
              <a:t>】</a:t>
            </a:r>
          </a:p>
        </p:txBody>
      </p:sp>
      <p:pic>
        <p:nvPicPr>
          <p:cNvPr id="6" name="図 5">
            <a:extLst>
              <a:ext uri="{FF2B5EF4-FFF2-40B4-BE49-F238E27FC236}">
                <a16:creationId xmlns:a16="http://schemas.microsoft.com/office/drawing/2014/main" id="{4D3592F0-5780-4A41-9E7E-D8638237F080}"/>
              </a:ext>
            </a:extLst>
          </p:cNvPr>
          <p:cNvPicPr>
            <a:picLocks noChangeAspect="1"/>
          </p:cNvPicPr>
          <p:nvPr/>
        </p:nvPicPr>
        <p:blipFill>
          <a:blip r:embed="rId3"/>
          <a:stretch>
            <a:fillRect/>
          </a:stretch>
        </p:blipFill>
        <p:spPr>
          <a:xfrm>
            <a:off x="5955857" y="3118661"/>
            <a:ext cx="3391282" cy="2383063"/>
          </a:xfrm>
          <a:prstGeom prst="rect">
            <a:avLst/>
          </a:prstGeom>
        </p:spPr>
      </p:pic>
      <p:pic>
        <p:nvPicPr>
          <p:cNvPr id="8" name="図 7">
            <a:extLst>
              <a:ext uri="{FF2B5EF4-FFF2-40B4-BE49-F238E27FC236}">
                <a16:creationId xmlns:a16="http://schemas.microsoft.com/office/drawing/2014/main" id="{E57AC374-5016-4FF6-A874-C708E5D1DEDD}"/>
              </a:ext>
            </a:extLst>
          </p:cNvPr>
          <p:cNvPicPr>
            <a:picLocks noChangeAspect="1"/>
          </p:cNvPicPr>
          <p:nvPr/>
        </p:nvPicPr>
        <p:blipFill>
          <a:blip r:embed="rId4"/>
          <a:stretch>
            <a:fillRect/>
          </a:stretch>
        </p:blipFill>
        <p:spPr>
          <a:xfrm>
            <a:off x="493132" y="3166657"/>
            <a:ext cx="4442068" cy="2479962"/>
          </a:xfrm>
          <a:prstGeom prst="rect">
            <a:avLst/>
          </a:prstGeom>
        </p:spPr>
      </p:pic>
    </p:spTree>
    <p:extLst>
      <p:ext uri="{BB962C8B-B14F-4D97-AF65-F5344CB8AC3E}">
        <p14:creationId xmlns:p14="http://schemas.microsoft.com/office/powerpoint/2010/main" val="3199337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グラフ 7">
            <a:extLst>
              <a:ext uri="{FF2B5EF4-FFF2-40B4-BE49-F238E27FC236}">
                <a16:creationId xmlns:a16="http://schemas.microsoft.com/office/drawing/2014/main" id="{52F9A8E7-66C6-BCDF-4279-37F3A533AD10}"/>
              </a:ext>
            </a:extLst>
          </p:cNvPr>
          <p:cNvGraphicFramePr>
            <a:graphicFrameLocks noChangeAspect="1"/>
          </p:cNvGraphicFramePr>
          <p:nvPr/>
        </p:nvGraphicFramePr>
        <p:xfrm>
          <a:off x="128464" y="3047157"/>
          <a:ext cx="2665142" cy="2829312"/>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56456" y="692696"/>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27" name="角丸四角形 26"/>
          <p:cNvSpPr/>
          <p:nvPr/>
        </p:nvSpPr>
        <p:spPr>
          <a:xfrm>
            <a:off x="128464" y="1124743"/>
            <a:ext cx="9611913"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貯水池で取得した環境試料中の長期的な放射性</a:t>
            </a:r>
            <a:r>
              <a:rPr lang="en-US" altLang="ja-JP"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濃度を測定したフィールドデータから、放射性</a:t>
            </a:r>
            <a:r>
              <a:rPr lang="en-US" altLang="ja-JP"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の生物への移行メカニズムを明らかにし、その知見をシミュレーションに反映する。</a:t>
            </a:r>
          </a:p>
        </p:txBody>
      </p:sp>
      <p:sp>
        <p:nvSpPr>
          <p:cNvPr id="34" name="正方形/長方形 33"/>
          <p:cNvSpPr/>
          <p:nvPr/>
        </p:nvSpPr>
        <p:spPr>
          <a:xfrm>
            <a:off x="56456" y="692696"/>
            <a:ext cx="9793982" cy="54448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105"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65397" y="1772816"/>
            <a:ext cx="1503227" cy="1384674"/>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貯水池における放射性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濃度の経年変化の把握</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貯水池底質からの放射性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の溶出メカニズムの解明</a:t>
            </a:r>
            <a:endParaRPr lang="en-US" altLang="ja-JP" sz="1100" dirty="0">
              <a:latin typeface="Meiryo UI" panose="020B0604030504040204" pitchFamily="50" charset="-128"/>
              <a:ea typeface="Meiryo UI" panose="020B0604030504040204" pitchFamily="50" charset="-128"/>
            </a:endParaRPr>
          </a:p>
        </p:txBody>
      </p:sp>
      <p:sp>
        <p:nvSpPr>
          <p:cNvPr id="106" name="右矢印 19">
            <a:extLst>
              <a:ext uri="{FF2B5EF4-FFF2-40B4-BE49-F238E27FC236}">
                <a16:creationId xmlns:a16="http://schemas.microsoft.com/office/drawing/2014/main" id="{38127547-84A4-F9FA-0E8D-877B6E6B44D1}"/>
              </a:ext>
            </a:extLst>
          </p:cNvPr>
          <p:cNvSpPr/>
          <p:nvPr/>
        </p:nvSpPr>
        <p:spPr>
          <a:xfrm>
            <a:off x="1599948" y="2192807"/>
            <a:ext cx="300960"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1932232" y="1772816"/>
            <a:ext cx="7824641" cy="1401974"/>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大柿ダムの溶存態</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137</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濃度は、流入水</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年と放流水</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年の半減期で低下。流入水よりも放流水の濃度が有意に高い。</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底質間隙水の</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137</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濃度は、湖水の溶存態</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137</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濃度よりも、</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オーダー高い。間隙水の</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137</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濃度と同様に、</a:t>
            </a:r>
            <a:r>
              <a:rPr lang="en-US" altLang="ja-JP" sz="1100" kern="100" spc="-10" dirty="0">
                <a:effectLst/>
                <a:latin typeface="Meiryo UI" panose="020B0604030504040204" pitchFamily="50" charset="-128"/>
                <a:ea typeface="Meiryo UI" panose="020B0604030504040204" pitchFamily="50" charset="-128"/>
                <a:cs typeface="Arial" panose="020B0604020202020204" pitchFamily="34" charset="0"/>
              </a:rPr>
              <a:t> Cs</a:t>
            </a:r>
            <a:r>
              <a:rPr lang="en-US" altLang="ja-JP" sz="1100" kern="100" spc="-10" baseline="30000" dirty="0">
                <a:effectLst/>
                <a:latin typeface="Meiryo UI" panose="020B0604030504040204" pitchFamily="50" charset="-128"/>
                <a:ea typeface="Meiryo UI" panose="020B0604030504040204" pitchFamily="50" charset="-128"/>
                <a:cs typeface="Arial" panose="020B0604020202020204" pitchFamily="34" charset="0"/>
              </a:rPr>
              <a:t>+</a:t>
            </a:r>
            <a:r>
              <a:rPr lang="ja-JP" altLang="en-US" sz="1100" dirty="0">
                <a:latin typeface="Meiryo UI" panose="020B0604030504040204" pitchFamily="50" charset="-128"/>
                <a:ea typeface="Meiryo UI" panose="020B0604030504040204" pitchFamily="50" charset="-128"/>
              </a:rPr>
              <a:t>と同じ</a:t>
            </a:r>
            <a:r>
              <a:rPr lang="en-US" altLang="ja-JP" sz="1100" dirty="0">
                <a:latin typeface="Meiryo UI" panose="020B0604030504040204" pitchFamily="50" charset="-128"/>
                <a:ea typeface="Meiryo UI" panose="020B0604030504040204" pitchFamily="50" charset="-128"/>
              </a:rPr>
              <a:t>1</a:t>
            </a:r>
            <a:r>
              <a:rPr lang="ja-JP" altLang="en-US" sz="1100" dirty="0">
                <a:latin typeface="Meiryo UI" panose="020B0604030504040204" pitchFamily="50" charset="-128"/>
                <a:ea typeface="Meiryo UI" panose="020B0604030504040204" pitchFamily="50" charset="-128"/>
              </a:rPr>
              <a:t>価の陽イオンである</a:t>
            </a:r>
            <a:r>
              <a:rPr lang="en-US" altLang="ja-JP" sz="1100" kern="100" spc="-10" dirty="0">
                <a:effectLst/>
                <a:latin typeface="Meiryo UI" panose="020B0604030504040204" pitchFamily="50" charset="-128"/>
                <a:ea typeface="Meiryo UI" panose="020B0604030504040204" pitchFamily="50" charset="-128"/>
                <a:cs typeface="Arial" panose="020B0604020202020204" pitchFamily="34" charset="0"/>
              </a:rPr>
              <a:t>NH</a:t>
            </a:r>
            <a:r>
              <a:rPr lang="en-US" altLang="ja-JP" sz="1100" kern="100" spc="-10" baseline="-25000" dirty="0">
                <a:effectLst/>
                <a:latin typeface="Meiryo UI" panose="020B0604030504040204" pitchFamily="50" charset="-128"/>
                <a:ea typeface="Meiryo UI" panose="020B0604030504040204" pitchFamily="50" charset="-128"/>
                <a:cs typeface="Arial" panose="020B0604020202020204" pitchFamily="34" charset="0"/>
              </a:rPr>
              <a:t>4</a:t>
            </a:r>
            <a:r>
              <a:rPr lang="en-US" altLang="ja-JP" sz="1100" kern="100" spc="-10" baseline="30000" dirty="0">
                <a:effectLst/>
                <a:latin typeface="Meiryo UI" panose="020B0604030504040204" pitchFamily="50" charset="-128"/>
                <a:ea typeface="Meiryo UI" panose="020B0604030504040204" pitchFamily="50" charset="-128"/>
                <a:cs typeface="Arial" panose="020B0604020202020204" pitchFamily="34" charset="0"/>
              </a:rPr>
              <a:t>+</a:t>
            </a:r>
            <a:r>
              <a:rPr lang="ja-JP" altLang="en-US" sz="1100" dirty="0">
                <a:latin typeface="Meiryo UI" panose="020B0604030504040204" pitchFamily="50" charset="-128"/>
                <a:ea typeface="Meiryo UI" panose="020B0604030504040204" pitchFamily="50" charset="-128"/>
              </a:rPr>
              <a:t>は深度が深くなるにつれて濃度が上昇。</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底質と間隙水の間における</a:t>
            </a:r>
            <a:r>
              <a:rPr lang="en-US" altLang="ja-JP" sz="1100" baseline="30000" dirty="0">
                <a:latin typeface="Meiryo UI" panose="020B0604030504040204" pitchFamily="50" charset="-128"/>
                <a:ea typeface="Meiryo UI" panose="020B0604030504040204" pitchFamily="50" charset="-128"/>
              </a:rPr>
              <a:t>137</a:t>
            </a:r>
            <a:r>
              <a:rPr lang="en-US"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の分配係数（</a:t>
            </a:r>
            <a:r>
              <a:rPr lang="en-US" altLang="ja-JP" sz="1100" i="1" dirty="0" err="1">
                <a:latin typeface="Meiryo UI" panose="020B0604030504040204" pitchFamily="50" charset="-128"/>
                <a:ea typeface="Meiryo UI" panose="020B0604030504040204" pitchFamily="50" charset="-128"/>
              </a:rPr>
              <a:t>K</a:t>
            </a:r>
            <a:r>
              <a:rPr lang="en-US" altLang="ja-JP" sz="1100" baseline="-25000" dirty="0" err="1">
                <a:latin typeface="Meiryo UI" panose="020B0604030504040204" pitchFamily="50" charset="-128"/>
                <a:ea typeface="Meiryo UI" panose="020B0604030504040204" pitchFamily="50" charset="-128"/>
              </a:rPr>
              <a:t>d</a:t>
            </a:r>
            <a:r>
              <a:rPr lang="ja-JP" altLang="en-US" sz="1100" dirty="0">
                <a:latin typeface="Meiryo UI" panose="020B0604030504040204" pitchFamily="50" charset="-128"/>
                <a:ea typeface="Meiryo UI" panose="020B0604030504040204" pitchFamily="50" charset="-128"/>
              </a:rPr>
              <a:t>値）は</a:t>
            </a:r>
            <a:r>
              <a:rPr lang="en-US" altLang="ja-JP" sz="1100" dirty="0">
                <a:latin typeface="Meiryo UI" panose="020B0604030504040204" pitchFamily="50" charset="-128"/>
                <a:ea typeface="Meiryo UI" panose="020B0604030504040204" pitchFamily="50" charset="-128"/>
              </a:rPr>
              <a:t>Cs</a:t>
            </a:r>
            <a:r>
              <a:rPr lang="en-US" altLang="ja-JP" sz="1100" baseline="300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の主要な競合陽イオンである</a:t>
            </a:r>
            <a:r>
              <a:rPr lang="en-US" altLang="ja-JP" sz="1100" dirty="0">
                <a:latin typeface="Meiryo UI" panose="020B0604030504040204" pitchFamily="50" charset="-128"/>
                <a:ea typeface="Meiryo UI" panose="020B0604030504040204" pitchFamily="50" charset="-128"/>
              </a:rPr>
              <a:t>NH</a:t>
            </a:r>
            <a:r>
              <a:rPr lang="en-US" altLang="ja-JP" sz="1100" baseline="-25000" dirty="0">
                <a:latin typeface="Meiryo UI" panose="020B0604030504040204" pitchFamily="50" charset="-128"/>
                <a:ea typeface="Meiryo UI" panose="020B0604030504040204" pitchFamily="50" charset="-128"/>
              </a:rPr>
              <a:t>4</a:t>
            </a:r>
            <a:r>
              <a:rPr lang="en-US" altLang="ja-JP" sz="1100" baseline="300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の濃度と有意かつ負の相関、すなわちイオン交換により底質に吸着していた</a:t>
            </a:r>
            <a:r>
              <a:rPr lang="en-US" altLang="ja-JP" sz="1100" baseline="30000" dirty="0">
                <a:latin typeface="Meiryo UI" panose="020B0604030504040204" pitchFamily="50" charset="-128"/>
                <a:ea typeface="Meiryo UI" panose="020B0604030504040204" pitchFamily="50" charset="-128"/>
              </a:rPr>
              <a:t>137</a:t>
            </a:r>
            <a:r>
              <a:rPr lang="en-US"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が再溶出し、間隙水の</a:t>
            </a:r>
            <a:r>
              <a:rPr lang="en-US" altLang="ja-JP" sz="1100" baseline="30000" dirty="0">
                <a:latin typeface="Meiryo UI" panose="020B0604030504040204" pitchFamily="50" charset="-128"/>
                <a:ea typeface="Meiryo UI" panose="020B0604030504040204" pitchFamily="50" charset="-128"/>
              </a:rPr>
              <a:t>137</a:t>
            </a:r>
            <a:r>
              <a:rPr lang="en-US"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濃度が上昇。</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しかしながら諸外国に比べて、大柿ダム底質は</a:t>
            </a:r>
            <a:r>
              <a:rPr lang="en-US" altLang="ja-JP" sz="1100" baseline="30000" dirty="0">
                <a:latin typeface="Meiryo UI" panose="020B0604030504040204" pitchFamily="50" charset="-128"/>
                <a:ea typeface="Meiryo UI" panose="020B0604030504040204" pitchFamily="50" charset="-128"/>
              </a:rPr>
              <a:t>137</a:t>
            </a:r>
            <a:r>
              <a:rPr lang="en-US"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を溶出しにくい性質（同様の</a:t>
            </a:r>
            <a:r>
              <a:rPr lang="en-US" altLang="ja-JP" sz="1100" dirty="0">
                <a:latin typeface="Meiryo UI" panose="020B0604030504040204" pitchFamily="50" charset="-128"/>
                <a:ea typeface="Meiryo UI" panose="020B0604030504040204" pitchFamily="50" charset="-128"/>
              </a:rPr>
              <a:t>NH</a:t>
            </a:r>
            <a:r>
              <a:rPr lang="en-US" altLang="ja-JP" sz="1100" baseline="-25000" dirty="0">
                <a:latin typeface="Meiryo UI" panose="020B0604030504040204" pitchFamily="50" charset="-128"/>
                <a:ea typeface="Meiryo UI" panose="020B0604030504040204" pitchFamily="50" charset="-128"/>
              </a:rPr>
              <a:t>4</a:t>
            </a:r>
            <a:r>
              <a:rPr lang="en-US" altLang="ja-JP" sz="1100" baseline="300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濃度の場合、</a:t>
            </a:r>
            <a:r>
              <a:rPr lang="en-US" altLang="ja-JP" sz="1100" i="1" dirty="0">
                <a:latin typeface="Meiryo UI" panose="020B0604030504040204" pitchFamily="50" charset="-128"/>
                <a:ea typeface="Meiryo UI" panose="020B0604030504040204" pitchFamily="50" charset="-128"/>
              </a:rPr>
              <a:t> </a:t>
            </a:r>
            <a:r>
              <a:rPr lang="en-US" altLang="ja-JP" sz="1100" i="1" dirty="0" err="1">
                <a:latin typeface="Meiryo UI" panose="020B0604030504040204" pitchFamily="50" charset="-128"/>
                <a:ea typeface="Meiryo UI" panose="020B0604030504040204" pitchFamily="50" charset="-128"/>
              </a:rPr>
              <a:t>K</a:t>
            </a:r>
            <a:r>
              <a:rPr lang="en-US" altLang="ja-JP" sz="1100" baseline="-25000" dirty="0" err="1">
                <a:latin typeface="Meiryo UI" panose="020B0604030504040204" pitchFamily="50" charset="-128"/>
                <a:ea typeface="Meiryo UI" panose="020B0604030504040204" pitchFamily="50" charset="-128"/>
              </a:rPr>
              <a:t>d</a:t>
            </a:r>
            <a:r>
              <a:rPr lang="ja-JP" altLang="en-US" sz="1100" dirty="0">
                <a:latin typeface="Meiryo UI" panose="020B0604030504040204" pitchFamily="50" charset="-128"/>
                <a:ea typeface="Meiryo UI" panose="020B0604030504040204" pitchFamily="50" charset="-128"/>
              </a:rPr>
              <a:t>値が高い）を有していることが明らかになった。</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endParaRPr lang="en-US" altLang="ja-JP" sz="1100" dirty="0">
              <a:latin typeface="Meiryo UI" panose="020B0604030504040204" pitchFamily="50" charset="-128"/>
              <a:ea typeface="Meiryo UI" panose="020B0604030504040204"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56456" y="6316889"/>
            <a:ext cx="9793982" cy="54000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関係省庁や自治体へ情報を提供。灌漑用水利用の安全性や営農再開に向けた水稲の作付制限の解除の検討に貢献</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77800" indent="-177800" eaLnBrk="1" hangingPunct="1">
              <a:lnSpc>
                <a:spcPct val="120000"/>
              </a:lnSpc>
              <a:buFont typeface="Wingdings" panose="05000000000000000000" pitchFamily="2" charset="2"/>
              <a:buChar char="l"/>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F-REI</a:t>
            </a:r>
            <a:r>
              <a:rPr lang="ja-JP" altLang="en-US" sz="1400" b="1">
                <a:solidFill>
                  <a:schemeClr val="tx1"/>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実施するフィールド研究として継続的なデータ取得</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評価をアサイン</a:t>
            </a: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832871" y="5214890"/>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65396" y="47108"/>
            <a:ext cx="8848044" cy="586746"/>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2072680" y="701134"/>
            <a:ext cx="7200800" cy="353230"/>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環境動態メカニズムの解明とシミュレーション技術（貯水池）</a:t>
            </a: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57456" y="47109"/>
            <a:ext cx="792982" cy="578308"/>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10</a:t>
            </a:fld>
            <a:endParaRPr lang="ja-JP" altLang="en-US" sz="2400" dirty="0"/>
          </a:p>
        </p:txBody>
      </p:sp>
      <p:sp>
        <p:nvSpPr>
          <p:cNvPr id="41" name="テキスト ボックス 40">
            <a:extLst>
              <a:ext uri="{FF2B5EF4-FFF2-40B4-BE49-F238E27FC236}">
                <a16:creationId xmlns:a16="http://schemas.microsoft.com/office/drawing/2014/main" id="{97583042-A249-60DE-E9D1-6D0F6411E58A}"/>
              </a:ext>
            </a:extLst>
          </p:cNvPr>
          <p:cNvSpPr txBox="1"/>
          <p:nvPr/>
        </p:nvSpPr>
        <p:spPr>
          <a:xfrm>
            <a:off x="2831670" y="5778509"/>
            <a:ext cx="4276543"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貯水池底質と間隙水の</a:t>
            </a:r>
            <a:r>
              <a:rPr lang="en-US" altLang="ja-JP" sz="1100" b="1" baseline="30000" dirty="0">
                <a:latin typeface="Meiryo UI" panose="020B0604030504040204" pitchFamily="50" charset="-128"/>
                <a:ea typeface="Meiryo UI" panose="020B0604030504040204" pitchFamily="50" charset="-128"/>
              </a:rPr>
              <a:t>137</a:t>
            </a:r>
            <a:r>
              <a:rPr lang="en-US"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濃度と水質</a:t>
            </a:r>
            <a:r>
              <a:rPr lang="en-US" altLang="ja-JP" sz="1100" b="1" dirty="0">
                <a:latin typeface="Meiryo UI" panose="020B0604030504040204" pitchFamily="50" charset="-128"/>
                <a:ea typeface="Meiryo UI" panose="020B0604030504040204" pitchFamily="50" charset="-128"/>
              </a:rPr>
              <a:t>】</a:t>
            </a:r>
          </a:p>
        </p:txBody>
      </p:sp>
      <p:sp>
        <p:nvSpPr>
          <p:cNvPr id="44" name="テキスト ボックス 43">
            <a:extLst>
              <a:ext uri="{FF2B5EF4-FFF2-40B4-BE49-F238E27FC236}">
                <a16:creationId xmlns:a16="http://schemas.microsoft.com/office/drawing/2014/main" id="{7913A1EC-0E17-89E8-1FC5-E5CD43A5683B}"/>
              </a:ext>
            </a:extLst>
          </p:cNvPr>
          <p:cNvSpPr txBox="1"/>
          <p:nvPr/>
        </p:nvSpPr>
        <p:spPr>
          <a:xfrm>
            <a:off x="55562" y="5859169"/>
            <a:ext cx="2738043"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大柿ダム流入水と放流水の</a:t>
            </a:r>
            <a:r>
              <a:rPr lang="en-US" altLang="ja-JP" sz="1100" b="1" baseline="30000" dirty="0">
                <a:latin typeface="Meiryo UI" panose="020B0604030504040204" pitchFamily="50" charset="-128"/>
                <a:ea typeface="Meiryo UI" panose="020B0604030504040204" pitchFamily="50" charset="-128"/>
              </a:rPr>
              <a:t>137</a:t>
            </a:r>
            <a:r>
              <a:rPr lang="en-US"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濃度</a:t>
            </a:r>
            <a:r>
              <a:rPr lang="en-US" altLang="ja-JP" sz="1100" b="1" dirty="0">
                <a:latin typeface="Meiryo UI" panose="020B0604030504040204" pitchFamily="50" charset="-128"/>
                <a:ea typeface="Meiryo UI" panose="020B0604030504040204" pitchFamily="50" charset="-128"/>
              </a:rPr>
              <a:t>】</a:t>
            </a:r>
          </a:p>
        </p:txBody>
      </p:sp>
      <p:sp>
        <p:nvSpPr>
          <p:cNvPr id="14" name="テキスト ボックス 13">
            <a:extLst>
              <a:ext uri="{FF2B5EF4-FFF2-40B4-BE49-F238E27FC236}">
                <a16:creationId xmlns:a16="http://schemas.microsoft.com/office/drawing/2014/main" id="{2668DB09-58DB-9BB3-C8C8-97D77875EEA2}"/>
              </a:ext>
            </a:extLst>
          </p:cNvPr>
          <p:cNvSpPr txBox="1"/>
          <p:nvPr/>
        </p:nvSpPr>
        <p:spPr>
          <a:xfrm>
            <a:off x="746825" y="4901066"/>
            <a:ext cx="50119" cy="59391"/>
          </a:xfrm>
          <a:prstGeom prst="rect">
            <a:avLst/>
          </a:prstGeom>
          <a:solidFill>
            <a:srgbClr val="FFFFFF"/>
          </a:solidFill>
        </p:spPr>
        <p:txBody>
          <a:bodyPr wrap="square" lIns="0" tIns="0" rIns="0" bIns="0" rtlCol="0" anchor="ctr" anchorCtr="1">
            <a:spAutoFit/>
          </a:bodyPr>
          <a:lstStyle/>
          <a:p>
            <a:pPr defTabSz="914395">
              <a:defRPr/>
            </a:pPr>
            <a:r>
              <a:rPr kumimoji="0" lang="en-US" altLang="ja-JP" sz="600" kern="0" dirty="0">
                <a:solidFill>
                  <a:srgbClr val="000000"/>
                </a:solidFill>
                <a:latin typeface="ＭＳ Ｐゴシック"/>
              </a:rPr>
              <a:t>ℓ</a:t>
            </a:r>
            <a:endParaRPr kumimoji="0" lang="ja-JP" altLang="en-US" sz="600" kern="0" dirty="0">
              <a:solidFill>
                <a:srgbClr val="000000"/>
              </a:solidFill>
              <a:latin typeface="ＭＳ Ｐゴシック"/>
            </a:endParaRPr>
          </a:p>
        </p:txBody>
      </p:sp>
      <p:sp>
        <p:nvSpPr>
          <p:cNvPr id="50" name="テキスト ボックス 49">
            <a:extLst>
              <a:ext uri="{FF2B5EF4-FFF2-40B4-BE49-F238E27FC236}">
                <a16:creationId xmlns:a16="http://schemas.microsoft.com/office/drawing/2014/main" id="{28E1A5D3-7BB9-21E4-FE78-324CA9257BD3}"/>
              </a:ext>
            </a:extLst>
          </p:cNvPr>
          <p:cNvSpPr txBox="1"/>
          <p:nvPr/>
        </p:nvSpPr>
        <p:spPr>
          <a:xfrm>
            <a:off x="7472437" y="5859169"/>
            <a:ext cx="2305099"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en-US" altLang="ja-JP" sz="1100" b="1" i="1" dirty="0" err="1">
                <a:latin typeface="Meiryo UI" panose="020B0604030504040204" pitchFamily="50" charset="-128"/>
                <a:ea typeface="Meiryo UI" panose="020B0604030504040204" pitchFamily="50" charset="-128"/>
              </a:rPr>
              <a:t>K</a:t>
            </a:r>
            <a:r>
              <a:rPr lang="en-US" altLang="ja-JP" sz="1100" b="1" baseline="-25000" dirty="0" err="1">
                <a:latin typeface="Meiryo UI" panose="020B0604030504040204" pitchFamily="50" charset="-128"/>
                <a:ea typeface="Meiryo UI" panose="020B0604030504040204" pitchFamily="50" charset="-128"/>
              </a:rPr>
              <a:t>d</a:t>
            </a:r>
            <a:r>
              <a:rPr lang="ja-JP" altLang="en-US" sz="1100" b="1" dirty="0">
                <a:latin typeface="Meiryo UI" panose="020B0604030504040204" pitchFamily="50" charset="-128"/>
                <a:ea typeface="Meiryo UI" panose="020B0604030504040204" pitchFamily="50" charset="-128"/>
              </a:rPr>
              <a:t>値と</a:t>
            </a:r>
            <a:r>
              <a:rPr lang="en-US" altLang="ja-JP" sz="1100" b="1" dirty="0">
                <a:latin typeface="Meiryo UI" panose="020B0604030504040204" pitchFamily="50" charset="-128"/>
                <a:ea typeface="Meiryo UI" panose="020B0604030504040204" pitchFamily="50" charset="-128"/>
              </a:rPr>
              <a:t>NH</a:t>
            </a:r>
            <a:r>
              <a:rPr lang="en-US" altLang="ja-JP" sz="1100" b="1" baseline="-25000" dirty="0">
                <a:latin typeface="Meiryo UI" panose="020B0604030504040204" pitchFamily="50" charset="-128"/>
                <a:ea typeface="Meiryo UI" panose="020B0604030504040204" pitchFamily="50" charset="-128"/>
              </a:rPr>
              <a:t>4</a:t>
            </a:r>
            <a:r>
              <a:rPr lang="en-US" altLang="ja-JP" sz="1100" b="1" baseline="30000"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濃度の関係</a:t>
            </a:r>
            <a:r>
              <a:rPr lang="en-US" altLang="ja-JP" sz="1100" b="1" dirty="0">
                <a:latin typeface="Meiryo UI" panose="020B0604030504040204" pitchFamily="50" charset="-128"/>
                <a:ea typeface="Meiryo UI" panose="020B0604030504040204" pitchFamily="50" charset="-128"/>
              </a:rPr>
              <a:t>】</a:t>
            </a:r>
          </a:p>
        </p:txBody>
      </p:sp>
      <p:sp>
        <p:nvSpPr>
          <p:cNvPr id="18" name="正方形/長方形 17">
            <a:extLst>
              <a:ext uri="{FF2B5EF4-FFF2-40B4-BE49-F238E27FC236}">
                <a16:creationId xmlns:a16="http://schemas.microsoft.com/office/drawing/2014/main" id="{996AF564-745A-1034-2BE8-C687D03FE3DC}"/>
              </a:ext>
            </a:extLst>
          </p:cNvPr>
          <p:cNvSpPr/>
          <p:nvPr/>
        </p:nvSpPr>
        <p:spPr>
          <a:xfrm>
            <a:off x="1678420" y="3425447"/>
            <a:ext cx="720080" cy="463983"/>
          </a:xfrm>
          <a:prstGeom prst="rect">
            <a:avLst/>
          </a:prstGeom>
          <a:solidFill>
            <a:sysClr val="window" lastClr="FFFFFF"/>
          </a:solidFill>
          <a:ln w="63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110004020202020204"/>
              <a:ea typeface="游ゴシック" panose="020B0400000000000000" pitchFamily="50" charset="-128"/>
              <a:cs typeface="+mn-cs"/>
            </a:endParaRPr>
          </a:p>
        </p:txBody>
      </p:sp>
      <p:sp>
        <p:nvSpPr>
          <p:cNvPr id="20" name="テキスト ボックス 19">
            <a:extLst>
              <a:ext uri="{FF2B5EF4-FFF2-40B4-BE49-F238E27FC236}">
                <a16:creationId xmlns:a16="http://schemas.microsoft.com/office/drawing/2014/main" id="{4E26CBB3-06F2-A8A2-6038-736EFCC5B475}"/>
              </a:ext>
            </a:extLst>
          </p:cNvPr>
          <p:cNvSpPr txBox="1"/>
          <p:nvPr/>
        </p:nvSpPr>
        <p:spPr>
          <a:xfrm>
            <a:off x="1822436" y="3421380"/>
            <a:ext cx="703699" cy="246221"/>
          </a:xfrm>
          <a:prstGeom prst="rect">
            <a:avLst/>
          </a:prstGeom>
          <a:noFill/>
        </p:spPr>
        <p:txBody>
          <a:bodyPr wrap="square" rtlCol="0">
            <a:spAutoFit/>
          </a:bodyPr>
          <a:lstStyle/>
          <a:p>
            <a:pPr eaLnBrk="1" fontAlgn="auto" hangingPunct="1">
              <a:spcBef>
                <a:spcPts val="0"/>
              </a:spcBef>
              <a:spcAft>
                <a:spcPts val="0"/>
              </a:spcAft>
            </a:pPr>
            <a:r>
              <a:rPr lang="ja-JP" altLang="en-US" sz="1000" b="1" dirty="0">
                <a:solidFill>
                  <a:prstClr val="black"/>
                </a:solidFill>
                <a:latin typeface="Arial" panose="020B0604020202020204" pitchFamily="34" charset="0"/>
                <a:ea typeface="游ゴシック" panose="020B0400000000000000" pitchFamily="50" charset="-128"/>
                <a:cs typeface="Arial" panose="020B0604020202020204" pitchFamily="34" charset="0"/>
              </a:rPr>
              <a:t>流入水</a:t>
            </a:r>
            <a:endParaRPr lang="en-US" altLang="ja-JP" sz="1000" b="1" dirty="0">
              <a:solidFill>
                <a:prstClr val="black"/>
              </a:solidFill>
              <a:latin typeface="Arial" panose="020B0604020202020204" pitchFamily="34" charset="0"/>
              <a:ea typeface="游ゴシック" panose="020B0400000000000000" pitchFamily="50" charset="-128"/>
              <a:cs typeface="Arial" panose="020B0604020202020204" pitchFamily="34" charset="0"/>
            </a:endParaRPr>
          </a:p>
        </p:txBody>
      </p:sp>
      <p:sp>
        <p:nvSpPr>
          <p:cNvPr id="21" name="楕円 20">
            <a:extLst>
              <a:ext uri="{FF2B5EF4-FFF2-40B4-BE49-F238E27FC236}">
                <a16:creationId xmlns:a16="http://schemas.microsoft.com/office/drawing/2014/main" id="{DFD9D549-D1CC-7D1D-0127-0C439F882506}"/>
              </a:ext>
            </a:extLst>
          </p:cNvPr>
          <p:cNvSpPr/>
          <p:nvPr/>
        </p:nvSpPr>
        <p:spPr>
          <a:xfrm>
            <a:off x="1750428" y="3508486"/>
            <a:ext cx="72008" cy="72008"/>
          </a:xfrm>
          <a:prstGeom prst="ellipse">
            <a:avLst/>
          </a:prstGeom>
          <a:solidFill>
            <a:srgbClr val="0E2841">
              <a:lumMod val="50000"/>
              <a:lumOff val="50000"/>
            </a:srgbClr>
          </a:solidFill>
          <a:ln w="63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游ゴシック" panose="02110004020202020204"/>
              <a:ea typeface="游ゴシック" panose="020B0400000000000000" pitchFamily="50" charset="-128"/>
              <a:cs typeface="+mn-cs"/>
            </a:endParaRPr>
          </a:p>
        </p:txBody>
      </p:sp>
      <p:sp>
        <p:nvSpPr>
          <p:cNvPr id="22" name="楕円 21">
            <a:extLst>
              <a:ext uri="{FF2B5EF4-FFF2-40B4-BE49-F238E27FC236}">
                <a16:creationId xmlns:a16="http://schemas.microsoft.com/office/drawing/2014/main" id="{B7A7D2B9-4924-606B-590E-CF298BDF964C}"/>
              </a:ext>
            </a:extLst>
          </p:cNvPr>
          <p:cNvSpPr/>
          <p:nvPr/>
        </p:nvSpPr>
        <p:spPr>
          <a:xfrm>
            <a:off x="1750428" y="3724510"/>
            <a:ext cx="72008" cy="72008"/>
          </a:xfrm>
          <a:prstGeom prst="ellipse">
            <a:avLst/>
          </a:prstGeom>
          <a:solidFill>
            <a:srgbClr val="0F9ED5">
              <a:lumMod val="20000"/>
              <a:lumOff val="80000"/>
            </a:srgbClr>
          </a:solidFill>
          <a:ln w="6350" cap="flat" cmpd="sng" algn="ctr">
            <a:solidFill>
              <a:srgbClr val="15608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110004020202020204"/>
              <a:ea typeface="游ゴシック" panose="020B0400000000000000" pitchFamily="50" charset="-128"/>
              <a:cs typeface="+mn-cs"/>
            </a:endParaRPr>
          </a:p>
        </p:txBody>
      </p:sp>
      <p:sp>
        <p:nvSpPr>
          <p:cNvPr id="23" name="テキスト ボックス 22">
            <a:extLst>
              <a:ext uri="{FF2B5EF4-FFF2-40B4-BE49-F238E27FC236}">
                <a16:creationId xmlns:a16="http://schemas.microsoft.com/office/drawing/2014/main" id="{B7679878-DB4F-BBD2-71A4-D3C35D782A18}"/>
              </a:ext>
            </a:extLst>
          </p:cNvPr>
          <p:cNvSpPr txBox="1"/>
          <p:nvPr/>
        </p:nvSpPr>
        <p:spPr>
          <a:xfrm>
            <a:off x="1822436" y="3637404"/>
            <a:ext cx="703699" cy="246221"/>
          </a:xfrm>
          <a:prstGeom prst="rect">
            <a:avLst/>
          </a:prstGeom>
          <a:noFill/>
        </p:spPr>
        <p:txBody>
          <a:bodyPr wrap="square" rtlCol="0">
            <a:spAutoFit/>
          </a:bodyPr>
          <a:lstStyle/>
          <a:p>
            <a:pPr eaLnBrk="1" fontAlgn="auto" hangingPunct="1">
              <a:spcBef>
                <a:spcPts val="0"/>
              </a:spcBef>
              <a:spcAft>
                <a:spcPts val="0"/>
              </a:spcAft>
            </a:pPr>
            <a:r>
              <a:rPr lang="ja-JP" altLang="en-US" sz="1000" b="1" dirty="0">
                <a:solidFill>
                  <a:prstClr val="black"/>
                </a:solidFill>
                <a:latin typeface="Arial" panose="020B0604020202020204" pitchFamily="34" charset="0"/>
                <a:ea typeface="游ゴシック" panose="020B0400000000000000" pitchFamily="50" charset="-128"/>
                <a:cs typeface="Arial" panose="020B0604020202020204" pitchFamily="34" charset="0"/>
              </a:rPr>
              <a:t>放流水</a:t>
            </a:r>
            <a:endParaRPr lang="en-US" altLang="ja-JP" sz="1000" b="1" dirty="0">
              <a:solidFill>
                <a:prstClr val="black"/>
              </a:solidFill>
              <a:latin typeface="Arial" panose="020B0604020202020204" pitchFamily="34" charset="0"/>
              <a:ea typeface="游ゴシック" panose="020B0400000000000000" pitchFamily="50" charset="-128"/>
              <a:cs typeface="Arial" panose="020B0604020202020204" pitchFamily="34" charset="0"/>
            </a:endParaRPr>
          </a:p>
        </p:txBody>
      </p:sp>
      <p:sp>
        <p:nvSpPr>
          <p:cNvPr id="25" name="テキスト ボックス 24">
            <a:extLst>
              <a:ext uri="{FF2B5EF4-FFF2-40B4-BE49-F238E27FC236}">
                <a16:creationId xmlns:a16="http://schemas.microsoft.com/office/drawing/2014/main" id="{259FCB05-D4E3-0B12-6A03-D323D404658D}"/>
              </a:ext>
            </a:extLst>
          </p:cNvPr>
          <p:cNvSpPr txBox="1"/>
          <p:nvPr/>
        </p:nvSpPr>
        <p:spPr>
          <a:xfrm>
            <a:off x="3516408" y="2996952"/>
            <a:ext cx="6234001" cy="584775"/>
          </a:xfrm>
          <a:prstGeom prst="rect">
            <a:avLst/>
          </a:prstGeom>
          <a:noFill/>
          <a:ln>
            <a:solidFill>
              <a:schemeClr val="bg1">
                <a:lumMod val="50000"/>
              </a:schemeClr>
            </a:solidFill>
          </a:ln>
        </p:spPr>
        <p:txBody>
          <a:bodyPr wrap="square">
            <a:spAutoFit/>
          </a:bodyPr>
          <a:lstStyle/>
          <a:p>
            <a:r>
              <a:rPr lang="en-US" altLang="ja-JP" sz="800" dirty="0"/>
              <a:t>Funaki, H. et al., </a:t>
            </a:r>
            <a:r>
              <a:rPr lang="en-US" altLang="ja-JP" sz="800" dirty="0" err="1"/>
              <a:t>Remobilisation</a:t>
            </a:r>
            <a:r>
              <a:rPr lang="en-US" altLang="ja-JP" sz="800" dirty="0"/>
              <a:t> of </a:t>
            </a:r>
            <a:r>
              <a:rPr lang="en-US" altLang="ja-JP" sz="800" dirty="0" err="1"/>
              <a:t>radiocaesium</a:t>
            </a:r>
            <a:r>
              <a:rPr lang="en-US" altLang="ja-JP" sz="800" dirty="0"/>
              <a:t> from bottom sediments to water column in reservoirs in Fukushima, Japan. Science of the Total Environment, 812, 2022, 152534. </a:t>
            </a:r>
          </a:p>
          <a:p>
            <a:r>
              <a:rPr lang="en-US" altLang="ja-JP" sz="800" dirty="0"/>
              <a:t>Tsuji, H. et al., Effects of temperature and oxygen on 137Cs desorption from bottom sediment of a dam lake. Applied Geochemistry, 140, 2022, 105303.</a:t>
            </a:r>
            <a:endParaRPr lang="ja-JP" altLang="en-US" sz="800" dirty="0"/>
          </a:p>
        </p:txBody>
      </p:sp>
      <p:pic>
        <p:nvPicPr>
          <p:cNvPr id="29" name="図 28">
            <a:extLst>
              <a:ext uri="{FF2B5EF4-FFF2-40B4-BE49-F238E27FC236}">
                <a16:creationId xmlns:a16="http://schemas.microsoft.com/office/drawing/2014/main" id="{E69487B6-DEC3-3937-135F-2B278F44043A}"/>
              </a:ext>
            </a:extLst>
          </p:cNvPr>
          <p:cNvPicPr>
            <a:picLocks noChangeAspect="1"/>
          </p:cNvPicPr>
          <p:nvPr/>
        </p:nvPicPr>
        <p:blipFill>
          <a:blip r:embed="rId4"/>
          <a:stretch>
            <a:fillRect/>
          </a:stretch>
        </p:blipFill>
        <p:spPr>
          <a:xfrm>
            <a:off x="7268798" y="3671532"/>
            <a:ext cx="2796770" cy="2170879"/>
          </a:xfrm>
          <a:prstGeom prst="rect">
            <a:avLst/>
          </a:prstGeom>
        </p:spPr>
      </p:pic>
      <p:pic>
        <p:nvPicPr>
          <p:cNvPr id="32" name="図 31">
            <a:extLst>
              <a:ext uri="{FF2B5EF4-FFF2-40B4-BE49-F238E27FC236}">
                <a16:creationId xmlns:a16="http://schemas.microsoft.com/office/drawing/2014/main" id="{27A22438-A104-B70B-6186-A5491D4A3E52}"/>
              </a:ext>
            </a:extLst>
          </p:cNvPr>
          <p:cNvPicPr>
            <a:picLocks noChangeAspect="1"/>
          </p:cNvPicPr>
          <p:nvPr/>
        </p:nvPicPr>
        <p:blipFill>
          <a:blip r:embed="rId5"/>
          <a:stretch>
            <a:fillRect/>
          </a:stretch>
        </p:blipFill>
        <p:spPr>
          <a:xfrm>
            <a:off x="2793606" y="3645024"/>
            <a:ext cx="4432276" cy="2175977"/>
          </a:xfrm>
          <a:prstGeom prst="rect">
            <a:avLst/>
          </a:prstGeom>
        </p:spPr>
      </p:pic>
    </p:spTree>
    <p:extLst>
      <p:ext uri="{BB962C8B-B14F-4D97-AF65-F5344CB8AC3E}">
        <p14:creationId xmlns:p14="http://schemas.microsoft.com/office/powerpoint/2010/main" val="2406856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1B9B9-8BED-7A19-2CD9-68D38DF9D31F}"/>
            </a:ext>
          </a:extLst>
        </p:cNvPr>
        <p:cNvGrpSpPr/>
        <p:nvPr/>
      </p:nvGrpSpPr>
      <p:grpSpPr>
        <a:xfrm>
          <a:off x="0" y="0"/>
          <a:ext cx="0" cy="0"/>
          <a:chOff x="0" y="0"/>
          <a:chExt cx="0" cy="0"/>
        </a:xfrm>
      </p:grpSpPr>
      <p:sp>
        <p:nvSpPr>
          <p:cNvPr id="27" name="角丸四角形 26">
            <a:extLst>
              <a:ext uri="{FF2B5EF4-FFF2-40B4-BE49-F238E27FC236}">
                <a16:creationId xmlns:a16="http://schemas.microsoft.com/office/drawing/2014/main" id="{4B21DA48-3D27-9407-A413-CE4B6B06EBA0}"/>
              </a:ext>
            </a:extLst>
          </p:cNvPr>
          <p:cNvSpPr/>
          <p:nvPr/>
        </p:nvSpPr>
        <p:spPr>
          <a:xfrm>
            <a:off x="91154" y="1103396"/>
            <a:ext cx="9769116" cy="544830"/>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河口域で取得した環境試料中の長期的な放射性</a:t>
            </a:r>
            <a:r>
              <a:rPr lang="en-US" altLang="ja-JP"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濃度を測定したフィールドデータから、放射性</a:t>
            </a:r>
            <a:r>
              <a:rPr lang="en-US" altLang="ja-JP"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の生物への移行メカニズムを明らかにし、その知見をシミュレーションに反映する。</a:t>
            </a:r>
          </a:p>
        </p:txBody>
      </p:sp>
      <p:sp>
        <p:nvSpPr>
          <p:cNvPr id="34" name="正方形/長方形 33">
            <a:extLst>
              <a:ext uri="{FF2B5EF4-FFF2-40B4-BE49-F238E27FC236}">
                <a16:creationId xmlns:a16="http://schemas.microsoft.com/office/drawing/2014/main" id="{7D63AD2A-78D4-86CB-E488-B7F751AFFAEA}"/>
              </a:ext>
            </a:extLst>
          </p:cNvPr>
          <p:cNvSpPr/>
          <p:nvPr/>
        </p:nvSpPr>
        <p:spPr>
          <a:xfrm>
            <a:off x="65395" y="663296"/>
            <a:ext cx="9794875" cy="53251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メイリオ" panose="020B0604030504040204" pitchFamily="50" charset="-128"/>
              <a:ea typeface="メイリオ" panose="020B0604030504040204" pitchFamily="50" charset="-128"/>
            </a:endParaRPr>
          </a:p>
        </p:txBody>
      </p:sp>
      <p:sp>
        <p:nvSpPr>
          <p:cNvPr id="6175" name="AutoShape 10">
            <a:extLst>
              <a:ext uri="{FF2B5EF4-FFF2-40B4-BE49-F238E27FC236}">
                <a16:creationId xmlns:a16="http://schemas.microsoft.com/office/drawing/2014/main" id="{69CAF15D-CBE8-4099-F616-E20270BC805A}"/>
              </a:ext>
            </a:extLst>
          </p:cNvPr>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メイリオ" panose="020B0604030504040204" pitchFamily="50" charset="-128"/>
              <a:ea typeface="メイリオ" panose="020B0604030504040204" pitchFamily="50" charset="-128"/>
            </a:endParaRPr>
          </a:p>
        </p:txBody>
      </p:sp>
      <p:sp>
        <p:nvSpPr>
          <p:cNvPr id="105" name="Text Box 12">
            <a:extLst>
              <a:ext uri="{FF2B5EF4-FFF2-40B4-BE49-F238E27FC236}">
                <a16:creationId xmlns:a16="http://schemas.microsoft.com/office/drawing/2014/main" id="{99598B2F-9B4E-2AA3-E7CF-45E36E16A7BA}"/>
              </a:ext>
            </a:extLst>
          </p:cNvPr>
          <p:cNvSpPr txBox="1">
            <a:spLocks noChangeArrowheads="1"/>
          </p:cNvSpPr>
          <p:nvPr/>
        </p:nvSpPr>
        <p:spPr bwMode="auto">
          <a:xfrm>
            <a:off x="75494" y="1675468"/>
            <a:ext cx="3701462" cy="112663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b="1" dirty="0">
                <a:solidFill>
                  <a:srgbClr val="0000FF"/>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1100" b="1" dirty="0">
                <a:solidFill>
                  <a:srgbClr val="0000FF"/>
                </a:solidFill>
                <a:latin typeface="メイリオ" panose="020B0604030504040204" pitchFamily="50" charset="-128"/>
                <a:ea typeface="メイリオ" panose="020B0604030504040204" pitchFamily="50" charset="-128"/>
                <a:cs typeface="Meiryo UI" panose="020B0604030504040204" pitchFamily="50" charset="-128"/>
              </a:rPr>
              <a:t>当初計画</a:t>
            </a:r>
            <a:r>
              <a:rPr lang="en-US" altLang="ja-JP" sz="1100" b="1" dirty="0">
                <a:solidFill>
                  <a:srgbClr val="0000FF"/>
                </a:solidFill>
                <a:latin typeface="メイリオ" panose="020B0604030504040204" pitchFamily="50" charset="-128"/>
                <a:ea typeface="メイリオ"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海底堆積物の放射性</a:t>
            </a:r>
            <a:r>
              <a:rPr lang="pl-PL"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Cs</a:t>
            </a:r>
            <a:r>
              <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分布状況調査：</a:t>
            </a:r>
            <a:r>
              <a:rPr lang="en-US"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1</a:t>
            </a:r>
            <a:r>
              <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回</a:t>
            </a:r>
            <a:r>
              <a:rPr lang="en-US"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年</a:t>
            </a:r>
            <a:endParaRPr lang="en-US"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濁度や流速等の把握のための調査：</a:t>
            </a:r>
            <a:r>
              <a:rPr lang="en-US"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1</a:t>
            </a:r>
            <a:r>
              <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回</a:t>
            </a:r>
            <a:r>
              <a:rPr lang="en-US"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年</a:t>
            </a:r>
            <a:endParaRPr lang="en-US"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高濁度層中の放射性</a:t>
            </a:r>
            <a:r>
              <a:rPr lang="pl-PL"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Cs</a:t>
            </a:r>
            <a:r>
              <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濃度の把握</a:t>
            </a:r>
            <a:endParaRPr lang="en-US"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a:p>
            <a:pPr marL="0" indent="0" algn="just">
              <a:spcBef>
                <a:spcPct val="0"/>
              </a:spcBef>
              <a:buNone/>
              <a:defRPr/>
            </a:pPr>
            <a:endParaRPr lang="en-US" altLang="ja-JP"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a:p>
            <a:pPr marL="0" indent="0" algn="just">
              <a:spcBef>
                <a:spcPct val="0"/>
              </a:spcBef>
              <a:buNone/>
              <a:defRPr/>
            </a:pPr>
            <a:endParaRPr lang="ja-JP" altLang="en-US" sz="11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6" name="右矢印 19">
            <a:extLst>
              <a:ext uri="{FF2B5EF4-FFF2-40B4-BE49-F238E27FC236}">
                <a16:creationId xmlns:a16="http://schemas.microsoft.com/office/drawing/2014/main" id="{EDBBF1C9-6828-88B9-9F56-C33D0F483DCC}"/>
              </a:ext>
            </a:extLst>
          </p:cNvPr>
          <p:cNvSpPr/>
          <p:nvPr/>
        </p:nvSpPr>
        <p:spPr>
          <a:xfrm>
            <a:off x="3603090" y="2153172"/>
            <a:ext cx="202925"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メイリオ" panose="020B0604030504040204" pitchFamily="50" charset="-128"/>
              <a:ea typeface="メイリオ" panose="020B0604030504040204" pitchFamily="50" charset="-128"/>
            </a:endParaRPr>
          </a:p>
        </p:txBody>
      </p:sp>
      <p:sp>
        <p:nvSpPr>
          <p:cNvPr id="107" name="Text Box 12">
            <a:extLst>
              <a:ext uri="{FF2B5EF4-FFF2-40B4-BE49-F238E27FC236}">
                <a16:creationId xmlns:a16="http://schemas.microsoft.com/office/drawing/2014/main" id="{B99A56F7-03F0-870F-B608-ECC4DE7BABDB}"/>
              </a:ext>
            </a:extLst>
          </p:cNvPr>
          <p:cNvSpPr txBox="1">
            <a:spLocks noChangeArrowheads="1"/>
          </p:cNvSpPr>
          <p:nvPr/>
        </p:nvSpPr>
        <p:spPr bwMode="auto">
          <a:xfrm>
            <a:off x="3834003" y="1695012"/>
            <a:ext cx="5923627" cy="221351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b="1" dirty="0">
                <a:solidFill>
                  <a:srgbClr val="0000FF"/>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1100" b="1" dirty="0">
                <a:solidFill>
                  <a:srgbClr val="0000FF"/>
                </a:solidFill>
                <a:latin typeface="メイリオ" panose="020B0604030504040204" pitchFamily="50" charset="-128"/>
                <a:ea typeface="メイリオ" panose="020B0604030504040204" pitchFamily="50" charset="-128"/>
                <a:cs typeface="Meiryo UI" panose="020B0604030504040204" pitchFamily="50" charset="-128"/>
              </a:rPr>
              <a:t>成果</a:t>
            </a:r>
            <a:r>
              <a:rPr lang="en-US" altLang="ja-JP" sz="1100" b="1" dirty="0">
                <a:solidFill>
                  <a:srgbClr val="0000FF"/>
                </a:solidFill>
                <a:latin typeface="メイリオ" panose="020B0604030504040204" pitchFamily="50" charset="-128"/>
                <a:ea typeface="メイリオ"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メイリオ" panose="020B0604030504040204" pitchFamily="50" charset="-128"/>
                <a:ea typeface="メイリオ" panose="020B0604030504040204" pitchFamily="50" charset="-128"/>
              </a:rPr>
              <a:t>請戸川河口の２地点で</a:t>
            </a:r>
            <a:r>
              <a:rPr lang="en-US" altLang="ja-JP" sz="1100" dirty="0">
                <a:latin typeface="メイリオ" panose="020B0604030504040204" pitchFamily="50" charset="-128"/>
                <a:ea typeface="メイリオ" panose="020B0604030504040204" pitchFamily="50" charset="-128"/>
              </a:rPr>
              <a:t>WQ</a:t>
            </a:r>
            <a:r>
              <a:rPr lang="ja-JP" altLang="en-US" sz="1100" dirty="0">
                <a:latin typeface="メイリオ" panose="020B0604030504040204" pitchFamily="50" charset="-128"/>
                <a:ea typeface="メイリオ" panose="020B0604030504040204" pitchFamily="50" charset="-128"/>
              </a:rPr>
              <a:t>システム（濁度や流速測定）と</a:t>
            </a:r>
            <a:r>
              <a:rPr lang="en-US" altLang="ja-JP" sz="1100" dirty="0">
                <a:latin typeface="メイリオ" panose="020B0604030504040204" pitchFamily="50" charset="-128"/>
                <a:ea typeface="メイリオ" panose="020B0604030504040204" pitchFamily="50" charset="-128"/>
              </a:rPr>
              <a:t>ST</a:t>
            </a:r>
            <a:r>
              <a:rPr lang="ja-JP" altLang="en-US" sz="1100" dirty="0">
                <a:latin typeface="メイリオ" panose="020B0604030504040204" pitchFamily="50" charset="-128"/>
                <a:ea typeface="メイリオ" panose="020B0604030504040204" pitchFamily="50" charset="-128"/>
              </a:rPr>
              <a:t>システム（高濁度層を構成する粒子の採取）の２種類について、それぞれ１年間と</a:t>
            </a:r>
            <a:r>
              <a:rPr lang="en-US" altLang="ja-JP" sz="1100" dirty="0">
                <a:latin typeface="メイリオ" panose="020B0604030504040204" pitchFamily="50" charset="-128"/>
                <a:ea typeface="メイリオ" panose="020B0604030504040204" pitchFamily="50" charset="-128"/>
              </a:rPr>
              <a:t>55</a:t>
            </a:r>
            <a:r>
              <a:rPr lang="ja-JP" altLang="en-US" sz="1100" dirty="0">
                <a:latin typeface="メイリオ" panose="020B0604030504040204" pitchFamily="50" charset="-128"/>
                <a:ea typeface="メイリオ" panose="020B0604030504040204" pitchFamily="50" charset="-128"/>
              </a:rPr>
              <a:t>日間の係留を実施し（図</a:t>
            </a:r>
            <a:r>
              <a:rPr lang="en-US" altLang="ja-JP" sz="1100" dirty="0">
                <a:latin typeface="メイリオ" panose="020B0604030504040204" pitchFamily="50" charset="-128"/>
                <a:ea typeface="メイリオ" panose="020B0604030504040204" pitchFamily="50" charset="-128"/>
              </a:rPr>
              <a:t>1</a:t>
            </a:r>
            <a:r>
              <a:rPr lang="ja-JP" altLang="en-US" sz="1100" dirty="0">
                <a:latin typeface="メイリオ" panose="020B0604030504040204" pitchFamily="50" charset="-128"/>
                <a:ea typeface="メイリオ" panose="020B0604030504040204" pitchFamily="50" charset="-128"/>
              </a:rPr>
              <a:t>）、実測した流速と公開されている波浪データからせん断力を計算した。</a:t>
            </a:r>
            <a:endParaRPr lang="en-US" altLang="ja-JP" sz="1100" dirty="0">
              <a:latin typeface="メイリオ" panose="020B0604030504040204" pitchFamily="50" charset="-128"/>
              <a:ea typeface="メイリオ" panose="020B0604030504040204" pitchFamily="50" charset="-128"/>
            </a:endParaRPr>
          </a:p>
          <a:p>
            <a:pPr algn="just">
              <a:spcBef>
                <a:spcPct val="0"/>
              </a:spcBef>
              <a:buFont typeface="Wingdings" pitchFamily="2" charset="2"/>
              <a:buChar char="l"/>
              <a:defRPr/>
            </a:pP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沿岸における濁度（沈降粒子量）の変動は、「流速」と「波浪」のせん断力</a:t>
            </a:r>
            <a:r>
              <a:rPr lang="ja-JP" altLang="en-US" sz="1100" dirty="0">
                <a:effectLst/>
                <a:latin typeface="メイリオ" panose="020B0604030504040204" pitchFamily="50" charset="-128"/>
                <a:ea typeface="メイリオ" panose="020B0604030504040204" pitchFamily="50" charset="-128"/>
                <a:cs typeface="Times New Roman" panose="02020603050405020304" pitchFamily="18" charset="0"/>
              </a:rPr>
              <a:t>（再懸濁）</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、「河川流入」による濁度変動の</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3</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要因で説明できると考え、濁度に対する</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3</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要因の割合を重回帰分析を用いて計算</a:t>
            </a:r>
            <a:r>
              <a:rPr lang="ja-JP" altLang="en-US" sz="1100" dirty="0">
                <a:effectLst/>
                <a:latin typeface="メイリオ" panose="020B0604030504040204" pitchFamily="50" charset="-128"/>
                <a:ea typeface="メイリオ" panose="020B0604030504040204" pitchFamily="50" charset="-128"/>
                <a:cs typeface="Times New Roman" panose="02020603050405020304" pitchFamily="18" charset="0"/>
              </a:rPr>
              <a:t>した（図</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2</a:t>
            </a:r>
            <a:r>
              <a:rPr lang="ja-JP" altLang="en-US" sz="1100" dirty="0">
                <a:effectLst/>
                <a:latin typeface="メイリオ" panose="020B0604030504040204" pitchFamily="50" charset="-128"/>
                <a:ea typeface="メイリオ" panose="020B0604030504040204" pitchFamily="50" charset="-128"/>
                <a:cs typeface="Times New Roman" panose="02020603050405020304" pitchFamily="18" charset="0"/>
              </a:rPr>
              <a:t>）。その結果、流速、波浪、河川流入の割合が、</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St.1</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では、それぞれ、</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61%</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18%</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21%</a:t>
            </a:r>
            <a:r>
              <a:rPr lang="ja-JP" altLang="en-US" sz="1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St.2</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も同様に計算すると、</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81%</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2%</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en-US"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17%</a:t>
            </a:r>
            <a:r>
              <a:rPr lang="ja-JP" altLang="ja-JP" sz="1100" dirty="0">
                <a:effectLst/>
                <a:latin typeface="メイリオ" panose="020B0604030504040204" pitchFamily="50" charset="-128"/>
                <a:ea typeface="メイリオ" panose="020B0604030504040204" pitchFamily="50" charset="-128"/>
                <a:cs typeface="Times New Roman" panose="02020603050405020304" pitchFamily="18" charset="0"/>
              </a:rPr>
              <a:t>となった。</a:t>
            </a:r>
            <a:r>
              <a:rPr lang="ja-JP" altLang="en-US" sz="1100" dirty="0">
                <a:latin typeface="メイリオ" panose="020B0604030504040204" pitchFamily="50" charset="-128"/>
                <a:ea typeface="メイリオ" panose="020B0604030504040204" pitchFamily="50" charset="-128"/>
                <a:cs typeface="Times New Roman" panose="02020603050405020304" pitchFamily="18" charset="0"/>
              </a:rPr>
              <a:t>そのため、沿岸では再懸濁による放射性</a:t>
            </a:r>
            <a:r>
              <a:rPr lang="pl-PL" altLang="ja-JP" sz="1100" dirty="0">
                <a:latin typeface="メイリオ" panose="020B0604030504040204" pitchFamily="50" charset="-128"/>
                <a:ea typeface="メイリオ" panose="020B0604030504040204" pitchFamily="50" charset="-128"/>
                <a:cs typeface="Times New Roman" panose="02020603050405020304" pitchFamily="18" charset="0"/>
              </a:rPr>
              <a:t>Cs</a:t>
            </a:r>
            <a:r>
              <a:rPr lang="ja-JP" altLang="en-US" sz="1100" dirty="0">
                <a:latin typeface="メイリオ" panose="020B0604030504040204" pitchFamily="50" charset="-128"/>
                <a:ea typeface="メイリオ" panose="020B0604030504040204" pitchFamily="50" charset="-128"/>
                <a:cs typeface="Times New Roman" panose="02020603050405020304" pitchFamily="18" charset="0"/>
              </a:rPr>
              <a:t>の</a:t>
            </a:r>
            <a:r>
              <a:rPr lang="en-US" altLang="ja-JP" sz="1100" dirty="0">
                <a:latin typeface="メイリオ" panose="020B0604030504040204" pitchFamily="50" charset="-128"/>
                <a:ea typeface="メイリオ" panose="020B0604030504040204" pitchFamily="50" charset="-128"/>
                <a:cs typeface="Times New Roman" panose="02020603050405020304" pitchFamily="18" charset="0"/>
              </a:rPr>
              <a:t>2</a:t>
            </a:r>
            <a:r>
              <a:rPr lang="ja-JP" altLang="en-US" sz="1100" dirty="0">
                <a:latin typeface="メイリオ" panose="020B0604030504040204" pitchFamily="50" charset="-128"/>
                <a:ea typeface="メイリオ" panose="020B0604030504040204" pitchFamily="50" charset="-128"/>
                <a:cs typeface="Times New Roman" panose="02020603050405020304" pitchFamily="18" charset="0"/>
              </a:rPr>
              <a:t>次移動が支配的であることが示唆された。</a:t>
            </a:r>
            <a:endParaRPr lang="en-US" altLang="ja-JP" sz="11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52" name="角丸四角形 90">
            <a:extLst>
              <a:ext uri="{FF2B5EF4-FFF2-40B4-BE49-F238E27FC236}">
                <a16:creationId xmlns:a16="http://schemas.microsoft.com/office/drawing/2014/main" id="{30546962-E8E3-5B0E-9754-55E0CC737989}"/>
              </a:ext>
            </a:extLst>
          </p:cNvPr>
          <p:cNvSpPr/>
          <p:nvPr/>
        </p:nvSpPr>
        <p:spPr>
          <a:xfrm>
            <a:off x="0" y="6462576"/>
            <a:ext cx="9860269" cy="28603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関係省庁や自治体、漁業者へ情報を提供。 </a:t>
            </a:r>
            <a:r>
              <a:rPr lang="ja-JP" altLang="en-US" sz="14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漁業等に対する安心・安全に繋がる情報として周知されている</a:t>
            </a:r>
          </a:p>
        </p:txBody>
      </p:sp>
      <p:sp>
        <p:nvSpPr>
          <p:cNvPr id="28" name="右矢印 44">
            <a:extLst>
              <a:ext uri="{FF2B5EF4-FFF2-40B4-BE49-F238E27FC236}">
                <a16:creationId xmlns:a16="http://schemas.microsoft.com/office/drawing/2014/main" id="{5572FFA0-48FE-A3E6-851F-126003EED4B9}"/>
              </a:ext>
            </a:extLst>
          </p:cNvPr>
          <p:cNvSpPr/>
          <p:nvPr/>
        </p:nvSpPr>
        <p:spPr bwMode="auto">
          <a:xfrm rot="5400000">
            <a:off x="4793069" y="5223480"/>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latin typeface="メイリオ" panose="020B0604030504040204" pitchFamily="50" charset="-128"/>
                <a:ea typeface="メイリオ" panose="020B0604030504040204" pitchFamily="50" charset="-128"/>
              </a:rPr>
              <a:t>アウトカム</a:t>
            </a:r>
          </a:p>
        </p:txBody>
      </p:sp>
      <p:sp>
        <p:nvSpPr>
          <p:cNvPr id="2" name="Rectangle 7">
            <a:extLst>
              <a:ext uri="{FF2B5EF4-FFF2-40B4-BE49-F238E27FC236}">
                <a16:creationId xmlns:a16="http://schemas.microsoft.com/office/drawing/2014/main" id="{881F1689-F108-FFAF-E0C4-3A1C442A1D65}"/>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600" spc="-50" dirty="0">
                <a:solidFill>
                  <a:srgbClr val="FFFFFF"/>
                </a:solidFill>
                <a:latin typeface="メイリオ" panose="020B0604030504040204" pitchFamily="50" charset="-128"/>
                <a:ea typeface="メイリオ" panose="020B0604030504040204" pitchFamily="50" charset="-128"/>
                <a:cs typeface="ＭＳ Ｐゴシック" panose="020B0600070205080204" charset="-128"/>
              </a:rPr>
              <a:t>３．</a:t>
            </a:r>
            <a:r>
              <a:rPr lang="ja-JP" altLang="en-US" sz="1600" spc="-50" dirty="0">
                <a:solidFill>
                  <a:schemeClr val="bg1"/>
                </a:solidFill>
                <a:latin typeface="メイリオ" panose="020B0604030504040204" pitchFamily="50" charset="-128"/>
                <a:ea typeface="メイリオ" panose="020B0604030504040204" pitchFamily="50" charset="-128"/>
                <a:cs typeface="ＭＳ Ｐゴシック" panose="020B0600070205080204" charset="-128"/>
              </a:rPr>
              <a:t>環境回復等に関連する研究開発</a:t>
            </a:r>
          </a:p>
          <a:p>
            <a:pPr marL="271463" indent="-271463" defTabSz="-635">
              <a:buNone/>
              <a:tabLst>
                <a:tab pos="180975" algn="l"/>
              </a:tabLst>
              <a:defRPr/>
            </a:pPr>
            <a:r>
              <a:rPr lang="ja-JP" altLang="en-US" sz="1600" spc="-50" dirty="0">
                <a:solidFill>
                  <a:schemeClr val="bg1"/>
                </a:solidFill>
                <a:latin typeface="メイリオ" panose="020B0604030504040204" pitchFamily="50" charset="-128"/>
                <a:ea typeface="メイリオ" panose="020B0604030504040204" pitchFamily="50" charset="-128"/>
                <a:cs typeface="ＭＳ Ｐゴシック" panose="020B0600070205080204" charset="-128"/>
              </a:rPr>
              <a:t>　　②将来にわたる放射性物質の挙動変化の把握およびその社会への分かりやすい提示</a:t>
            </a:r>
          </a:p>
        </p:txBody>
      </p:sp>
      <p:sp>
        <p:nvSpPr>
          <p:cNvPr id="3" name="Rectangle 38">
            <a:extLst>
              <a:ext uri="{FF2B5EF4-FFF2-40B4-BE49-F238E27FC236}">
                <a16:creationId xmlns:a16="http://schemas.microsoft.com/office/drawing/2014/main" id="{3C21A55D-C2D6-6C98-0949-FE7CECAAE888}"/>
              </a:ext>
            </a:extLst>
          </p:cNvPr>
          <p:cNvSpPr>
            <a:spLocks noChangeArrowheads="1"/>
          </p:cNvSpPr>
          <p:nvPr/>
        </p:nvSpPr>
        <p:spPr bwMode="auto">
          <a:xfrm>
            <a:off x="88702" y="681660"/>
            <a:ext cx="1774565" cy="299697"/>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1400" b="1" dirty="0">
                <a:solidFill>
                  <a:schemeClr val="bg1"/>
                </a:solidFill>
                <a:latin typeface="メイリオ" panose="020B0604030504040204" pitchFamily="50" charset="-128"/>
                <a:ea typeface="メイリオ" panose="020B0604030504040204" pitchFamily="50" charset="-128"/>
              </a:rPr>
              <a:t>研究項目</a:t>
            </a:r>
          </a:p>
        </p:txBody>
      </p:sp>
      <p:sp>
        <p:nvSpPr>
          <p:cNvPr id="5" name="AutoShape 10">
            <a:extLst>
              <a:ext uri="{FF2B5EF4-FFF2-40B4-BE49-F238E27FC236}">
                <a16:creationId xmlns:a16="http://schemas.microsoft.com/office/drawing/2014/main" id="{FA04D9EA-2D16-B258-6451-754164015BBB}"/>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メイリオ" panose="020B0604030504040204" pitchFamily="50" charset="-128"/>
                <a:ea typeface="メイリオ" panose="020B0604030504040204" pitchFamily="50" charset="-128"/>
              </a:rPr>
              <a:t>環境動態メカニズムの解明とシミュレーション技術（河口域）</a:t>
            </a:r>
          </a:p>
        </p:txBody>
      </p:sp>
      <p:sp>
        <p:nvSpPr>
          <p:cNvPr id="7" name="スライド番号プレースホルダー 1">
            <a:extLst>
              <a:ext uri="{FF2B5EF4-FFF2-40B4-BE49-F238E27FC236}">
                <a16:creationId xmlns:a16="http://schemas.microsoft.com/office/drawing/2014/main" id="{10B09F16-C41C-186B-BA07-10F8430C5271}"/>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latin typeface="メイリオ" panose="020B0604030504040204" pitchFamily="50" charset="-128"/>
                <a:ea typeface="メイリオ" panose="020B0604030504040204" pitchFamily="50" charset="-128"/>
              </a:rPr>
              <a:pPr/>
              <a:t>11</a:t>
            </a:fld>
            <a:endParaRPr lang="ja-JP" altLang="en-US" sz="2400" dirty="0">
              <a:latin typeface="メイリオ" panose="020B0604030504040204" pitchFamily="50" charset="-128"/>
              <a:ea typeface="メイリオ" panose="020B0604030504040204" pitchFamily="50" charset="-128"/>
            </a:endParaRPr>
          </a:p>
        </p:txBody>
      </p:sp>
      <p:pic>
        <p:nvPicPr>
          <p:cNvPr id="4" name="図 3">
            <a:extLst>
              <a:ext uri="{FF2B5EF4-FFF2-40B4-BE49-F238E27FC236}">
                <a16:creationId xmlns:a16="http://schemas.microsoft.com/office/drawing/2014/main" id="{19A50921-4C29-8DCC-79B8-BBAD94C7536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2955" y="2543042"/>
            <a:ext cx="1764655" cy="1506912"/>
          </a:xfrm>
          <a:prstGeom prst="rect">
            <a:avLst/>
          </a:prstGeom>
          <a:noFill/>
          <a:ln>
            <a:noFill/>
          </a:ln>
        </p:spPr>
      </p:pic>
      <p:grpSp>
        <p:nvGrpSpPr>
          <p:cNvPr id="10" name="グループ化 9">
            <a:extLst>
              <a:ext uri="{FF2B5EF4-FFF2-40B4-BE49-F238E27FC236}">
                <a16:creationId xmlns:a16="http://schemas.microsoft.com/office/drawing/2014/main" id="{EFAFF4D7-7A47-C944-3054-F4264A0AA7B4}"/>
              </a:ext>
            </a:extLst>
          </p:cNvPr>
          <p:cNvGrpSpPr/>
          <p:nvPr/>
        </p:nvGrpSpPr>
        <p:grpSpPr>
          <a:xfrm>
            <a:off x="2151872" y="2712935"/>
            <a:ext cx="1625084" cy="1218813"/>
            <a:chOff x="4315468" y="2413784"/>
            <a:chExt cx="1625084" cy="1218813"/>
          </a:xfrm>
        </p:grpSpPr>
        <p:pic>
          <p:nvPicPr>
            <p:cNvPr id="11" name="図 10">
              <a:extLst>
                <a:ext uri="{FF2B5EF4-FFF2-40B4-BE49-F238E27FC236}">
                  <a16:creationId xmlns:a16="http://schemas.microsoft.com/office/drawing/2014/main" id="{B549A9C2-08F7-62A5-DFD9-B3943ABFA1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5468" y="2413784"/>
              <a:ext cx="1625084" cy="1218813"/>
            </a:xfrm>
            <a:prstGeom prst="rect">
              <a:avLst/>
            </a:prstGeom>
          </p:spPr>
        </p:pic>
        <p:sp>
          <p:nvSpPr>
            <p:cNvPr id="12" name="テキスト ボックス 25">
              <a:extLst>
                <a:ext uri="{FF2B5EF4-FFF2-40B4-BE49-F238E27FC236}">
                  <a16:creationId xmlns:a16="http://schemas.microsoft.com/office/drawing/2014/main" id="{1DB963EE-4DFA-7747-EC63-F75B39EA922B}"/>
                </a:ext>
              </a:extLst>
            </p:cNvPr>
            <p:cNvSpPr txBox="1"/>
            <p:nvPr/>
          </p:nvSpPr>
          <p:spPr>
            <a:xfrm>
              <a:off x="4315469" y="3201710"/>
              <a:ext cx="1625083" cy="430887"/>
            </a:xfrm>
            <a:prstGeom prst="rect">
              <a:avLst/>
            </a:prstGeom>
            <a:noFill/>
            <a:ln w="9525">
              <a:noFill/>
            </a:ln>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0" lang="ja-JP" altLang="en-US" sz="1100" b="1" kern="0" dirty="0">
                  <a:solidFill>
                    <a:schemeClr val="bg1"/>
                  </a:solidFill>
                  <a:latin typeface="游ゴシック Medium" panose="020B0500000000000000" pitchFamily="50" charset="-128"/>
                  <a:ea typeface="游ゴシック Medium" panose="020B0500000000000000" pitchFamily="50" charset="-128"/>
                </a:rPr>
                <a:t>セジメントトラップ（海中）</a:t>
              </a:r>
              <a:endParaRPr kumimoji="0" lang="en-US" altLang="ja-JP" sz="1100" b="1" kern="0" dirty="0">
                <a:solidFill>
                  <a:schemeClr val="bg1"/>
                </a:solidFill>
                <a:latin typeface="游ゴシック Medium" panose="020B0500000000000000" pitchFamily="50" charset="-128"/>
                <a:ea typeface="游ゴシック Medium" panose="020B0500000000000000" pitchFamily="50" charset="-128"/>
              </a:endParaRPr>
            </a:p>
          </p:txBody>
        </p:sp>
      </p:grpSp>
      <p:grpSp>
        <p:nvGrpSpPr>
          <p:cNvPr id="13" name="グループ化 12">
            <a:extLst>
              <a:ext uri="{FF2B5EF4-FFF2-40B4-BE49-F238E27FC236}">
                <a16:creationId xmlns:a16="http://schemas.microsoft.com/office/drawing/2014/main" id="{D6BC949F-C9BB-77FC-D8C3-9785CB2660E5}"/>
              </a:ext>
            </a:extLst>
          </p:cNvPr>
          <p:cNvGrpSpPr/>
          <p:nvPr/>
        </p:nvGrpSpPr>
        <p:grpSpPr>
          <a:xfrm>
            <a:off x="224355" y="4024242"/>
            <a:ext cx="3853259" cy="1786572"/>
            <a:chOff x="2210789" y="924302"/>
            <a:chExt cx="7673585" cy="3557875"/>
          </a:xfrm>
        </p:grpSpPr>
        <p:grpSp>
          <p:nvGrpSpPr>
            <p:cNvPr id="14" name="グループ化 13">
              <a:extLst>
                <a:ext uri="{FF2B5EF4-FFF2-40B4-BE49-F238E27FC236}">
                  <a16:creationId xmlns:a16="http://schemas.microsoft.com/office/drawing/2014/main" id="{653F4C6C-7485-D3FD-EB26-7FF0019A241B}"/>
                </a:ext>
              </a:extLst>
            </p:cNvPr>
            <p:cNvGrpSpPr/>
            <p:nvPr/>
          </p:nvGrpSpPr>
          <p:grpSpPr>
            <a:xfrm>
              <a:off x="6315741" y="1277267"/>
              <a:ext cx="3174229" cy="228078"/>
              <a:chOff x="-1044624" y="1507169"/>
              <a:chExt cx="4572000" cy="328511"/>
            </a:xfrm>
          </p:grpSpPr>
          <p:cxnSp>
            <p:nvCxnSpPr>
              <p:cNvPr id="6337" name="直線コネクタ 6336">
                <a:extLst>
                  <a:ext uri="{FF2B5EF4-FFF2-40B4-BE49-F238E27FC236}">
                    <a16:creationId xmlns:a16="http://schemas.microsoft.com/office/drawing/2014/main" id="{22536AB2-B1E3-3272-1B0D-5A9A0EDC4E0E}"/>
                  </a:ext>
                </a:extLst>
              </p:cNvPr>
              <p:cNvCxnSpPr/>
              <p:nvPr/>
            </p:nvCxnSpPr>
            <p:spPr>
              <a:xfrm>
                <a:off x="-1044624" y="1672180"/>
                <a:ext cx="45720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6338" name="二等辺三角形 6337">
                <a:extLst>
                  <a:ext uri="{FF2B5EF4-FFF2-40B4-BE49-F238E27FC236}">
                    <a16:creationId xmlns:a16="http://schemas.microsoft.com/office/drawing/2014/main" id="{E6BBC6B2-54E6-836E-3AA3-C0C7AF2D6B83}"/>
                  </a:ext>
                </a:extLst>
              </p:cNvPr>
              <p:cNvSpPr/>
              <p:nvPr/>
            </p:nvSpPr>
            <p:spPr>
              <a:xfrm rot="10800000">
                <a:off x="-972616" y="1507169"/>
                <a:ext cx="252000" cy="144000"/>
              </a:xfrm>
              <a:prstGeom prst="triangle">
                <a:avLst/>
              </a:prstGeom>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cxnSp>
            <p:nvCxnSpPr>
              <p:cNvPr id="6339" name="直線コネクタ 6338">
                <a:extLst>
                  <a:ext uri="{FF2B5EF4-FFF2-40B4-BE49-F238E27FC236}">
                    <a16:creationId xmlns:a16="http://schemas.microsoft.com/office/drawing/2014/main" id="{32BF93DE-0C91-C02F-CF98-3DAD78C24B69}"/>
                  </a:ext>
                </a:extLst>
              </p:cNvPr>
              <p:cNvCxnSpPr/>
              <p:nvPr/>
            </p:nvCxnSpPr>
            <p:spPr>
              <a:xfrm>
                <a:off x="-976326" y="1725316"/>
                <a:ext cx="288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340" name="直線コネクタ 6339">
                <a:extLst>
                  <a:ext uri="{FF2B5EF4-FFF2-40B4-BE49-F238E27FC236}">
                    <a16:creationId xmlns:a16="http://schemas.microsoft.com/office/drawing/2014/main" id="{E2D7238C-A492-769A-D2D0-DCBC39FFE75F}"/>
                  </a:ext>
                </a:extLst>
              </p:cNvPr>
              <p:cNvCxnSpPr/>
              <p:nvPr/>
            </p:nvCxnSpPr>
            <p:spPr>
              <a:xfrm>
                <a:off x="-954296" y="1781960"/>
                <a:ext cx="216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341" name="直線コネクタ 6340">
                <a:extLst>
                  <a:ext uri="{FF2B5EF4-FFF2-40B4-BE49-F238E27FC236}">
                    <a16:creationId xmlns:a16="http://schemas.microsoft.com/office/drawing/2014/main" id="{8A882175-CBDF-EE3C-B38B-B376FBE9D1A2}"/>
                  </a:ext>
                </a:extLst>
              </p:cNvPr>
              <p:cNvCxnSpPr/>
              <p:nvPr/>
            </p:nvCxnSpPr>
            <p:spPr>
              <a:xfrm>
                <a:off x="-917752" y="1835680"/>
                <a:ext cx="144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CE6B5F8F-B4D4-48AD-58D7-82378435746D}"/>
                </a:ext>
              </a:extLst>
            </p:cNvPr>
            <p:cNvGrpSpPr>
              <a:grpSpLocks noChangeAspect="1"/>
            </p:cNvGrpSpPr>
            <p:nvPr/>
          </p:nvGrpSpPr>
          <p:grpSpPr>
            <a:xfrm>
              <a:off x="6740699" y="924302"/>
              <a:ext cx="203995" cy="732800"/>
              <a:chOff x="780858" y="0"/>
              <a:chExt cx="293824" cy="2119766"/>
            </a:xfrm>
          </p:grpSpPr>
          <p:cxnSp>
            <p:nvCxnSpPr>
              <p:cNvPr id="6317" name="直線コネクタ 6316">
                <a:extLst>
                  <a:ext uri="{FF2B5EF4-FFF2-40B4-BE49-F238E27FC236}">
                    <a16:creationId xmlns:a16="http://schemas.microsoft.com/office/drawing/2014/main" id="{1C36C4BD-B98D-7ED6-5C9C-31FBB77B03FA}"/>
                  </a:ext>
                </a:extLst>
              </p:cNvPr>
              <p:cNvCxnSpPr/>
              <p:nvPr/>
            </p:nvCxnSpPr>
            <p:spPr>
              <a:xfrm flipH="1">
                <a:off x="885559" y="145142"/>
                <a:ext cx="0" cy="197462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318" name="グループ化 6317">
                <a:extLst>
                  <a:ext uri="{FF2B5EF4-FFF2-40B4-BE49-F238E27FC236}">
                    <a16:creationId xmlns:a16="http://schemas.microsoft.com/office/drawing/2014/main" id="{9549F741-957B-2EE5-337A-DACC77DF6661}"/>
                  </a:ext>
                </a:extLst>
              </p:cNvPr>
              <p:cNvGrpSpPr/>
              <p:nvPr/>
            </p:nvGrpSpPr>
            <p:grpSpPr>
              <a:xfrm>
                <a:off x="894681" y="318906"/>
                <a:ext cx="180001" cy="368568"/>
                <a:chOff x="894677" y="318906"/>
                <a:chExt cx="156504" cy="317502"/>
              </a:xfrm>
            </p:grpSpPr>
            <p:sp>
              <p:nvSpPr>
                <p:cNvPr id="6335" name="正方形/長方形 6334">
                  <a:extLst>
                    <a:ext uri="{FF2B5EF4-FFF2-40B4-BE49-F238E27FC236}">
                      <a16:creationId xmlns:a16="http://schemas.microsoft.com/office/drawing/2014/main" id="{781F2379-3CE6-71BB-FDF2-B2420073D1C9}"/>
                    </a:ext>
                  </a:extLst>
                </p:cNvPr>
                <p:cNvSpPr/>
                <p:nvPr/>
              </p:nvSpPr>
              <p:spPr>
                <a:xfrm>
                  <a:off x="894677" y="318906"/>
                  <a:ext cx="156503" cy="158751"/>
                </a:xfrm>
                <a:prstGeom prst="rect">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36" name="正方形/長方形 6335">
                  <a:extLst>
                    <a:ext uri="{FF2B5EF4-FFF2-40B4-BE49-F238E27FC236}">
                      <a16:creationId xmlns:a16="http://schemas.microsoft.com/office/drawing/2014/main" id="{06AD575A-339D-7024-3CDA-5F9AB87A566F}"/>
                    </a:ext>
                  </a:extLst>
                </p:cNvPr>
                <p:cNvSpPr/>
                <p:nvPr/>
              </p:nvSpPr>
              <p:spPr>
                <a:xfrm>
                  <a:off x="894678" y="477657"/>
                  <a:ext cx="156503" cy="15875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nvGrpSpPr>
              <p:cNvPr id="6319" name="グループ化 6318">
                <a:extLst>
                  <a:ext uri="{FF2B5EF4-FFF2-40B4-BE49-F238E27FC236}">
                    <a16:creationId xmlns:a16="http://schemas.microsoft.com/office/drawing/2014/main" id="{8B983E83-22AE-7240-B860-C51044AA352B}"/>
                  </a:ext>
                </a:extLst>
              </p:cNvPr>
              <p:cNvGrpSpPr/>
              <p:nvPr/>
            </p:nvGrpSpPr>
            <p:grpSpPr>
              <a:xfrm>
                <a:off x="801232" y="494522"/>
                <a:ext cx="112034" cy="447143"/>
                <a:chOff x="801232" y="494522"/>
                <a:chExt cx="97144" cy="387450"/>
              </a:xfrm>
            </p:grpSpPr>
            <p:grpSp>
              <p:nvGrpSpPr>
                <p:cNvPr id="6329" name="グループ化 6328">
                  <a:extLst>
                    <a:ext uri="{FF2B5EF4-FFF2-40B4-BE49-F238E27FC236}">
                      <a16:creationId xmlns:a16="http://schemas.microsoft.com/office/drawing/2014/main" id="{B68F10CA-5ECA-1949-FB05-EFB8DEFDEF0D}"/>
                    </a:ext>
                  </a:extLst>
                </p:cNvPr>
                <p:cNvGrpSpPr/>
                <p:nvPr/>
              </p:nvGrpSpPr>
              <p:grpSpPr>
                <a:xfrm>
                  <a:off x="801232" y="494522"/>
                  <a:ext cx="71437" cy="387450"/>
                  <a:chOff x="801232" y="494522"/>
                  <a:chExt cx="71437" cy="387450"/>
                </a:xfrm>
              </p:grpSpPr>
              <p:sp>
                <p:nvSpPr>
                  <p:cNvPr id="6332" name="正方形/長方形 6331">
                    <a:extLst>
                      <a:ext uri="{FF2B5EF4-FFF2-40B4-BE49-F238E27FC236}">
                        <a16:creationId xmlns:a16="http://schemas.microsoft.com/office/drawing/2014/main" id="{82245C01-1EAE-2F61-67EA-E04C86925E1C}"/>
                      </a:ext>
                    </a:extLst>
                  </p:cNvPr>
                  <p:cNvSpPr/>
                  <p:nvPr/>
                </p:nvSpPr>
                <p:spPr>
                  <a:xfrm>
                    <a:off x="813931" y="494522"/>
                    <a:ext cx="45719" cy="144000"/>
                  </a:xfrm>
                  <a:prstGeom prst="rect">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33" name="正方形/長方形 6332">
                    <a:extLst>
                      <a:ext uri="{FF2B5EF4-FFF2-40B4-BE49-F238E27FC236}">
                        <a16:creationId xmlns:a16="http://schemas.microsoft.com/office/drawing/2014/main" id="{224D1C66-1405-5178-4B12-237960F320E7}"/>
                      </a:ext>
                    </a:extLst>
                  </p:cNvPr>
                  <p:cNvSpPr/>
                  <p:nvPr/>
                </p:nvSpPr>
                <p:spPr>
                  <a:xfrm>
                    <a:off x="801232" y="640571"/>
                    <a:ext cx="71437" cy="25200"/>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34" name="正方形/長方形 6333">
                    <a:extLst>
                      <a:ext uri="{FF2B5EF4-FFF2-40B4-BE49-F238E27FC236}">
                        <a16:creationId xmlns:a16="http://schemas.microsoft.com/office/drawing/2014/main" id="{06250B61-BD3F-4F66-5443-827170A72D70}"/>
                      </a:ext>
                    </a:extLst>
                  </p:cNvPr>
                  <p:cNvSpPr/>
                  <p:nvPr/>
                </p:nvSpPr>
                <p:spPr>
                  <a:xfrm>
                    <a:off x="812342" y="665972"/>
                    <a:ext cx="45719" cy="216000"/>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cxnSp>
              <p:nvCxnSpPr>
                <p:cNvPr id="6330" name="直線コネクタ 6329">
                  <a:extLst>
                    <a:ext uri="{FF2B5EF4-FFF2-40B4-BE49-F238E27FC236}">
                      <a16:creationId xmlns:a16="http://schemas.microsoft.com/office/drawing/2014/main" id="{3697D462-4036-6FC2-745A-69762BA747F3}"/>
                    </a:ext>
                  </a:extLst>
                </p:cNvPr>
                <p:cNvCxnSpPr/>
                <p:nvPr/>
              </p:nvCxnSpPr>
              <p:spPr>
                <a:xfrm>
                  <a:off x="808375" y="723915"/>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31" name="直線コネクタ 6330">
                  <a:extLst>
                    <a:ext uri="{FF2B5EF4-FFF2-40B4-BE49-F238E27FC236}">
                      <a16:creationId xmlns:a16="http://schemas.microsoft.com/office/drawing/2014/main" id="{9BDAB15D-73DB-7F9A-7B87-BC32C48E734E}"/>
                    </a:ext>
                  </a:extLst>
                </p:cNvPr>
                <p:cNvCxnSpPr/>
                <p:nvPr/>
              </p:nvCxnSpPr>
              <p:spPr>
                <a:xfrm>
                  <a:off x="808376" y="821546"/>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320" name="グループ化 6319">
                <a:extLst>
                  <a:ext uri="{FF2B5EF4-FFF2-40B4-BE49-F238E27FC236}">
                    <a16:creationId xmlns:a16="http://schemas.microsoft.com/office/drawing/2014/main" id="{A566E90B-F561-7466-075E-BE925AA8AEA8}"/>
                  </a:ext>
                </a:extLst>
              </p:cNvPr>
              <p:cNvGrpSpPr/>
              <p:nvPr/>
            </p:nvGrpSpPr>
            <p:grpSpPr>
              <a:xfrm>
                <a:off x="855929" y="1807767"/>
                <a:ext cx="106561" cy="253607"/>
                <a:chOff x="855938" y="1807767"/>
                <a:chExt cx="92381" cy="217486"/>
              </a:xfrm>
            </p:grpSpPr>
            <p:sp>
              <p:nvSpPr>
                <p:cNvPr id="6326" name="正方形/長方形 6325">
                  <a:extLst>
                    <a:ext uri="{FF2B5EF4-FFF2-40B4-BE49-F238E27FC236}">
                      <a16:creationId xmlns:a16="http://schemas.microsoft.com/office/drawing/2014/main" id="{7AD4F719-938E-0949-606F-DC07AAD89275}"/>
                    </a:ext>
                  </a:extLst>
                </p:cNvPr>
                <p:cNvSpPr/>
                <p:nvPr/>
              </p:nvSpPr>
              <p:spPr>
                <a:xfrm>
                  <a:off x="898004" y="1807767"/>
                  <a:ext cx="45719" cy="216000"/>
                </a:xfrm>
                <a:prstGeom prst="rect">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cxnSp>
              <p:nvCxnSpPr>
                <p:cNvPr id="6327" name="直線コネクタ 6326">
                  <a:extLst>
                    <a:ext uri="{FF2B5EF4-FFF2-40B4-BE49-F238E27FC236}">
                      <a16:creationId xmlns:a16="http://schemas.microsoft.com/office/drawing/2014/main" id="{2656481A-DA0E-FE35-A470-DF9FA4914506}"/>
                    </a:ext>
                  </a:extLst>
                </p:cNvPr>
                <p:cNvCxnSpPr/>
                <p:nvPr/>
              </p:nvCxnSpPr>
              <p:spPr>
                <a:xfrm>
                  <a:off x="858319" y="1808560"/>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28" name="直線コネクタ 6327">
                  <a:extLst>
                    <a:ext uri="{FF2B5EF4-FFF2-40B4-BE49-F238E27FC236}">
                      <a16:creationId xmlns:a16="http://schemas.microsoft.com/office/drawing/2014/main" id="{F33DC02F-E90B-CBE3-F834-FE756F192F0B}"/>
                    </a:ext>
                  </a:extLst>
                </p:cNvPr>
                <p:cNvCxnSpPr/>
                <p:nvPr/>
              </p:nvCxnSpPr>
              <p:spPr>
                <a:xfrm>
                  <a:off x="855938" y="2025253"/>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321" name="直線コネクタ 6320">
                <a:extLst>
                  <a:ext uri="{FF2B5EF4-FFF2-40B4-BE49-F238E27FC236}">
                    <a16:creationId xmlns:a16="http://schemas.microsoft.com/office/drawing/2014/main" id="{CFD85C17-037C-03EA-DF93-E3545D1D47BD}"/>
                  </a:ext>
                </a:extLst>
              </p:cNvPr>
              <p:cNvCxnSpPr/>
              <p:nvPr/>
            </p:nvCxnSpPr>
            <p:spPr>
              <a:xfrm flipH="1">
                <a:off x="868379" y="2106150"/>
                <a:ext cx="6390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322" name="円/楕円 322">
                <a:extLst>
                  <a:ext uri="{FF2B5EF4-FFF2-40B4-BE49-F238E27FC236}">
                    <a16:creationId xmlns:a16="http://schemas.microsoft.com/office/drawing/2014/main" id="{6EFEBBFB-F310-91A6-D053-8C1145DB8C19}"/>
                  </a:ext>
                </a:extLst>
              </p:cNvPr>
              <p:cNvSpPr/>
              <p:nvPr/>
            </p:nvSpPr>
            <p:spPr>
              <a:xfrm>
                <a:off x="780858" y="1108954"/>
                <a:ext cx="216000" cy="433799"/>
              </a:xfrm>
              <a:prstGeom prst="ellipse">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6323" name="グループ化 6322">
                <a:extLst>
                  <a:ext uri="{FF2B5EF4-FFF2-40B4-BE49-F238E27FC236}">
                    <a16:creationId xmlns:a16="http://schemas.microsoft.com/office/drawing/2014/main" id="{67AB40A7-4894-6D7E-B87F-0989B978BFA6}"/>
                  </a:ext>
                </a:extLst>
              </p:cNvPr>
              <p:cNvGrpSpPr/>
              <p:nvPr/>
            </p:nvGrpSpPr>
            <p:grpSpPr>
              <a:xfrm>
                <a:off x="805128" y="0"/>
                <a:ext cx="128243" cy="144000"/>
                <a:chOff x="805128" y="0"/>
                <a:chExt cx="128243" cy="144000"/>
              </a:xfrm>
            </p:grpSpPr>
            <p:sp>
              <p:nvSpPr>
                <p:cNvPr id="6324" name="正方形/長方形 6323">
                  <a:extLst>
                    <a:ext uri="{FF2B5EF4-FFF2-40B4-BE49-F238E27FC236}">
                      <a16:creationId xmlns:a16="http://schemas.microsoft.com/office/drawing/2014/main" id="{7EEC64B1-B3DF-3386-FA5C-C7C71FADF244}"/>
                    </a:ext>
                  </a:extLst>
                </p:cNvPr>
                <p:cNvSpPr/>
                <p:nvPr/>
              </p:nvSpPr>
              <p:spPr bwMode="auto">
                <a:xfrm>
                  <a:off x="861371" y="0"/>
                  <a:ext cx="72000" cy="144000"/>
                </a:xfrm>
                <a:prstGeom prst="rect">
                  <a:avLst/>
                </a:prstGeom>
                <a:noFill/>
                <a:ln w="1270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25" name="正方形/長方形 6324">
                  <a:extLst>
                    <a:ext uri="{FF2B5EF4-FFF2-40B4-BE49-F238E27FC236}">
                      <a16:creationId xmlns:a16="http://schemas.microsoft.com/office/drawing/2014/main" id="{280EE312-E407-0C65-36D9-B98E90EF95AF}"/>
                    </a:ext>
                  </a:extLst>
                </p:cNvPr>
                <p:cNvSpPr/>
                <p:nvPr/>
              </p:nvSpPr>
              <p:spPr bwMode="auto">
                <a:xfrm>
                  <a:off x="805128" y="2721"/>
                  <a:ext cx="54000" cy="140400"/>
                </a:xfrm>
                <a:prstGeom prst="rect">
                  <a:avLst/>
                </a:prstGeom>
                <a:noFill/>
                <a:ln w="1270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grpSp>
          <p:nvGrpSpPr>
            <p:cNvPr id="16" name="グループ化 15">
              <a:extLst>
                <a:ext uri="{FF2B5EF4-FFF2-40B4-BE49-F238E27FC236}">
                  <a16:creationId xmlns:a16="http://schemas.microsoft.com/office/drawing/2014/main" id="{7A0DE4D4-5E05-223B-8122-BC34F1C1144F}"/>
                </a:ext>
              </a:extLst>
            </p:cNvPr>
            <p:cNvGrpSpPr>
              <a:grpSpLocks noChangeAspect="1"/>
            </p:cNvGrpSpPr>
            <p:nvPr/>
          </p:nvGrpSpPr>
          <p:grpSpPr>
            <a:xfrm rot="60000">
              <a:off x="6757215" y="4072082"/>
              <a:ext cx="199869" cy="150699"/>
              <a:chOff x="695325" y="4533900"/>
              <a:chExt cx="1448466" cy="1075938"/>
            </a:xfrm>
            <a:solidFill>
              <a:schemeClr val="bg1"/>
            </a:solidFill>
          </p:grpSpPr>
          <p:sp>
            <p:nvSpPr>
              <p:cNvPr id="6308" name="正方形/長方形 100">
                <a:extLst>
                  <a:ext uri="{FF2B5EF4-FFF2-40B4-BE49-F238E27FC236}">
                    <a16:creationId xmlns:a16="http://schemas.microsoft.com/office/drawing/2014/main" id="{BE9A8A11-7422-DC8E-8610-1D1448E410E2}"/>
                  </a:ext>
                </a:extLst>
              </p:cNvPr>
              <p:cNvSpPr/>
              <p:nvPr/>
            </p:nvSpPr>
            <p:spPr>
              <a:xfrm rot="8665580" flipH="1">
                <a:off x="1013451" y="4616622"/>
                <a:ext cx="1130340" cy="430112"/>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719137 w 1114426"/>
                  <a:gd name="connsiteY0" fmla="*/ 0 h 333375"/>
                  <a:gd name="connsiteX1" fmla="*/ 1114426 w 1114426"/>
                  <a:gd name="connsiteY1" fmla="*/ 4761 h 333375"/>
                  <a:gd name="connsiteX2" fmla="*/ 100013 w 1114426"/>
                  <a:gd name="connsiteY2" fmla="*/ 333375 h 333375"/>
                  <a:gd name="connsiteX3" fmla="*/ 0 w 1114426"/>
                  <a:gd name="connsiteY3" fmla="*/ 166688 h 333375"/>
                  <a:gd name="connsiteX4" fmla="*/ 719137 w 1114426"/>
                  <a:gd name="connsiteY4" fmla="*/ 0 h 333375"/>
                  <a:gd name="connsiteX0" fmla="*/ 1009650 w 1114426"/>
                  <a:gd name="connsiteY0" fmla="*/ 0 h 504825"/>
                  <a:gd name="connsiteX1" fmla="*/ 1114426 w 1114426"/>
                  <a:gd name="connsiteY1" fmla="*/ 176211 h 504825"/>
                  <a:gd name="connsiteX2" fmla="*/ 100013 w 1114426"/>
                  <a:gd name="connsiteY2" fmla="*/ 504825 h 504825"/>
                  <a:gd name="connsiteX3" fmla="*/ 0 w 1114426"/>
                  <a:gd name="connsiteY3" fmla="*/ 338138 h 504825"/>
                  <a:gd name="connsiteX4" fmla="*/ 1009650 w 1114426"/>
                  <a:gd name="connsiteY4" fmla="*/ 0 h 504825"/>
                  <a:gd name="connsiteX0" fmla="*/ 1009650 w 1114426"/>
                  <a:gd name="connsiteY0" fmla="*/ 61 h 504886"/>
                  <a:gd name="connsiteX1" fmla="*/ 1114426 w 1114426"/>
                  <a:gd name="connsiteY1" fmla="*/ 176272 h 504886"/>
                  <a:gd name="connsiteX2" fmla="*/ 100013 w 1114426"/>
                  <a:gd name="connsiteY2" fmla="*/ 504886 h 504886"/>
                  <a:gd name="connsiteX3" fmla="*/ 0 w 1114426"/>
                  <a:gd name="connsiteY3" fmla="*/ 338199 h 504886"/>
                  <a:gd name="connsiteX4" fmla="*/ 1009650 w 1114426"/>
                  <a:gd name="connsiteY4" fmla="*/ 61 h 504886"/>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29460 w 1134236"/>
                  <a:gd name="connsiteY0" fmla="*/ 343 h 505168"/>
                  <a:gd name="connsiteX1" fmla="*/ 1134236 w 1134236"/>
                  <a:gd name="connsiteY1" fmla="*/ 176554 h 505168"/>
                  <a:gd name="connsiteX2" fmla="*/ 119823 w 1134236"/>
                  <a:gd name="connsiteY2" fmla="*/ 505168 h 505168"/>
                  <a:gd name="connsiteX3" fmla="*/ 0 w 1134236"/>
                  <a:gd name="connsiteY3" fmla="*/ 397858 h 505168"/>
                  <a:gd name="connsiteX4" fmla="*/ 1029460 w 1134236"/>
                  <a:gd name="connsiteY4" fmla="*/ 343 h 505168"/>
                  <a:gd name="connsiteX0" fmla="*/ 1029460 w 1134236"/>
                  <a:gd name="connsiteY0" fmla="*/ 343 h 505168"/>
                  <a:gd name="connsiteX1" fmla="*/ 1134236 w 1134236"/>
                  <a:gd name="connsiteY1" fmla="*/ 176554 h 505168"/>
                  <a:gd name="connsiteX2" fmla="*/ 119823 w 1134236"/>
                  <a:gd name="connsiteY2" fmla="*/ 505168 h 505168"/>
                  <a:gd name="connsiteX3" fmla="*/ 0 w 1134236"/>
                  <a:gd name="connsiteY3" fmla="*/ 397858 h 505168"/>
                  <a:gd name="connsiteX4" fmla="*/ 1029460 w 1134236"/>
                  <a:gd name="connsiteY4" fmla="*/ 343 h 5051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09845"/>
                  <a:gd name="connsiteY0" fmla="*/ 253 h 513978"/>
                  <a:gd name="connsiteX1" fmla="*/ 1109845 w 1109845"/>
                  <a:gd name="connsiteY1" fmla="*/ 185384 h 513978"/>
                  <a:gd name="connsiteX2" fmla="*/ 126031 w 1109845"/>
                  <a:gd name="connsiteY2" fmla="*/ 513978 h 513978"/>
                  <a:gd name="connsiteX3" fmla="*/ 0 w 1109845"/>
                  <a:gd name="connsiteY3" fmla="*/ 397768 h 513978"/>
                  <a:gd name="connsiteX4" fmla="*/ 1029460 w 1109845"/>
                  <a:gd name="connsiteY4" fmla="*/ 253 h 513978"/>
                  <a:gd name="connsiteX0" fmla="*/ 1029460 w 1109845"/>
                  <a:gd name="connsiteY0" fmla="*/ 79 h 513804"/>
                  <a:gd name="connsiteX1" fmla="*/ 1109845 w 1109845"/>
                  <a:gd name="connsiteY1" fmla="*/ 185210 h 513804"/>
                  <a:gd name="connsiteX2" fmla="*/ 126031 w 1109845"/>
                  <a:gd name="connsiteY2" fmla="*/ 513804 h 513804"/>
                  <a:gd name="connsiteX3" fmla="*/ 0 w 1109845"/>
                  <a:gd name="connsiteY3" fmla="*/ 397594 h 513804"/>
                  <a:gd name="connsiteX4" fmla="*/ 1029460 w 1109845"/>
                  <a:gd name="connsiteY4" fmla="*/ 79 h 513804"/>
                  <a:gd name="connsiteX0" fmla="*/ 849238 w 1109845"/>
                  <a:gd name="connsiteY0" fmla="*/ 2249 h 410701"/>
                  <a:gd name="connsiteX1" fmla="*/ 1109845 w 1109845"/>
                  <a:gd name="connsiteY1" fmla="*/ 82107 h 410701"/>
                  <a:gd name="connsiteX2" fmla="*/ 126031 w 1109845"/>
                  <a:gd name="connsiteY2" fmla="*/ 410701 h 410701"/>
                  <a:gd name="connsiteX3" fmla="*/ 0 w 1109845"/>
                  <a:gd name="connsiteY3" fmla="*/ 294491 h 410701"/>
                  <a:gd name="connsiteX4" fmla="*/ 849238 w 1109845"/>
                  <a:gd name="connsiteY4" fmla="*/ 2249 h 410701"/>
                  <a:gd name="connsiteX0" fmla="*/ 997671 w 1109845"/>
                  <a:gd name="connsiteY0" fmla="*/ 572 h 428201"/>
                  <a:gd name="connsiteX1" fmla="*/ 1109845 w 1109845"/>
                  <a:gd name="connsiteY1" fmla="*/ 99607 h 428201"/>
                  <a:gd name="connsiteX2" fmla="*/ 126031 w 1109845"/>
                  <a:gd name="connsiteY2" fmla="*/ 428201 h 428201"/>
                  <a:gd name="connsiteX3" fmla="*/ 0 w 1109845"/>
                  <a:gd name="connsiteY3" fmla="*/ 311991 h 428201"/>
                  <a:gd name="connsiteX4" fmla="*/ 997671 w 1109845"/>
                  <a:gd name="connsiteY4" fmla="*/ 572 h 428201"/>
                  <a:gd name="connsiteX0" fmla="*/ 997671 w 1109845"/>
                  <a:gd name="connsiteY0" fmla="*/ 3301 h 430930"/>
                  <a:gd name="connsiteX1" fmla="*/ 1109845 w 1109845"/>
                  <a:gd name="connsiteY1" fmla="*/ 102336 h 430930"/>
                  <a:gd name="connsiteX2" fmla="*/ 126031 w 1109845"/>
                  <a:gd name="connsiteY2" fmla="*/ 430930 h 430930"/>
                  <a:gd name="connsiteX3" fmla="*/ 0 w 1109845"/>
                  <a:gd name="connsiteY3" fmla="*/ 314720 h 430930"/>
                  <a:gd name="connsiteX4" fmla="*/ 997671 w 1109845"/>
                  <a:gd name="connsiteY4" fmla="*/ 3301 h 430930"/>
                  <a:gd name="connsiteX0" fmla="*/ 1027024 w 1109845"/>
                  <a:gd name="connsiteY0" fmla="*/ 1958 h 437663"/>
                  <a:gd name="connsiteX1" fmla="*/ 1109845 w 1109845"/>
                  <a:gd name="connsiteY1" fmla="*/ 109069 h 437663"/>
                  <a:gd name="connsiteX2" fmla="*/ 126031 w 1109845"/>
                  <a:gd name="connsiteY2" fmla="*/ 437663 h 437663"/>
                  <a:gd name="connsiteX3" fmla="*/ 0 w 1109845"/>
                  <a:gd name="connsiteY3" fmla="*/ 321453 h 437663"/>
                  <a:gd name="connsiteX4" fmla="*/ 1027024 w 1109845"/>
                  <a:gd name="connsiteY4" fmla="*/ 1958 h 437663"/>
                  <a:gd name="connsiteX0" fmla="*/ 1027024 w 1109845"/>
                  <a:gd name="connsiteY0" fmla="*/ 0 h 435705"/>
                  <a:gd name="connsiteX1" fmla="*/ 1109845 w 1109845"/>
                  <a:gd name="connsiteY1" fmla="*/ 107111 h 435705"/>
                  <a:gd name="connsiteX2" fmla="*/ 126031 w 1109845"/>
                  <a:gd name="connsiteY2" fmla="*/ 435705 h 435705"/>
                  <a:gd name="connsiteX3" fmla="*/ 0 w 1109845"/>
                  <a:gd name="connsiteY3" fmla="*/ 319495 h 435705"/>
                  <a:gd name="connsiteX4" fmla="*/ 1027024 w 1109845"/>
                  <a:gd name="connsiteY4" fmla="*/ 0 h 435705"/>
                  <a:gd name="connsiteX0" fmla="*/ 1027024 w 1109845"/>
                  <a:gd name="connsiteY0" fmla="*/ 0 h 435705"/>
                  <a:gd name="connsiteX1" fmla="*/ 1109845 w 1109845"/>
                  <a:gd name="connsiteY1" fmla="*/ 107111 h 435705"/>
                  <a:gd name="connsiteX2" fmla="*/ 126031 w 1109845"/>
                  <a:gd name="connsiteY2" fmla="*/ 435705 h 435705"/>
                  <a:gd name="connsiteX3" fmla="*/ 0 w 1109845"/>
                  <a:gd name="connsiteY3" fmla="*/ 319495 h 435705"/>
                  <a:gd name="connsiteX4" fmla="*/ 1027024 w 1109845"/>
                  <a:gd name="connsiteY4" fmla="*/ 0 h 435705"/>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31873"/>
                  <a:gd name="connsiteX1" fmla="*/ 1109845 w 1109845"/>
                  <a:gd name="connsiteY1" fmla="*/ 112180 h 431873"/>
                  <a:gd name="connsiteX2" fmla="*/ 119823 w 1109845"/>
                  <a:gd name="connsiteY2" fmla="*/ 431873 h 431873"/>
                  <a:gd name="connsiteX3" fmla="*/ 0 w 1109845"/>
                  <a:gd name="connsiteY3" fmla="*/ 324564 h 431873"/>
                  <a:gd name="connsiteX4" fmla="*/ 997249 w 1109845"/>
                  <a:gd name="connsiteY4" fmla="*/ 0 h 431873"/>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995178 w 1109845"/>
                  <a:gd name="connsiteY0" fmla="*/ 0 h 434841"/>
                  <a:gd name="connsiteX1" fmla="*/ 1109845 w 1109845"/>
                  <a:gd name="connsiteY1" fmla="*/ 115148 h 434841"/>
                  <a:gd name="connsiteX2" fmla="*/ 119823 w 1109845"/>
                  <a:gd name="connsiteY2" fmla="*/ 434841 h 434841"/>
                  <a:gd name="connsiteX3" fmla="*/ 0 w 1109845"/>
                  <a:gd name="connsiteY3" fmla="*/ 327532 h 434841"/>
                  <a:gd name="connsiteX4" fmla="*/ 995178 w 1109845"/>
                  <a:gd name="connsiteY4" fmla="*/ 0 h 434841"/>
                  <a:gd name="connsiteX0" fmla="*/ 995178 w 1109845"/>
                  <a:gd name="connsiteY0" fmla="*/ 0 h 434841"/>
                  <a:gd name="connsiteX1" fmla="*/ 1109845 w 1109845"/>
                  <a:gd name="connsiteY1" fmla="*/ 115148 h 434841"/>
                  <a:gd name="connsiteX2" fmla="*/ 119823 w 1109845"/>
                  <a:gd name="connsiteY2" fmla="*/ 434841 h 434841"/>
                  <a:gd name="connsiteX3" fmla="*/ 0 w 1109845"/>
                  <a:gd name="connsiteY3" fmla="*/ 327532 h 434841"/>
                  <a:gd name="connsiteX4" fmla="*/ 995178 w 1109845"/>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14779 h 449620"/>
                  <a:gd name="connsiteX1" fmla="*/ 1111091 w 1111091"/>
                  <a:gd name="connsiteY1" fmla="*/ 129927 h 449620"/>
                  <a:gd name="connsiteX2" fmla="*/ 121069 w 1111091"/>
                  <a:gd name="connsiteY2" fmla="*/ 449620 h 449620"/>
                  <a:gd name="connsiteX3" fmla="*/ 0 w 1111091"/>
                  <a:gd name="connsiteY3" fmla="*/ 334256 h 449620"/>
                  <a:gd name="connsiteX4" fmla="*/ 996424 w 1111091"/>
                  <a:gd name="connsiteY4" fmla="*/ 14779 h 449620"/>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99812 w 1111091"/>
                  <a:gd name="connsiteY4"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58011 w 1111091"/>
                  <a:gd name="connsiteY4" fmla="*/ 11195 h 420620"/>
                  <a:gd name="connsiteX5" fmla="*/ 999812 w 1111091"/>
                  <a:gd name="connsiteY5"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27592 w 1111091"/>
                  <a:gd name="connsiteY4" fmla="*/ 23540 h 420620"/>
                  <a:gd name="connsiteX5" fmla="*/ 999812 w 1111091"/>
                  <a:gd name="connsiteY5"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27592 w 1111091"/>
                  <a:gd name="connsiteY4" fmla="*/ 23540 h 420620"/>
                  <a:gd name="connsiteX5" fmla="*/ 999812 w 1111091"/>
                  <a:gd name="connsiteY5" fmla="*/ 0 h 420620"/>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1091" h="431999">
                    <a:moveTo>
                      <a:pt x="1001649" y="0"/>
                    </a:moveTo>
                    <a:cubicBezTo>
                      <a:pt x="1037874" y="10498"/>
                      <a:pt x="1024806" y="-4499"/>
                      <a:pt x="1111091" y="112306"/>
                    </a:cubicBezTo>
                    <a:lnTo>
                      <a:pt x="121069" y="431999"/>
                    </a:lnTo>
                    <a:cubicBezTo>
                      <a:pt x="53301" y="328628"/>
                      <a:pt x="56015" y="339577"/>
                      <a:pt x="0" y="316635"/>
                    </a:cubicBezTo>
                    <a:lnTo>
                      <a:pt x="927592" y="34919"/>
                    </a:lnTo>
                    <a:cubicBezTo>
                      <a:pt x="967017" y="2411"/>
                      <a:pt x="974499" y="3425"/>
                      <a:pt x="1001649" y="0"/>
                    </a:cubicBez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09" name="正方形/長方形 100">
                <a:extLst>
                  <a:ext uri="{FF2B5EF4-FFF2-40B4-BE49-F238E27FC236}">
                    <a16:creationId xmlns:a16="http://schemas.microsoft.com/office/drawing/2014/main" id="{05361D0B-EE63-8327-CC95-2B67B509DBD1}"/>
                  </a:ext>
                </a:extLst>
              </p:cNvPr>
              <p:cNvSpPr/>
              <p:nvPr/>
            </p:nvSpPr>
            <p:spPr>
              <a:xfrm>
                <a:off x="695459" y="4578960"/>
                <a:ext cx="1398877" cy="335829"/>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8" h="333375">
                    <a:moveTo>
                      <a:pt x="1009649" y="0"/>
                    </a:moveTo>
                    <a:lnTo>
                      <a:pt x="1404938" y="4761"/>
                    </a:lnTo>
                    <a:lnTo>
                      <a:pt x="390525" y="333375"/>
                    </a:lnTo>
                    <a:lnTo>
                      <a:pt x="0" y="333375"/>
                    </a:lnTo>
                    <a:lnTo>
                      <a:pt x="1009649" y="0"/>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10" name="正方形/長方形 100">
                <a:extLst>
                  <a:ext uri="{FF2B5EF4-FFF2-40B4-BE49-F238E27FC236}">
                    <a16:creationId xmlns:a16="http://schemas.microsoft.com/office/drawing/2014/main" id="{AE3A0094-0F77-7C47-1EB6-B40EF930A3CD}"/>
                  </a:ext>
                </a:extLst>
              </p:cNvPr>
              <p:cNvSpPr/>
              <p:nvPr/>
            </p:nvSpPr>
            <p:spPr>
              <a:xfrm>
                <a:off x="985105" y="5103371"/>
                <a:ext cx="1109231" cy="501704"/>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719137 w 1114426"/>
                  <a:gd name="connsiteY0" fmla="*/ 0 h 333375"/>
                  <a:gd name="connsiteX1" fmla="*/ 1114426 w 1114426"/>
                  <a:gd name="connsiteY1" fmla="*/ 4761 h 333375"/>
                  <a:gd name="connsiteX2" fmla="*/ 100013 w 1114426"/>
                  <a:gd name="connsiteY2" fmla="*/ 333375 h 333375"/>
                  <a:gd name="connsiteX3" fmla="*/ 0 w 1114426"/>
                  <a:gd name="connsiteY3" fmla="*/ 166688 h 333375"/>
                  <a:gd name="connsiteX4" fmla="*/ 719137 w 1114426"/>
                  <a:gd name="connsiteY4" fmla="*/ 0 h 333375"/>
                  <a:gd name="connsiteX0" fmla="*/ 1009650 w 1114426"/>
                  <a:gd name="connsiteY0" fmla="*/ 0 h 504825"/>
                  <a:gd name="connsiteX1" fmla="*/ 1114426 w 1114426"/>
                  <a:gd name="connsiteY1" fmla="*/ 176211 h 504825"/>
                  <a:gd name="connsiteX2" fmla="*/ 100013 w 1114426"/>
                  <a:gd name="connsiteY2" fmla="*/ 504825 h 504825"/>
                  <a:gd name="connsiteX3" fmla="*/ 0 w 1114426"/>
                  <a:gd name="connsiteY3" fmla="*/ 338138 h 504825"/>
                  <a:gd name="connsiteX4" fmla="*/ 1009650 w 1114426"/>
                  <a:gd name="connsiteY4" fmla="*/ 0 h 504825"/>
                  <a:gd name="connsiteX0" fmla="*/ 1009650 w 1114426"/>
                  <a:gd name="connsiteY0" fmla="*/ 61 h 504886"/>
                  <a:gd name="connsiteX1" fmla="*/ 1114426 w 1114426"/>
                  <a:gd name="connsiteY1" fmla="*/ 176272 h 504886"/>
                  <a:gd name="connsiteX2" fmla="*/ 100013 w 1114426"/>
                  <a:gd name="connsiteY2" fmla="*/ 504886 h 504886"/>
                  <a:gd name="connsiteX3" fmla="*/ 0 w 1114426"/>
                  <a:gd name="connsiteY3" fmla="*/ 338199 h 504886"/>
                  <a:gd name="connsiteX4" fmla="*/ 1009650 w 1114426"/>
                  <a:gd name="connsiteY4" fmla="*/ 61 h 504886"/>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6" h="505168">
                    <a:moveTo>
                      <a:pt x="1009650" y="343"/>
                    </a:moveTo>
                    <a:cubicBezTo>
                      <a:pt x="1116013" y="-2832"/>
                      <a:pt x="1108076" y="13042"/>
                      <a:pt x="1114426" y="176554"/>
                    </a:cubicBezTo>
                    <a:lnTo>
                      <a:pt x="100013" y="505168"/>
                    </a:lnTo>
                    <a:cubicBezTo>
                      <a:pt x="109537" y="349593"/>
                      <a:pt x="114301" y="332131"/>
                      <a:pt x="0" y="338481"/>
                    </a:cubicBezTo>
                    <a:lnTo>
                      <a:pt x="1009650" y="343"/>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11" name="正方形/長方形 100">
                <a:extLst>
                  <a:ext uri="{FF2B5EF4-FFF2-40B4-BE49-F238E27FC236}">
                    <a16:creationId xmlns:a16="http://schemas.microsoft.com/office/drawing/2014/main" id="{BD7B66ED-E5DC-3761-FC26-CD899878FC7E}"/>
                  </a:ext>
                </a:extLst>
              </p:cNvPr>
              <p:cNvSpPr/>
              <p:nvPr/>
            </p:nvSpPr>
            <p:spPr>
              <a:xfrm>
                <a:off x="980343" y="4754020"/>
                <a:ext cx="1010084" cy="684423"/>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619124 w 1014413"/>
                  <a:gd name="connsiteY0" fmla="*/ 0 h 333375"/>
                  <a:gd name="connsiteX1" fmla="*/ 1014413 w 1014413"/>
                  <a:gd name="connsiteY1" fmla="*/ 4761 h 333375"/>
                  <a:gd name="connsiteX2" fmla="*/ 0 w 1014413"/>
                  <a:gd name="connsiteY2" fmla="*/ 333375 h 333375"/>
                  <a:gd name="connsiteX3" fmla="*/ 4763 w 1014413"/>
                  <a:gd name="connsiteY3" fmla="*/ 0 h 333375"/>
                  <a:gd name="connsiteX4" fmla="*/ 619124 w 1014413"/>
                  <a:gd name="connsiteY4" fmla="*/ 0 h 333375"/>
                  <a:gd name="connsiteX0" fmla="*/ 1009649 w 1014413"/>
                  <a:gd name="connsiteY0" fmla="*/ 0 h 671512"/>
                  <a:gd name="connsiteX1" fmla="*/ 1014413 w 1014413"/>
                  <a:gd name="connsiteY1" fmla="*/ 342898 h 671512"/>
                  <a:gd name="connsiteX2" fmla="*/ 0 w 1014413"/>
                  <a:gd name="connsiteY2" fmla="*/ 671512 h 671512"/>
                  <a:gd name="connsiteX3" fmla="*/ 4763 w 1014413"/>
                  <a:gd name="connsiteY3" fmla="*/ 338137 h 671512"/>
                  <a:gd name="connsiteX4" fmla="*/ 1009649 w 1014413"/>
                  <a:gd name="connsiteY4" fmla="*/ 0 h 671512"/>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38137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28612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119062 w 1014413"/>
                  <a:gd name="connsiteY4" fmla="*/ 304799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90487 w 1014413"/>
                  <a:gd name="connsiteY4" fmla="*/ 328611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90487 w 1014413"/>
                  <a:gd name="connsiteY4" fmla="*/ 328611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6672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6672 h 685799"/>
                  <a:gd name="connsiteX4" fmla="*/ 79575 w 1014413"/>
                  <a:gd name="connsiteY4" fmla="*/ 328704 h 685799"/>
                  <a:gd name="connsiteX5" fmla="*/ 1009649 w 1014413"/>
                  <a:gd name="connsiteY5" fmla="*/ 0 h 685799"/>
                  <a:gd name="connsiteX0" fmla="*/ 1009649 w 1014413"/>
                  <a:gd name="connsiteY0" fmla="*/ 0 h 696837"/>
                  <a:gd name="connsiteX1" fmla="*/ 1014413 w 1014413"/>
                  <a:gd name="connsiteY1" fmla="*/ 342898 h 696837"/>
                  <a:gd name="connsiteX2" fmla="*/ 0 w 1014413"/>
                  <a:gd name="connsiteY2" fmla="*/ 696837 h 696837"/>
                  <a:gd name="connsiteX3" fmla="*/ 4763 w 1014413"/>
                  <a:gd name="connsiteY3" fmla="*/ 346672 h 696837"/>
                  <a:gd name="connsiteX4" fmla="*/ 79575 w 1014413"/>
                  <a:gd name="connsiteY4" fmla="*/ 328704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79575 w 1014413"/>
                  <a:gd name="connsiteY4" fmla="*/ 328704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498 w 1014413"/>
                  <a:gd name="connsiteY4" fmla="*/ 32320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498 w 1014413"/>
                  <a:gd name="connsiteY4" fmla="*/ 32320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1221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1221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3093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413" h="696837">
                    <a:moveTo>
                      <a:pt x="1009649" y="0"/>
                    </a:moveTo>
                    <a:lnTo>
                      <a:pt x="1014413" y="364974"/>
                    </a:lnTo>
                    <a:lnTo>
                      <a:pt x="0" y="696837"/>
                    </a:lnTo>
                    <a:cubicBezTo>
                      <a:pt x="1588" y="585712"/>
                      <a:pt x="3175" y="457797"/>
                      <a:pt x="4763" y="346672"/>
                    </a:cubicBezTo>
                    <a:cubicBezTo>
                      <a:pt x="68759" y="344656"/>
                      <a:pt x="85311" y="337284"/>
                      <a:pt x="98776" y="309473"/>
                    </a:cubicBezTo>
                    <a:lnTo>
                      <a:pt x="1009649" y="0"/>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12" name="正方形/長方形 101">
                <a:extLst>
                  <a:ext uri="{FF2B5EF4-FFF2-40B4-BE49-F238E27FC236}">
                    <a16:creationId xmlns:a16="http://schemas.microsoft.com/office/drawing/2014/main" id="{4F0BF573-117E-0330-7341-27DA61FD6E43}"/>
                  </a:ext>
                </a:extLst>
              </p:cNvPr>
              <p:cNvSpPr/>
              <p:nvPr/>
            </p:nvSpPr>
            <p:spPr>
              <a:xfrm>
                <a:off x="695325" y="4914792"/>
                <a:ext cx="399031" cy="695046"/>
              </a:xfrm>
              <a:custGeom>
                <a:avLst/>
                <a:gdLst>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2116 w 402166"/>
                  <a:gd name="connsiteY0" fmla="*/ 0 h 695325"/>
                  <a:gd name="connsiteX1" fmla="*/ 402166 w 402166"/>
                  <a:gd name="connsiteY1" fmla="*/ 0 h 695325"/>
                  <a:gd name="connsiteX2" fmla="*/ 402166 w 402166"/>
                  <a:gd name="connsiteY2" fmla="*/ 695325 h 695325"/>
                  <a:gd name="connsiteX3" fmla="*/ 2116 w 402166"/>
                  <a:gd name="connsiteY3" fmla="*/ 695325 h 695325"/>
                  <a:gd name="connsiteX4" fmla="*/ 2116 w 402166"/>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280987 h 695325"/>
                  <a:gd name="connsiteX5" fmla="*/ 0 w 400050"/>
                  <a:gd name="connsiteY5"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119063 w 400050"/>
                  <a:gd name="connsiteY4" fmla="*/ 176212 h 695325"/>
                  <a:gd name="connsiteX5" fmla="*/ 0 w 400050"/>
                  <a:gd name="connsiteY5"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119063 w 400050"/>
                  <a:gd name="connsiteY4" fmla="*/ 176212 h 695325"/>
                  <a:gd name="connsiteX5" fmla="*/ 0 w 400050"/>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20132 w 420182"/>
                  <a:gd name="connsiteY0" fmla="*/ 0 h 695325"/>
                  <a:gd name="connsiteX1" fmla="*/ 420182 w 420182"/>
                  <a:gd name="connsiteY1" fmla="*/ 0 h 695325"/>
                  <a:gd name="connsiteX2" fmla="*/ 420182 w 420182"/>
                  <a:gd name="connsiteY2" fmla="*/ 695325 h 695325"/>
                  <a:gd name="connsiteX3" fmla="*/ 20132 w 420182"/>
                  <a:gd name="connsiteY3" fmla="*/ 695325 h 695325"/>
                  <a:gd name="connsiteX4" fmla="*/ 67758 w 420182"/>
                  <a:gd name="connsiteY4" fmla="*/ 457200 h 695325"/>
                  <a:gd name="connsiteX5" fmla="*/ 139195 w 420182"/>
                  <a:gd name="connsiteY5" fmla="*/ 176212 h 695325"/>
                  <a:gd name="connsiteX6" fmla="*/ 20132 w 420182"/>
                  <a:gd name="connsiteY6" fmla="*/ 0 h 695325"/>
                  <a:gd name="connsiteX0" fmla="*/ 13333 w 413383"/>
                  <a:gd name="connsiteY0" fmla="*/ 0 h 695325"/>
                  <a:gd name="connsiteX1" fmla="*/ 413383 w 413383"/>
                  <a:gd name="connsiteY1" fmla="*/ 0 h 695325"/>
                  <a:gd name="connsiteX2" fmla="*/ 413383 w 413383"/>
                  <a:gd name="connsiteY2" fmla="*/ 695325 h 695325"/>
                  <a:gd name="connsiteX3" fmla="*/ 13333 w 413383"/>
                  <a:gd name="connsiteY3" fmla="*/ 695325 h 695325"/>
                  <a:gd name="connsiteX4" fmla="*/ 127634 w 413383"/>
                  <a:gd name="connsiteY4" fmla="*/ 509587 h 695325"/>
                  <a:gd name="connsiteX5" fmla="*/ 132396 w 413383"/>
                  <a:gd name="connsiteY5" fmla="*/ 176212 h 695325"/>
                  <a:gd name="connsiteX6" fmla="*/ 13333 w 413383"/>
                  <a:gd name="connsiteY6" fmla="*/ 0 h 695325"/>
                  <a:gd name="connsiteX0" fmla="*/ 13333 w 413383"/>
                  <a:gd name="connsiteY0" fmla="*/ 0 h 695325"/>
                  <a:gd name="connsiteX1" fmla="*/ 413383 w 413383"/>
                  <a:gd name="connsiteY1" fmla="*/ 0 h 695325"/>
                  <a:gd name="connsiteX2" fmla="*/ 413383 w 413383"/>
                  <a:gd name="connsiteY2" fmla="*/ 695325 h 695325"/>
                  <a:gd name="connsiteX3" fmla="*/ 13333 w 413383"/>
                  <a:gd name="connsiteY3" fmla="*/ 695325 h 695325"/>
                  <a:gd name="connsiteX4" fmla="*/ 127634 w 413383"/>
                  <a:gd name="connsiteY4" fmla="*/ 509587 h 695325"/>
                  <a:gd name="connsiteX5" fmla="*/ 132396 w 413383"/>
                  <a:gd name="connsiteY5" fmla="*/ 176212 h 695325"/>
                  <a:gd name="connsiteX6" fmla="*/ 13333 w 413383"/>
                  <a:gd name="connsiteY6" fmla="*/ 0 h 695325"/>
                  <a:gd name="connsiteX0" fmla="*/ 23230 w 423280"/>
                  <a:gd name="connsiteY0" fmla="*/ 0 h 695325"/>
                  <a:gd name="connsiteX1" fmla="*/ 423280 w 423280"/>
                  <a:gd name="connsiteY1" fmla="*/ 0 h 695325"/>
                  <a:gd name="connsiteX2" fmla="*/ 423280 w 423280"/>
                  <a:gd name="connsiteY2" fmla="*/ 695325 h 695325"/>
                  <a:gd name="connsiteX3" fmla="*/ 23230 w 423280"/>
                  <a:gd name="connsiteY3" fmla="*/ 695325 h 695325"/>
                  <a:gd name="connsiteX4" fmla="*/ 137531 w 423280"/>
                  <a:gd name="connsiteY4" fmla="*/ 509587 h 695325"/>
                  <a:gd name="connsiteX5" fmla="*/ 142293 w 423280"/>
                  <a:gd name="connsiteY5" fmla="*/ 176212 h 695325"/>
                  <a:gd name="connsiteX6" fmla="*/ 23230 w 423280"/>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629"/>
                  <a:gd name="connsiteY0" fmla="*/ 0 h 695325"/>
                  <a:gd name="connsiteX1" fmla="*/ 401048 w 401629"/>
                  <a:gd name="connsiteY1" fmla="*/ 0 h 695325"/>
                  <a:gd name="connsiteX2" fmla="*/ 291512 w 401629"/>
                  <a:gd name="connsiteY2" fmla="*/ 166687 h 695325"/>
                  <a:gd name="connsiteX3" fmla="*/ 401048 w 401629"/>
                  <a:gd name="connsiteY3" fmla="*/ 695325 h 695325"/>
                  <a:gd name="connsiteX4" fmla="*/ 998 w 401629"/>
                  <a:gd name="connsiteY4" fmla="*/ 695325 h 695325"/>
                  <a:gd name="connsiteX5" fmla="*/ 115299 w 401629"/>
                  <a:gd name="connsiteY5" fmla="*/ 509587 h 695325"/>
                  <a:gd name="connsiteX6" fmla="*/ 120061 w 401629"/>
                  <a:gd name="connsiteY6" fmla="*/ 176212 h 695325"/>
                  <a:gd name="connsiteX7" fmla="*/ 998 w 401629"/>
                  <a:gd name="connsiteY7" fmla="*/ 0 h 695325"/>
                  <a:gd name="connsiteX0" fmla="*/ 998 w 416402"/>
                  <a:gd name="connsiteY0" fmla="*/ 0 h 695325"/>
                  <a:gd name="connsiteX1" fmla="*/ 401048 w 416402"/>
                  <a:gd name="connsiteY1" fmla="*/ 0 h 695325"/>
                  <a:gd name="connsiteX2" fmla="*/ 291512 w 416402"/>
                  <a:gd name="connsiteY2" fmla="*/ 166687 h 695325"/>
                  <a:gd name="connsiteX3" fmla="*/ 329612 w 416402"/>
                  <a:gd name="connsiteY3" fmla="*/ 400050 h 695325"/>
                  <a:gd name="connsiteX4" fmla="*/ 401048 w 416402"/>
                  <a:gd name="connsiteY4" fmla="*/ 695325 h 695325"/>
                  <a:gd name="connsiteX5" fmla="*/ 998 w 416402"/>
                  <a:gd name="connsiteY5" fmla="*/ 695325 h 695325"/>
                  <a:gd name="connsiteX6" fmla="*/ 115299 w 416402"/>
                  <a:gd name="connsiteY6" fmla="*/ 509587 h 695325"/>
                  <a:gd name="connsiteX7" fmla="*/ 120061 w 416402"/>
                  <a:gd name="connsiteY7" fmla="*/ 176212 h 695325"/>
                  <a:gd name="connsiteX8" fmla="*/ 998 w 416402"/>
                  <a:gd name="connsiteY8" fmla="*/ 0 h 695325"/>
                  <a:gd name="connsiteX0" fmla="*/ 998 w 413587"/>
                  <a:gd name="connsiteY0" fmla="*/ 0 h 695325"/>
                  <a:gd name="connsiteX1" fmla="*/ 401048 w 413587"/>
                  <a:gd name="connsiteY1" fmla="*/ 0 h 695325"/>
                  <a:gd name="connsiteX2" fmla="*/ 291512 w 413587"/>
                  <a:gd name="connsiteY2" fmla="*/ 166687 h 695325"/>
                  <a:gd name="connsiteX3" fmla="*/ 296275 w 413587"/>
                  <a:gd name="connsiteY3" fmla="*/ 519112 h 695325"/>
                  <a:gd name="connsiteX4" fmla="*/ 401048 w 413587"/>
                  <a:gd name="connsiteY4" fmla="*/ 695325 h 695325"/>
                  <a:gd name="connsiteX5" fmla="*/ 998 w 413587"/>
                  <a:gd name="connsiteY5" fmla="*/ 695325 h 695325"/>
                  <a:gd name="connsiteX6" fmla="*/ 115299 w 413587"/>
                  <a:gd name="connsiteY6" fmla="*/ 509587 h 695325"/>
                  <a:gd name="connsiteX7" fmla="*/ 120061 w 413587"/>
                  <a:gd name="connsiteY7" fmla="*/ 176212 h 695325"/>
                  <a:gd name="connsiteX8" fmla="*/ 998 w 413587"/>
                  <a:gd name="connsiteY8" fmla="*/ 0 h 695325"/>
                  <a:gd name="connsiteX0" fmla="*/ 998 w 422500"/>
                  <a:gd name="connsiteY0" fmla="*/ 0 h 695325"/>
                  <a:gd name="connsiteX1" fmla="*/ 401048 w 422500"/>
                  <a:gd name="connsiteY1" fmla="*/ 0 h 695325"/>
                  <a:gd name="connsiteX2" fmla="*/ 291512 w 422500"/>
                  <a:gd name="connsiteY2" fmla="*/ 166687 h 695325"/>
                  <a:gd name="connsiteX3" fmla="*/ 296275 w 422500"/>
                  <a:gd name="connsiteY3" fmla="*/ 519112 h 695325"/>
                  <a:gd name="connsiteX4" fmla="*/ 401048 w 422500"/>
                  <a:gd name="connsiteY4" fmla="*/ 695325 h 695325"/>
                  <a:gd name="connsiteX5" fmla="*/ 998 w 422500"/>
                  <a:gd name="connsiteY5" fmla="*/ 695325 h 695325"/>
                  <a:gd name="connsiteX6" fmla="*/ 115299 w 422500"/>
                  <a:gd name="connsiteY6" fmla="*/ 509587 h 695325"/>
                  <a:gd name="connsiteX7" fmla="*/ 120061 w 422500"/>
                  <a:gd name="connsiteY7" fmla="*/ 176212 h 695325"/>
                  <a:gd name="connsiteX8" fmla="*/ 998 w 422500"/>
                  <a:gd name="connsiteY8" fmla="*/ 0 h 695325"/>
                  <a:gd name="connsiteX0" fmla="*/ 998 w 422500"/>
                  <a:gd name="connsiteY0" fmla="*/ 0 h 695325"/>
                  <a:gd name="connsiteX1" fmla="*/ 401048 w 422500"/>
                  <a:gd name="connsiteY1" fmla="*/ 0 h 695325"/>
                  <a:gd name="connsiteX2" fmla="*/ 291512 w 422500"/>
                  <a:gd name="connsiteY2" fmla="*/ 166687 h 695325"/>
                  <a:gd name="connsiteX3" fmla="*/ 296275 w 422500"/>
                  <a:gd name="connsiteY3" fmla="*/ 519112 h 695325"/>
                  <a:gd name="connsiteX4" fmla="*/ 401048 w 422500"/>
                  <a:gd name="connsiteY4" fmla="*/ 695325 h 695325"/>
                  <a:gd name="connsiteX5" fmla="*/ 998 w 422500"/>
                  <a:gd name="connsiteY5" fmla="*/ 695325 h 695325"/>
                  <a:gd name="connsiteX6" fmla="*/ 115299 w 422500"/>
                  <a:gd name="connsiteY6" fmla="*/ 509587 h 695325"/>
                  <a:gd name="connsiteX7" fmla="*/ 120061 w 422500"/>
                  <a:gd name="connsiteY7" fmla="*/ 176212 h 695325"/>
                  <a:gd name="connsiteX8" fmla="*/ 998 w 422500"/>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96275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706344"/>
                  <a:gd name="connsiteX1" fmla="*/ 401048 w 401629"/>
                  <a:gd name="connsiteY1" fmla="*/ 11019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 name="connsiteX0" fmla="*/ 998 w 401629"/>
                  <a:gd name="connsiteY0" fmla="*/ 0 h 706344"/>
                  <a:gd name="connsiteX1" fmla="*/ 401048 w 401629"/>
                  <a:gd name="connsiteY1" fmla="*/ 3673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 name="connsiteX0" fmla="*/ 998 w 401629"/>
                  <a:gd name="connsiteY0" fmla="*/ 0 h 706344"/>
                  <a:gd name="connsiteX1" fmla="*/ 401048 w 401629"/>
                  <a:gd name="connsiteY1" fmla="*/ 3673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629" h="706344">
                    <a:moveTo>
                      <a:pt x="998" y="0"/>
                    </a:moveTo>
                    <a:cubicBezTo>
                      <a:pt x="205785" y="4763"/>
                      <a:pt x="195222" y="3673"/>
                      <a:pt x="401048" y="3673"/>
                    </a:cubicBezTo>
                    <a:cubicBezTo>
                      <a:pt x="404223" y="162423"/>
                      <a:pt x="397874" y="171356"/>
                      <a:pt x="291512" y="177706"/>
                    </a:cubicBezTo>
                    <a:cubicBezTo>
                      <a:pt x="289131" y="349156"/>
                      <a:pt x="292306" y="356301"/>
                      <a:pt x="286750" y="530131"/>
                    </a:cubicBezTo>
                    <a:cubicBezTo>
                      <a:pt x="390731" y="527749"/>
                      <a:pt x="398667" y="533307"/>
                      <a:pt x="401048" y="706344"/>
                    </a:cubicBezTo>
                    <a:lnTo>
                      <a:pt x="998" y="706344"/>
                    </a:lnTo>
                    <a:cubicBezTo>
                      <a:pt x="4173" y="533307"/>
                      <a:pt x="205" y="521400"/>
                      <a:pt x="115299" y="520606"/>
                    </a:cubicBezTo>
                    <a:cubicBezTo>
                      <a:pt x="116093" y="348363"/>
                      <a:pt x="113711" y="344393"/>
                      <a:pt x="120061" y="187231"/>
                    </a:cubicBezTo>
                    <a:cubicBezTo>
                      <a:pt x="-5352" y="185644"/>
                      <a:pt x="-2176" y="163512"/>
                      <a:pt x="998" y="0"/>
                    </a:cubicBez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13" name="円/楕円 313">
                <a:extLst>
                  <a:ext uri="{FF2B5EF4-FFF2-40B4-BE49-F238E27FC236}">
                    <a16:creationId xmlns:a16="http://schemas.microsoft.com/office/drawing/2014/main" id="{B1D06D79-48FC-1590-A926-C8743C24AD42}"/>
                  </a:ext>
                </a:extLst>
              </p:cNvPr>
              <p:cNvSpPr/>
              <p:nvPr/>
            </p:nvSpPr>
            <p:spPr>
              <a:xfrm>
                <a:off x="1067083" y="5143096"/>
                <a:ext cx="105669" cy="17811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14" name="円/楕円 314">
                <a:extLst>
                  <a:ext uri="{FF2B5EF4-FFF2-40B4-BE49-F238E27FC236}">
                    <a16:creationId xmlns:a16="http://schemas.microsoft.com/office/drawing/2014/main" id="{F90F1311-6EDF-D3C2-6246-4BD888C7CF3B}"/>
                  </a:ext>
                </a:extLst>
              </p:cNvPr>
              <p:cNvSpPr/>
              <p:nvPr/>
            </p:nvSpPr>
            <p:spPr>
              <a:xfrm>
                <a:off x="1818294" y="4892626"/>
                <a:ext cx="105668" cy="17811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15" name="円弧 6314">
                <a:extLst>
                  <a:ext uri="{FF2B5EF4-FFF2-40B4-BE49-F238E27FC236}">
                    <a16:creationId xmlns:a16="http://schemas.microsoft.com/office/drawing/2014/main" id="{054C7C1E-92AB-B45D-5382-4697616756F3}"/>
                  </a:ext>
                </a:extLst>
              </p:cNvPr>
              <p:cNvSpPr>
                <a:spLocks noChangeAspect="1"/>
              </p:cNvSpPr>
              <p:nvPr/>
            </p:nvSpPr>
            <p:spPr>
              <a:xfrm>
                <a:off x="1043482" y="4711524"/>
                <a:ext cx="136971" cy="266860"/>
              </a:xfrm>
              <a:prstGeom prst="arc">
                <a:avLst>
                  <a:gd name="adj1" fmla="val 10372500"/>
                  <a:gd name="adj2" fmla="val 20095040"/>
                </a:avLst>
              </a:prstGeom>
              <a:grpFill/>
              <a:ln w="63500" cmpd="dbl">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16" name="円弧 6315">
                <a:extLst>
                  <a:ext uri="{FF2B5EF4-FFF2-40B4-BE49-F238E27FC236}">
                    <a16:creationId xmlns:a16="http://schemas.microsoft.com/office/drawing/2014/main" id="{460EC264-490C-8794-5C27-510FA6E41629}"/>
                  </a:ext>
                </a:extLst>
              </p:cNvPr>
              <p:cNvSpPr>
                <a:spLocks noChangeAspect="1"/>
              </p:cNvSpPr>
              <p:nvPr/>
            </p:nvSpPr>
            <p:spPr>
              <a:xfrm>
                <a:off x="1627643" y="4533900"/>
                <a:ext cx="136971" cy="266861"/>
              </a:xfrm>
              <a:prstGeom prst="arc">
                <a:avLst>
                  <a:gd name="adj1" fmla="val 10372500"/>
                  <a:gd name="adj2" fmla="val 20095040"/>
                </a:avLst>
              </a:prstGeom>
              <a:grpFill/>
              <a:ln w="63500" cmpd="dbl">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nvGrpSpPr>
            <p:cNvPr id="17" name="グループ化 16">
              <a:extLst>
                <a:ext uri="{FF2B5EF4-FFF2-40B4-BE49-F238E27FC236}">
                  <a16:creationId xmlns:a16="http://schemas.microsoft.com/office/drawing/2014/main" id="{C58C2FB3-FC3E-4F3D-5AD3-73E66FAD201D}"/>
                </a:ext>
              </a:extLst>
            </p:cNvPr>
            <p:cNvGrpSpPr>
              <a:grpSpLocks noChangeAspect="1"/>
            </p:cNvGrpSpPr>
            <p:nvPr/>
          </p:nvGrpSpPr>
          <p:grpSpPr>
            <a:xfrm>
              <a:off x="6673569" y="3390826"/>
              <a:ext cx="249940" cy="638525"/>
              <a:chOff x="604404" y="2752727"/>
              <a:chExt cx="1675221" cy="4204448"/>
            </a:xfrm>
          </p:grpSpPr>
          <p:sp>
            <p:nvSpPr>
              <p:cNvPr id="6274" name="正方形/長方形 6273">
                <a:extLst>
                  <a:ext uri="{FF2B5EF4-FFF2-40B4-BE49-F238E27FC236}">
                    <a16:creationId xmlns:a16="http://schemas.microsoft.com/office/drawing/2014/main" id="{E6996871-76D3-67B8-6F1D-500776AFB816}"/>
                  </a:ext>
                </a:extLst>
              </p:cNvPr>
              <p:cNvSpPr/>
              <p:nvPr/>
            </p:nvSpPr>
            <p:spPr bwMode="auto">
              <a:xfrm>
                <a:off x="1738210" y="4125890"/>
                <a:ext cx="363137" cy="75833"/>
              </a:xfrm>
              <a:prstGeom prst="rect">
                <a:avLst/>
              </a:prstGeom>
              <a:pattFill prst="dkVert">
                <a:fgClr>
                  <a:schemeClr val="tx1">
                    <a:lumMod val="75000"/>
                    <a:lumOff val="25000"/>
                  </a:schemeClr>
                </a:fgClr>
                <a:bgClr>
                  <a:schemeClr val="bg1"/>
                </a:bgClr>
              </a:pattFill>
              <a:ln w="15875">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75" name="台形 6274">
                <a:extLst>
                  <a:ext uri="{FF2B5EF4-FFF2-40B4-BE49-F238E27FC236}">
                    <a16:creationId xmlns:a16="http://schemas.microsoft.com/office/drawing/2014/main" id="{7E5D08AD-7715-A317-2A47-975C1CAA2E5E}"/>
                  </a:ext>
                </a:extLst>
              </p:cNvPr>
              <p:cNvSpPr>
                <a:spLocks noChangeAspect="1"/>
              </p:cNvSpPr>
              <p:nvPr/>
            </p:nvSpPr>
            <p:spPr bwMode="auto">
              <a:xfrm rot="10800000">
                <a:off x="766364" y="4186370"/>
                <a:ext cx="533671" cy="727396"/>
              </a:xfrm>
              <a:prstGeom prst="trapezoid">
                <a:avLst>
                  <a:gd name="adj" fmla="val 33529"/>
                </a:avLst>
              </a:prstGeom>
              <a:solidFill>
                <a:schemeClr val="bg1">
                  <a:lumMod val="8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76" name="正方形/長方形 6275">
                <a:extLst>
                  <a:ext uri="{FF2B5EF4-FFF2-40B4-BE49-F238E27FC236}">
                    <a16:creationId xmlns:a16="http://schemas.microsoft.com/office/drawing/2014/main" id="{D61FE214-0748-B3E5-8D1B-ED45FBE1DBA3}"/>
                  </a:ext>
                </a:extLst>
              </p:cNvPr>
              <p:cNvSpPr/>
              <p:nvPr/>
            </p:nvSpPr>
            <p:spPr bwMode="auto">
              <a:xfrm>
                <a:off x="719275" y="5279015"/>
                <a:ext cx="1459791" cy="91815"/>
              </a:xfrm>
              <a:prstGeom prst="rect">
                <a:avLst/>
              </a:prstGeom>
              <a:solidFill>
                <a:schemeClr val="bg1"/>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77" name="正方形/長方形 6276">
                <a:extLst>
                  <a:ext uri="{FF2B5EF4-FFF2-40B4-BE49-F238E27FC236}">
                    <a16:creationId xmlns:a16="http://schemas.microsoft.com/office/drawing/2014/main" id="{6DE254A0-544E-AEC2-283E-66430EF98B00}"/>
                  </a:ext>
                </a:extLst>
              </p:cNvPr>
              <p:cNvSpPr/>
              <p:nvPr/>
            </p:nvSpPr>
            <p:spPr bwMode="auto">
              <a:xfrm>
                <a:off x="766168" y="3843070"/>
                <a:ext cx="533671" cy="343300"/>
              </a:xfrm>
              <a:prstGeom prst="rect">
                <a:avLst/>
              </a:prstGeom>
              <a:solidFill>
                <a:schemeClr val="bg1">
                  <a:lumMod val="8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78" name="正方形/長方形 6277">
                <a:extLst>
                  <a:ext uri="{FF2B5EF4-FFF2-40B4-BE49-F238E27FC236}">
                    <a16:creationId xmlns:a16="http://schemas.microsoft.com/office/drawing/2014/main" id="{84D69D79-C1E3-C26B-D4D7-12211C997CA0}"/>
                  </a:ext>
                </a:extLst>
              </p:cNvPr>
              <p:cNvSpPr/>
              <p:nvPr/>
            </p:nvSpPr>
            <p:spPr bwMode="auto">
              <a:xfrm>
                <a:off x="1789346" y="4207749"/>
                <a:ext cx="270185" cy="1014478"/>
              </a:xfrm>
              <a:prstGeom prst="rect">
                <a:avLst/>
              </a:prstGeom>
              <a:gradFill flip="none" rotWithShape="1">
                <a:gsLst>
                  <a:gs pos="53000">
                    <a:schemeClr val="bg1"/>
                  </a:gs>
                  <a:gs pos="0">
                    <a:schemeClr val="bg1">
                      <a:lumMod val="85000"/>
                    </a:schemeClr>
                  </a:gs>
                  <a:gs pos="100000">
                    <a:schemeClr val="bg1">
                      <a:lumMod val="85000"/>
                    </a:schemeClr>
                  </a:gs>
                </a:gsLst>
                <a:lin ang="0" scaled="1"/>
                <a:tileRect/>
              </a:gra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79" name="正方形/長方形 6278">
                <a:extLst>
                  <a:ext uri="{FF2B5EF4-FFF2-40B4-BE49-F238E27FC236}">
                    <a16:creationId xmlns:a16="http://schemas.microsoft.com/office/drawing/2014/main" id="{D4CE00BE-1E72-84FD-3D31-0A1E206EBA82}"/>
                  </a:ext>
                </a:extLst>
              </p:cNvPr>
              <p:cNvSpPr/>
              <p:nvPr/>
            </p:nvSpPr>
            <p:spPr bwMode="auto">
              <a:xfrm>
                <a:off x="1749163" y="5221864"/>
                <a:ext cx="363137" cy="56057"/>
              </a:xfrm>
              <a:prstGeom prst="rect">
                <a:avLst/>
              </a:prstGeom>
              <a:gradFill>
                <a:gsLst>
                  <a:gs pos="53000">
                    <a:schemeClr val="bg1"/>
                  </a:gs>
                  <a:gs pos="0">
                    <a:schemeClr val="bg1">
                      <a:lumMod val="85000"/>
                    </a:schemeClr>
                  </a:gs>
                  <a:gs pos="100000">
                    <a:schemeClr val="bg1">
                      <a:lumMod val="85000"/>
                    </a:schemeClr>
                  </a:gs>
                </a:gsLst>
                <a:lin ang="0" scaled="1"/>
              </a:gra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0" name="正方形/長方形 6279">
                <a:extLst>
                  <a:ext uri="{FF2B5EF4-FFF2-40B4-BE49-F238E27FC236}">
                    <a16:creationId xmlns:a16="http://schemas.microsoft.com/office/drawing/2014/main" id="{CF38C185-8B2D-505E-FB90-3DC3651927BB}"/>
                  </a:ext>
                </a:extLst>
              </p:cNvPr>
              <p:cNvSpPr/>
              <p:nvPr/>
            </p:nvSpPr>
            <p:spPr bwMode="auto">
              <a:xfrm>
                <a:off x="824446" y="5370830"/>
                <a:ext cx="1071678" cy="56057"/>
              </a:xfrm>
              <a:prstGeom prst="rect">
                <a:avLst/>
              </a:prstGeom>
              <a:solidFill>
                <a:schemeClr val="accent4">
                  <a:lumMod val="20000"/>
                  <a:lumOff val="80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1" name="正方形/長方形 6280">
                <a:extLst>
                  <a:ext uri="{FF2B5EF4-FFF2-40B4-BE49-F238E27FC236}">
                    <a16:creationId xmlns:a16="http://schemas.microsoft.com/office/drawing/2014/main" id="{06D2C303-C639-2B54-926A-A09CD02FE525}"/>
                  </a:ext>
                </a:extLst>
              </p:cNvPr>
              <p:cNvSpPr/>
              <p:nvPr/>
            </p:nvSpPr>
            <p:spPr bwMode="auto">
              <a:xfrm>
                <a:off x="1889828" y="5370829"/>
                <a:ext cx="78024" cy="84753"/>
              </a:xfrm>
              <a:prstGeom prst="rect">
                <a:avLst/>
              </a:prstGeom>
              <a:gradFill>
                <a:gsLst>
                  <a:gs pos="53000">
                    <a:schemeClr val="bg1"/>
                  </a:gs>
                  <a:gs pos="0">
                    <a:schemeClr val="bg1">
                      <a:lumMod val="75000"/>
                    </a:schemeClr>
                  </a:gs>
                  <a:gs pos="100000">
                    <a:schemeClr val="bg1">
                      <a:lumMod val="75000"/>
                    </a:schemeClr>
                  </a:gs>
                </a:gsLst>
                <a:lin ang="0" scaled="1"/>
              </a:gra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2" name="四角形: 角を丸くする 44">
                <a:extLst>
                  <a:ext uri="{FF2B5EF4-FFF2-40B4-BE49-F238E27FC236}">
                    <a16:creationId xmlns:a16="http://schemas.microsoft.com/office/drawing/2014/main" id="{1B60E8BB-0B99-F055-F599-872DC83EBD88}"/>
                  </a:ext>
                </a:extLst>
              </p:cNvPr>
              <p:cNvSpPr/>
              <p:nvPr/>
            </p:nvSpPr>
            <p:spPr bwMode="auto">
              <a:xfrm>
                <a:off x="863304" y="5427331"/>
                <a:ext cx="181568" cy="459672"/>
              </a:xfrm>
              <a:prstGeom prst="roundRect">
                <a:avLst/>
              </a:prstGeom>
              <a:solidFill>
                <a:schemeClr val="bg1">
                  <a:lumMod val="9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3" name="正方形/長方形 6282">
                <a:extLst>
                  <a:ext uri="{FF2B5EF4-FFF2-40B4-BE49-F238E27FC236}">
                    <a16:creationId xmlns:a16="http://schemas.microsoft.com/office/drawing/2014/main" id="{A189ABA9-3611-BDE9-2B06-BB3EBF801DDF}"/>
                  </a:ext>
                </a:extLst>
              </p:cNvPr>
              <p:cNvSpPr/>
              <p:nvPr/>
            </p:nvSpPr>
            <p:spPr bwMode="auto">
              <a:xfrm>
                <a:off x="944677" y="5098708"/>
                <a:ext cx="178334" cy="180307"/>
              </a:xfrm>
              <a:prstGeom prst="rect">
                <a:avLst/>
              </a:prstGeom>
              <a:solidFill>
                <a:schemeClr val="bg1"/>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4" name="四角形: 角を丸くする 46">
                <a:extLst>
                  <a:ext uri="{FF2B5EF4-FFF2-40B4-BE49-F238E27FC236}">
                    <a16:creationId xmlns:a16="http://schemas.microsoft.com/office/drawing/2014/main" id="{41E85FA0-DE81-A78C-0146-D27759A4EC82}"/>
                  </a:ext>
                </a:extLst>
              </p:cNvPr>
              <p:cNvSpPr/>
              <p:nvPr/>
            </p:nvSpPr>
            <p:spPr bwMode="auto">
              <a:xfrm>
                <a:off x="996885" y="5427331"/>
                <a:ext cx="181569" cy="459672"/>
              </a:xfrm>
              <a:prstGeom prst="roundRect">
                <a:avLst/>
              </a:prstGeom>
              <a:solidFill>
                <a:schemeClr val="bg1">
                  <a:lumMod val="9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5" name="四角形: 角を丸くする 47">
                <a:extLst>
                  <a:ext uri="{FF2B5EF4-FFF2-40B4-BE49-F238E27FC236}">
                    <a16:creationId xmlns:a16="http://schemas.microsoft.com/office/drawing/2014/main" id="{CCB651E9-F884-DCAC-4948-3258D938E815}"/>
                  </a:ext>
                </a:extLst>
              </p:cNvPr>
              <p:cNvSpPr/>
              <p:nvPr/>
            </p:nvSpPr>
            <p:spPr bwMode="auto">
              <a:xfrm>
                <a:off x="1386557" y="5427513"/>
                <a:ext cx="181568" cy="459672"/>
              </a:xfrm>
              <a:prstGeom prst="roundRect">
                <a:avLst/>
              </a:prstGeom>
              <a:solidFill>
                <a:schemeClr val="bg1">
                  <a:lumMod val="9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6" name="四角形: 角を丸くする 48">
                <a:extLst>
                  <a:ext uri="{FF2B5EF4-FFF2-40B4-BE49-F238E27FC236}">
                    <a16:creationId xmlns:a16="http://schemas.microsoft.com/office/drawing/2014/main" id="{6E82CA9C-7CE4-74B3-2FCF-5BAD0388EA5A}"/>
                  </a:ext>
                </a:extLst>
              </p:cNvPr>
              <p:cNvSpPr/>
              <p:nvPr/>
            </p:nvSpPr>
            <p:spPr bwMode="auto">
              <a:xfrm>
                <a:off x="605747" y="3925558"/>
                <a:ext cx="1673878" cy="56057"/>
              </a:xfrm>
              <a:prstGeom prst="roundRect">
                <a:avLst/>
              </a:prstGeom>
              <a:solidFill>
                <a:schemeClr val="bg1">
                  <a:lumMod val="75000"/>
                </a:schemeClr>
              </a:solidFill>
              <a:ln w="6350">
                <a:solidFill>
                  <a:schemeClr val="tx1"/>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7" name="四角形: 角を丸くする 49">
                <a:extLst>
                  <a:ext uri="{FF2B5EF4-FFF2-40B4-BE49-F238E27FC236}">
                    <a16:creationId xmlns:a16="http://schemas.microsoft.com/office/drawing/2014/main" id="{7FDC69E0-1917-773B-6871-3ED18E4E8E8D}"/>
                  </a:ext>
                </a:extLst>
              </p:cNvPr>
              <p:cNvSpPr/>
              <p:nvPr/>
            </p:nvSpPr>
            <p:spPr bwMode="auto">
              <a:xfrm>
                <a:off x="604407" y="5996063"/>
                <a:ext cx="1673878" cy="57147"/>
              </a:xfrm>
              <a:prstGeom prst="roundRect">
                <a:avLst/>
              </a:prstGeom>
              <a:solidFill>
                <a:schemeClr val="bg1">
                  <a:lumMod val="75000"/>
                </a:schemeClr>
              </a:solidFill>
              <a:ln w="6350">
                <a:solidFill>
                  <a:schemeClr val="tx1"/>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8" name="正方形/長方形 6287">
                <a:extLst>
                  <a:ext uri="{FF2B5EF4-FFF2-40B4-BE49-F238E27FC236}">
                    <a16:creationId xmlns:a16="http://schemas.microsoft.com/office/drawing/2014/main" id="{A1290EAA-AE10-9FF6-C990-B24F7E63D0FC}"/>
                  </a:ext>
                </a:extLst>
              </p:cNvPr>
              <p:cNvSpPr/>
              <p:nvPr/>
            </p:nvSpPr>
            <p:spPr bwMode="auto">
              <a:xfrm>
                <a:off x="604404" y="3981342"/>
                <a:ext cx="53170" cy="2014334"/>
              </a:xfrm>
              <a:prstGeom prst="rect">
                <a:avLst/>
              </a:prstGeom>
              <a:solidFill>
                <a:schemeClr val="bg1">
                  <a:lumMod val="75000"/>
                </a:schemeClr>
              </a:solidFill>
              <a:ln w="63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89" name="正方形/長方形 6288">
                <a:extLst>
                  <a:ext uri="{FF2B5EF4-FFF2-40B4-BE49-F238E27FC236}">
                    <a16:creationId xmlns:a16="http://schemas.microsoft.com/office/drawing/2014/main" id="{B7C3624E-34EE-C003-FCBF-EF50871C3BAA}"/>
                  </a:ext>
                </a:extLst>
              </p:cNvPr>
              <p:cNvSpPr/>
              <p:nvPr/>
            </p:nvSpPr>
            <p:spPr bwMode="auto">
              <a:xfrm>
                <a:off x="2223400" y="3981342"/>
                <a:ext cx="53170" cy="2014334"/>
              </a:xfrm>
              <a:prstGeom prst="rect">
                <a:avLst/>
              </a:prstGeom>
              <a:solidFill>
                <a:schemeClr val="bg1">
                  <a:lumMod val="75000"/>
                </a:schemeClr>
              </a:solidFill>
              <a:ln w="63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0" name="正方形/長方形 6289">
                <a:extLst>
                  <a:ext uri="{FF2B5EF4-FFF2-40B4-BE49-F238E27FC236}">
                    <a16:creationId xmlns:a16="http://schemas.microsoft.com/office/drawing/2014/main" id="{FD6CCFE9-B205-E89E-0039-5705AF600B1F}"/>
                  </a:ext>
                </a:extLst>
              </p:cNvPr>
              <p:cNvSpPr/>
              <p:nvPr/>
            </p:nvSpPr>
            <p:spPr bwMode="auto">
              <a:xfrm>
                <a:off x="944677" y="4918401"/>
                <a:ext cx="178334" cy="180308"/>
              </a:xfrm>
              <a:prstGeom prst="rect">
                <a:avLst/>
              </a:prstGeom>
              <a:solidFill>
                <a:schemeClr val="bg1">
                  <a:lumMod val="8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1" name="正方形/長方形 6290">
                <a:extLst>
                  <a:ext uri="{FF2B5EF4-FFF2-40B4-BE49-F238E27FC236}">
                    <a16:creationId xmlns:a16="http://schemas.microsoft.com/office/drawing/2014/main" id="{862DED36-E7FD-46DC-32AF-F8C65FFA92FD}"/>
                  </a:ext>
                </a:extLst>
              </p:cNvPr>
              <p:cNvSpPr/>
              <p:nvPr/>
            </p:nvSpPr>
            <p:spPr bwMode="auto">
              <a:xfrm>
                <a:off x="604405" y="5319186"/>
                <a:ext cx="1673878" cy="56057"/>
              </a:xfrm>
              <a:prstGeom prst="rect">
                <a:avLst/>
              </a:prstGeom>
              <a:solidFill>
                <a:schemeClr val="bg1">
                  <a:lumMod val="75000"/>
                </a:schemeClr>
              </a:solidFill>
              <a:ln w="63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2" name="楕円 54">
                <a:extLst>
                  <a:ext uri="{FF2B5EF4-FFF2-40B4-BE49-F238E27FC236}">
                    <a16:creationId xmlns:a16="http://schemas.microsoft.com/office/drawing/2014/main" id="{AC88B16E-B4CB-313A-A448-AE812F11BBC7}"/>
                  </a:ext>
                </a:extLst>
              </p:cNvPr>
              <p:cNvSpPr>
                <a:spLocks noChangeAspect="1"/>
              </p:cNvSpPr>
              <p:nvPr/>
            </p:nvSpPr>
            <p:spPr bwMode="auto">
              <a:xfrm>
                <a:off x="612361" y="5329775"/>
                <a:ext cx="35447" cy="37371"/>
              </a:xfrm>
              <a:prstGeom prst="ellipse">
                <a:avLst/>
              </a:prstGeom>
              <a:solidFill>
                <a:schemeClr val="bg1">
                  <a:lumMod val="50000"/>
                </a:schemeClr>
              </a:solidFill>
              <a:ln w="63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3" name="楕円 55">
                <a:extLst>
                  <a:ext uri="{FF2B5EF4-FFF2-40B4-BE49-F238E27FC236}">
                    <a16:creationId xmlns:a16="http://schemas.microsoft.com/office/drawing/2014/main" id="{2D98F4A3-696A-A5CD-7B8D-6F97A8BE0FA1}"/>
                  </a:ext>
                </a:extLst>
              </p:cNvPr>
              <p:cNvSpPr>
                <a:spLocks noChangeAspect="1"/>
              </p:cNvSpPr>
              <p:nvPr/>
            </p:nvSpPr>
            <p:spPr bwMode="auto">
              <a:xfrm>
                <a:off x="2235124" y="5328451"/>
                <a:ext cx="35447" cy="37371"/>
              </a:xfrm>
              <a:prstGeom prst="ellipse">
                <a:avLst/>
              </a:prstGeom>
              <a:solidFill>
                <a:schemeClr val="bg1">
                  <a:lumMod val="50000"/>
                </a:schemeClr>
              </a:solidFill>
              <a:ln w="63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4" name="正方形/長方形 6293">
                <a:extLst>
                  <a:ext uri="{FF2B5EF4-FFF2-40B4-BE49-F238E27FC236}">
                    <a16:creationId xmlns:a16="http://schemas.microsoft.com/office/drawing/2014/main" id="{2D329821-C9F2-16B3-EC14-ABBF1F45EAC9}"/>
                  </a:ext>
                </a:extLst>
              </p:cNvPr>
              <p:cNvSpPr/>
              <p:nvPr/>
            </p:nvSpPr>
            <p:spPr bwMode="auto">
              <a:xfrm>
                <a:off x="2109098" y="5374802"/>
                <a:ext cx="53170" cy="74743"/>
              </a:xfrm>
              <a:prstGeom prst="rect">
                <a:avLst/>
              </a:prstGeom>
              <a:gradFill>
                <a:gsLst>
                  <a:gs pos="53000">
                    <a:schemeClr val="bg1"/>
                  </a:gs>
                  <a:gs pos="0">
                    <a:schemeClr val="bg2">
                      <a:lumMod val="75000"/>
                    </a:schemeClr>
                  </a:gs>
                  <a:gs pos="100000">
                    <a:schemeClr val="bg2">
                      <a:lumMod val="75000"/>
                    </a:schemeClr>
                  </a:gs>
                </a:gsLst>
                <a:lin ang="0" scaled="1"/>
              </a:gra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5" name="四角形: 角を丸くする 57">
                <a:extLst>
                  <a:ext uri="{FF2B5EF4-FFF2-40B4-BE49-F238E27FC236}">
                    <a16:creationId xmlns:a16="http://schemas.microsoft.com/office/drawing/2014/main" id="{856D058B-5A06-31B8-2303-BE718667E022}"/>
                  </a:ext>
                </a:extLst>
              </p:cNvPr>
              <p:cNvSpPr/>
              <p:nvPr/>
            </p:nvSpPr>
            <p:spPr bwMode="auto">
              <a:xfrm>
                <a:off x="1295838" y="5428041"/>
                <a:ext cx="181568" cy="459672"/>
              </a:xfrm>
              <a:prstGeom prst="roundRect">
                <a:avLst/>
              </a:prstGeom>
              <a:solidFill>
                <a:schemeClr val="bg1">
                  <a:lumMod val="9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6" name="正方形/長方形 6295">
                <a:extLst>
                  <a:ext uri="{FF2B5EF4-FFF2-40B4-BE49-F238E27FC236}">
                    <a16:creationId xmlns:a16="http://schemas.microsoft.com/office/drawing/2014/main" id="{22AB3AAD-021E-1C55-C7FB-9A48B06F0E7B}"/>
                  </a:ext>
                </a:extLst>
              </p:cNvPr>
              <p:cNvSpPr/>
              <p:nvPr/>
            </p:nvSpPr>
            <p:spPr bwMode="auto">
              <a:xfrm>
                <a:off x="739372" y="5374805"/>
                <a:ext cx="53170" cy="74743"/>
              </a:xfrm>
              <a:prstGeom prst="rect">
                <a:avLst/>
              </a:prstGeom>
              <a:gradFill>
                <a:gsLst>
                  <a:gs pos="53000">
                    <a:schemeClr val="bg1"/>
                  </a:gs>
                  <a:gs pos="0">
                    <a:schemeClr val="bg2">
                      <a:lumMod val="75000"/>
                    </a:schemeClr>
                  </a:gs>
                  <a:gs pos="100000">
                    <a:schemeClr val="bg2">
                      <a:lumMod val="75000"/>
                    </a:schemeClr>
                  </a:gs>
                </a:gsLst>
                <a:lin ang="0" scaled="1"/>
              </a:gra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7" name="四角形: 角を丸くする 59">
                <a:extLst>
                  <a:ext uri="{FF2B5EF4-FFF2-40B4-BE49-F238E27FC236}">
                    <a16:creationId xmlns:a16="http://schemas.microsoft.com/office/drawing/2014/main" id="{6FA81F50-09B6-B1B3-0467-C6477B45BDB4}"/>
                  </a:ext>
                </a:extLst>
              </p:cNvPr>
              <p:cNvSpPr/>
              <p:nvPr/>
            </p:nvSpPr>
            <p:spPr bwMode="auto">
              <a:xfrm>
                <a:off x="1145779" y="5427424"/>
                <a:ext cx="181568" cy="459672"/>
              </a:xfrm>
              <a:prstGeom prst="roundRect">
                <a:avLst/>
              </a:prstGeom>
              <a:solidFill>
                <a:schemeClr val="bg1">
                  <a:lumMod val="9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8" name="アーチ 6297">
                <a:extLst>
                  <a:ext uri="{FF2B5EF4-FFF2-40B4-BE49-F238E27FC236}">
                    <a16:creationId xmlns:a16="http://schemas.microsoft.com/office/drawing/2014/main" id="{319688A4-2B84-525A-6EDC-0F6858DE2A2E}"/>
                  </a:ext>
                </a:extLst>
              </p:cNvPr>
              <p:cNvSpPr/>
              <p:nvPr/>
            </p:nvSpPr>
            <p:spPr bwMode="auto">
              <a:xfrm>
                <a:off x="789197" y="3742771"/>
                <a:ext cx="154643" cy="363706"/>
              </a:xfrm>
              <a:prstGeom prst="blockArc">
                <a:avLst/>
              </a:prstGeom>
              <a:solidFill>
                <a:schemeClr val="bg1">
                  <a:lumMod val="75000"/>
                </a:schemeClr>
              </a:solidFill>
              <a:ln w="63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99" name="アーチ 6298">
                <a:extLst>
                  <a:ext uri="{FF2B5EF4-FFF2-40B4-BE49-F238E27FC236}">
                    <a16:creationId xmlns:a16="http://schemas.microsoft.com/office/drawing/2014/main" id="{84FE15E7-B273-3463-FC95-06511B34F9DB}"/>
                  </a:ext>
                </a:extLst>
              </p:cNvPr>
              <p:cNvSpPr/>
              <p:nvPr/>
            </p:nvSpPr>
            <p:spPr bwMode="auto">
              <a:xfrm>
                <a:off x="1995488" y="3742767"/>
                <a:ext cx="154643" cy="363706"/>
              </a:xfrm>
              <a:prstGeom prst="blockArc">
                <a:avLst/>
              </a:prstGeom>
              <a:solidFill>
                <a:schemeClr val="bg1">
                  <a:lumMod val="75000"/>
                </a:schemeClr>
              </a:solidFill>
              <a:ln w="63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00" name="アーチ 6299">
                <a:extLst>
                  <a:ext uri="{FF2B5EF4-FFF2-40B4-BE49-F238E27FC236}">
                    <a16:creationId xmlns:a16="http://schemas.microsoft.com/office/drawing/2014/main" id="{9AB9840C-19F7-FD41-C48C-D17471128D30}"/>
                  </a:ext>
                </a:extLst>
              </p:cNvPr>
              <p:cNvSpPr/>
              <p:nvPr/>
            </p:nvSpPr>
            <p:spPr bwMode="auto">
              <a:xfrm rot="10800000">
                <a:off x="815574" y="5872465"/>
                <a:ext cx="154643" cy="363706"/>
              </a:xfrm>
              <a:prstGeom prst="blockArc">
                <a:avLst/>
              </a:prstGeom>
              <a:solidFill>
                <a:schemeClr val="bg1">
                  <a:lumMod val="75000"/>
                </a:schemeClr>
              </a:solidFill>
              <a:ln w="63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01" name="アーチ 6300">
                <a:extLst>
                  <a:ext uri="{FF2B5EF4-FFF2-40B4-BE49-F238E27FC236}">
                    <a16:creationId xmlns:a16="http://schemas.microsoft.com/office/drawing/2014/main" id="{CC022803-8084-FD44-5FA6-F1554A1365B7}"/>
                  </a:ext>
                </a:extLst>
              </p:cNvPr>
              <p:cNvSpPr/>
              <p:nvPr/>
            </p:nvSpPr>
            <p:spPr bwMode="auto">
              <a:xfrm rot="10800000">
                <a:off x="1996080" y="5873082"/>
                <a:ext cx="154643" cy="363706"/>
              </a:xfrm>
              <a:prstGeom prst="blockArc">
                <a:avLst/>
              </a:prstGeom>
              <a:solidFill>
                <a:schemeClr val="bg1">
                  <a:lumMod val="75000"/>
                </a:schemeClr>
              </a:solidFill>
              <a:ln w="63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302" name="円: 塗りつぶしなし 64">
                <a:extLst>
                  <a:ext uri="{FF2B5EF4-FFF2-40B4-BE49-F238E27FC236}">
                    <a16:creationId xmlns:a16="http://schemas.microsoft.com/office/drawing/2014/main" id="{5CBE5435-F99F-7FA9-C3EC-C99953579088}"/>
                  </a:ext>
                </a:extLst>
              </p:cNvPr>
              <p:cNvSpPr/>
              <p:nvPr/>
            </p:nvSpPr>
            <p:spPr bwMode="auto">
              <a:xfrm>
                <a:off x="1254345" y="2752727"/>
                <a:ext cx="268381" cy="261658"/>
              </a:xfrm>
              <a:prstGeom prst="donut">
                <a:avLst>
                  <a:gd name="adj" fmla="val 10011"/>
                </a:avLst>
              </a:prstGeom>
              <a:solidFill>
                <a:schemeClr val="accent2">
                  <a:lumMod val="7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cxnSp>
            <p:nvCxnSpPr>
              <p:cNvPr id="6303" name="直線コネクタ 6302">
                <a:extLst>
                  <a:ext uri="{FF2B5EF4-FFF2-40B4-BE49-F238E27FC236}">
                    <a16:creationId xmlns:a16="http://schemas.microsoft.com/office/drawing/2014/main" id="{C431CC76-BE26-514A-5094-F2BE093A0824}"/>
                  </a:ext>
                </a:extLst>
              </p:cNvPr>
              <p:cNvCxnSpPr>
                <a:stCxn id="6302" idx="3"/>
              </p:cNvCxnSpPr>
              <p:nvPr/>
            </p:nvCxnSpPr>
            <p:spPr>
              <a:xfrm flipH="1">
                <a:off x="862139" y="2976066"/>
                <a:ext cx="431509" cy="761098"/>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304" name="直線コネクタ 6303">
                <a:extLst>
                  <a:ext uri="{FF2B5EF4-FFF2-40B4-BE49-F238E27FC236}">
                    <a16:creationId xmlns:a16="http://schemas.microsoft.com/office/drawing/2014/main" id="{FF741720-9BA2-4D2F-4784-F624D2F74CC3}"/>
                  </a:ext>
                </a:extLst>
              </p:cNvPr>
              <p:cNvCxnSpPr>
                <a:stCxn id="6302" idx="5"/>
              </p:cNvCxnSpPr>
              <p:nvPr/>
            </p:nvCxnSpPr>
            <p:spPr>
              <a:xfrm>
                <a:off x="1483423" y="2976066"/>
                <a:ext cx="584470" cy="784630"/>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6305" name="円: 塗りつぶしなし 67">
                <a:extLst>
                  <a:ext uri="{FF2B5EF4-FFF2-40B4-BE49-F238E27FC236}">
                    <a16:creationId xmlns:a16="http://schemas.microsoft.com/office/drawing/2014/main" id="{D1D8DCA0-F32C-6624-BE9D-167436ADB2D9}"/>
                  </a:ext>
                </a:extLst>
              </p:cNvPr>
              <p:cNvSpPr/>
              <p:nvPr/>
            </p:nvSpPr>
            <p:spPr bwMode="auto">
              <a:xfrm>
                <a:off x="1388815" y="6695517"/>
                <a:ext cx="268381" cy="261658"/>
              </a:xfrm>
              <a:prstGeom prst="donut">
                <a:avLst>
                  <a:gd name="adj" fmla="val 10011"/>
                </a:avLst>
              </a:prstGeom>
              <a:solidFill>
                <a:schemeClr val="accent2">
                  <a:lumMod val="75000"/>
                </a:schemeClr>
              </a:solidFill>
              <a:ln w="1">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cxnSp>
            <p:nvCxnSpPr>
              <p:cNvPr id="6306" name="直線コネクタ 6305">
                <a:extLst>
                  <a:ext uri="{FF2B5EF4-FFF2-40B4-BE49-F238E27FC236}">
                    <a16:creationId xmlns:a16="http://schemas.microsoft.com/office/drawing/2014/main" id="{C2234A65-79B0-0081-DF9F-F9F8655D0BC5}"/>
                  </a:ext>
                </a:extLst>
              </p:cNvPr>
              <p:cNvCxnSpPr>
                <a:endCxn id="6305" idx="1"/>
              </p:cNvCxnSpPr>
              <p:nvPr/>
            </p:nvCxnSpPr>
            <p:spPr>
              <a:xfrm>
                <a:off x="895756" y="6191253"/>
                <a:ext cx="532362" cy="542583"/>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307" name="直線コネクタ 6306">
                <a:extLst>
                  <a:ext uri="{FF2B5EF4-FFF2-40B4-BE49-F238E27FC236}">
                    <a16:creationId xmlns:a16="http://schemas.microsoft.com/office/drawing/2014/main" id="{637596B3-8BEB-B785-8D43-606AF94AA53F}"/>
                  </a:ext>
                </a:extLst>
              </p:cNvPr>
              <p:cNvCxnSpPr>
                <a:endCxn id="6305" idx="7"/>
              </p:cNvCxnSpPr>
              <p:nvPr/>
            </p:nvCxnSpPr>
            <p:spPr>
              <a:xfrm flipH="1">
                <a:off x="1617893" y="6202459"/>
                <a:ext cx="443275" cy="531377"/>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8" name="グループ化 17">
              <a:extLst>
                <a:ext uri="{FF2B5EF4-FFF2-40B4-BE49-F238E27FC236}">
                  <a16:creationId xmlns:a16="http://schemas.microsoft.com/office/drawing/2014/main" id="{9D1B5860-7EB7-F791-34E5-B1DC1025DD5C}"/>
                </a:ext>
              </a:extLst>
            </p:cNvPr>
            <p:cNvGrpSpPr>
              <a:grpSpLocks noChangeAspect="1"/>
            </p:cNvGrpSpPr>
            <p:nvPr/>
          </p:nvGrpSpPr>
          <p:grpSpPr>
            <a:xfrm rot="7473941">
              <a:off x="6299687" y="4027024"/>
              <a:ext cx="246554" cy="296988"/>
              <a:chOff x="36322" y="4469003"/>
              <a:chExt cx="1457910" cy="1784124"/>
            </a:xfrm>
          </p:grpSpPr>
          <p:sp>
            <p:nvSpPr>
              <p:cNvPr id="6270" name="角丸四角形 25">
                <a:extLst>
                  <a:ext uri="{FF2B5EF4-FFF2-40B4-BE49-F238E27FC236}">
                    <a16:creationId xmlns:a16="http://schemas.microsoft.com/office/drawing/2014/main" id="{1837AA08-836D-549D-3EA0-93D3532863A0}"/>
                  </a:ext>
                </a:extLst>
              </p:cNvPr>
              <p:cNvSpPr>
                <a:spLocks noChangeAspect="1"/>
              </p:cNvSpPr>
              <p:nvPr/>
            </p:nvSpPr>
            <p:spPr>
              <a:xfrm rot="16200000" flipV="1">
                <a:off x="455238" y="5959072"/>
                <a:ext cx="208644" cy="301859"/>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793031 w 880158"/>
                  <a:gd name="connsiteY6" fmla="*/ 261487 h 494103"/>
                  <a:gd name="connsiteX7" fmla="*/ 465966 w 880158"/>
                  <a:gd name="connsiteY7" fmla="*/ 260280 h 494103"/>
                  <a:gd name="connsiteX8" fmla="*/ 77874 w 880158"/>
                  <a:gd name="connsiteY8" fmla="*/ 261721 h 494103"/>
                  <a:gd name="connsiteX9" fmla="*/ 79151 w 880158"/>
                  <a:gd name="connsiteY9" fmla="*/ 493528 h 494103"/>
                  <a:gd name="connsiteX10" fmla="*/ 10679 w 880158"/>
                  <a:gd name="connsiteY10" fmla="*/ 341338 h 494103"/>
                  <a:gd name="connsiteX11" fmla="*/ 3799 w 880158"/>
                  <a:gd name="connsiteY11" fmla="*/ 166322 h 494103"/>
                  <a:gd name="connsiteX12" fmla="*/ 103507 w 880158"/>
                  <a:gd name="connsiteY12" fmla="*/ 180 h 494103"/>
                  <a:gd name="connsiteX0" fmla="*/ 103507 w 842463"/>
                  <a:gd name="connsiteY0" fmla="*/ 180 h 494103"/>
                  <a:gd name="connsiteX1" fmla="*/ 65302 w 842463"/>
                  <a:gd name="connsiteY1" fmla="*/ 227307 h 494103"/>
                  <a:gd name="connsiteX2" fmla="*/ 464971 w 842463"/>
                  <a:gd name="connsiteY2" fmla="*/ 241106 h 494103"/>
                  <a:gd name="connsiteX3" fmla="*/ 792516 w 842463"/>
                  <a:gd name="connsiteY3" fmla="*/ 242991 h 494103"/>
                  <a:gd name="connsiteX4" fmla="*/ 840950 w 842463"/>
                  <a:gd name="connsiteY4" fmla="*/ 219312 h 494103"/>
                  <a:gd name="connsiteX5" fmla="*/ 793031 w 842463"/>
                  <a:gd name="connsiteY5" fmla="*/ 261487 h 494103"/>
                  <a:gd name="connsiteX6" fmla="*/ 465966 w 842463"/>
                  <a:gd name="connsiteY6" fmla="*/ 260280 h 494103"/>
                  <a:gd name="connsiteX7" fmla="*/ 77874 w 842463"/>
                  <a:gd name="connsiteY7" fmla="*/ 261721 h 494103"/>
                  <a:gd name="connsiteX8" fmla="*/ 79151 w 842463"/>
                  <a:gd name="connsiteY8" fmla="*/ 493528 h 494103"/>
                  <a:gd name="connsiteX9" fmla="*/ 10679 w 842463"/>
                  <a:gd name="connsiteY9" fmla="*/ 341338 h 494103"/>
                  <a:gd name="connsiteX10" fmla="*/ 3799 w 842463"/>
                  <a:gd name="connsiteY10" fmla="*/ 166322 h 494103"/>
                  <a:gd name="connsiteX11" fmla="*/ 103507 w 842463"/>
                  <a:gd name="connsiteY11" fmla="*/ 180 h 494103"/>
                  <a:gd name="connsiteX0" fmla="*/ 103507 w 833687"/>
                  <a:gd name="connsiteY0" fmla="*/ 180 h 494103"/>
                  <a:gd name="connsiteX1" fmla="*/ 65302 w 833687"/>
                  <a:gd name="connsiteY1" fmla="*/ 227307 h 494103"/>
                  <a:gd name="connsiteX2" fmla="*/ 464971 w 833687"/>
                  <a:gd name="connsiteY2" fmla="*/ 241106 h 494103"/>
                  <a:gd name="connsiteX3" fmla="*/ 792516 w 833687"/>
                  <a:gd name="connsiteY3" fmla="*/ 242991 h 494103"/>
                  <a:gd name="connsiteX4" fmla="*/ 793031 w 833687"/>
                  <a:gd name="connsiteY4" fmla="*/ 261487 h 494103"/>
                  <a:gd name="connsiteX5" fmla="*/ 465966 w 833687"/>
                  <a:gd name="connsiteY5" fmla="*/ 260280 h 494103"/>
                  <a:gd name="connsiteX6" fmla="*/ 77874 w 833687"/>
                  <a:gd name="connsiteY6" fmla="*/ 261721 h 494103"/>
                  <a:gd name="connsiteX7" fmla="*/ 79151 w 833687"/>
                  <a:gd name="connsiteY7" fmla="*/ 493528 h 494103"/>
                  <a:gd name="connsiteX8" fmla="*/ 10679 w 833687"/>
                  <a:gd name="connsiteY8" fmla="*/ 341338 h 494103"/>
                  <a:gd name="connsiteX9" fmla="*/ 3799 w 833687"/>
                  <a:gd name="connsiteY9" fmla="*/ 166322 h 494103"/>
                  <a:gd name="connsiteX10" fmla="*/ 103507 w 833687"/>
                  <a:gd name="connsiteY10" fmla="*/ 180 h 494103"/>
                  <a:gd name="connsiteX0" fmla="*/ 103507 w 793030"/>
                  <a:gd name="connsiteY0" fmla="*/ 180 h 494103"/>
                  <a:gd name="connsiteX1" fmla="*/ 65302 w 793030"/>
                  <a:gd name="connsiteY1" fmla="*/ 227307 h 494103"/>
                  <a:gd name="connsiteX2" fmla="*/ 464971 w 793030"/>
                  <a:gd name="connsiteY2" fmla="*/ 241106 h 494103"/>
                  <a:gd name="connsiteX3" fmla="*/ 793031 w 793030"/>
                  <a:gd name="connsiteY3" fmla="*/ 261487 h 494103"/>
                  <a:gd name="connsiteX4" fmla="*/ 465966 w 793030"/>
                  <a:gd name="connsiteY4" fmla="*/ 260280 h 494103"/>
                  <a:gd name="connsiteX5" fmla="*/ 77874 w 793030"/>
                  <a:gd name="connsiteY5" fmla="*/ 261721 h 494103"/>
                  <a:gd name="connsiteX6" fmla="*/ 79151 w 793030"/>
                  <a:gd name="connsiteY6" fmla="*/ 493528 h 494103"/>
                  <a:gd name="connsiteX7" fmla="*/ 10679 w 793030"/>
                  <a:gd name="connsiteY7" fmla="*/ 341338 h 494103"/>
                  <a:gd name="connsiteX8" fmla="*/ 3799 w 793030"/>
                  <a:gd name="connsiteY8" fmla="*/ 166322 h 494103"/>
                  <a:gd name="connsiteX9" fmla="*/ 103507 w 793030"/>
                  <a:gd name="connsiteY9" fmla="*/ 180 h 494103"/>
                  <a:gd name="connsiteX0" fmla="*/ 103507 w 465967"/>
                  <a:gd name="connsiteY0" fmla="*/ 180 h 494103"/>
                  <a:gd name="connsiteX1" fmla="*/ 65302 w 465967"/>
                  <a:gd name="connsiteY1" fmla="*/ 227307 h 494103"/>
                  <a:gd name="connsiteX2" fmla="*/ 464971 w 465967"/>
                  <a:gd name="connsiteY2" fmla="*/ 241106 h 494103"/>
                  <a:gd name="connsiteX3" fmla="*/ 465966 w 465967"/>
                  <a:gd name="connsiteY3" fmla="*/ 260280 h 494103"/>
                  <a:gd name="connsiteX4" fmla="*/ 77874 w 465967"/>
                  <a:gd name="connsiteY4" fmla="*/ 261721 h 494103"/>
                  <a:gd name="connsiteX5" fmla="*/ 79151 w 465967"/>
                  <a:gd name="connsiteY5" fmla="*/ 493528 h 494103"/>
                  <a:gd name="connsiteX6" fmla="*/ 10679 w 465967"/>
                  <a:gd name="connsiteY6" fmla="*/ 341338 h 494103"/>
                  <a:gd name="connsiteX7" fmla="*/ 3799 w 465967"/>
                  <a:gd name="connsiteY7" fmla="*/ 166322 h 494103"/>
                  <a:gd name="connsiteX8" fmla="*/ 103507 w 465967"/>
                  <a:gd name="connsiteY8" fmla="*/ 180 h 494103"/>
                  <a:gd name="connsiteX0" fmla="*/ 3799 w 465966"/>
                  <a:gd name="connsiteY0" fmla="*/ 3350 h 331131"/>
                  <a:gd name="connsiteX1" fmla="*/ 65302 w 465966"/>
                  <a:gd name="connsiteY1" fmla="*/ 64335 h 331131"/>
                  <a:gd name="connsiteX2" fmla="*/ 464971 w 465966"/>
                  <a:gd name="connsiteY2" fmla="*/ 78134 h 331131"/>
                  <a:gd name="connsiteX3" fmla="*/ 465966 w 465966"/>
                  <a:gd name="connsiteY3" fmla="*/ 97308 h 331131"/>
                  <a:gd name="connsiteX4" fmla="*/ 77874 w 465966"/>
                  <a:gd name="connsiteY4" fmla="*/ 98749 h 331131"/>
                  <a:gd name="connsiteX5" fmla="*/ 79151 w 465966"/>
                  <a:gd name="connsiteY5" fmla="*/ 330556 h 331131"/>
                  <a:gd name="connsiteX6" fmla="*/ 10679 w 465966"/>
                  <a:gd name="connsiteY6" fmla="*/ 178366 h 331131"/>
                  <a:gd name="connsiteX7" fmla="*/ 3799 w 465966"/>
                  <a:gd name="connsiteY7" fmla="*/ 3350 h 331131"/>
                  <a:gd name="connsiteX0" fmla="*/ 3723 w 459010"/>
                  <a:gd name="connsiteY0" fmla="*/ 114031 h 266796"/>
                  <a:gd name="connsiteX1" fmla="*/ 58346 w 459010"/>
                  <a:gd name="connsiteY1" fmla="*/ 0 h 266796"/>
                  <a:gd name="connsiteX2" fmla="*/ 458015 w 459010"/>
                  <a:gd name="connsiteY2" fmla="*/ 13799 h 266796"/>
                  <a:gd name="connsiteX3" fmla="*/ 459010 w 459010"/>
                  <a:gd name="connsiteY3" fmla="*/ 32973 h 266796"/>
                  <a:gd name="connsiteX4" fmla="*/ 70918 w 459010"/>
                  <a:gd name="connsiteY4" fmla="*/ 34414 h 266796"/>
                  <a:gd name="connsiteX5" fmla="*/ 72195 w 459010"/>
                  <a:gd name="connsiteY5" fmla="*/ 266221 h 266796"/>
                  <a:gd name="connsiteX6" fmla="*/ 3723 w 459010"/>
                  <a:gd name="connsiteY6" fmla="*/ 114031 h 266796"/>
                  <a:gd name="connsiteX0" fmla="*/ 3723 w 459010"/>
                  <a:gd name="connsiteY0" fmla="*/ 116759 h 269524"/>
                  <a:gd name="connsiteX1" fmla="*/ 58346 w 459010"/>
                  <a:gd name="connsiteY1" fmla="*/ 2728 h 269524"/>
                  <a:gd name="connsiteX2" fmla="*/ 459010 w 459010"/>
                  <a:gd name="connsiteY2" fmla="*/ 35701 h 269524"/>
                  <a:gd name="connsiteX3" fmla="*/ 70918 w 459010"/>
                  <a:gd name="connsiteY3" fmla="*/ 37142 h 269524"/>
                  <a:gd name="connsiteX4" fmla="*/ 72195 w 459010"/>
                  <a:gd name="connsiteY4" fmla="*/ 268949 h 269524"/>
                  <a:gd name="connsiteX5" fmla="*/ 3723 w 459010"/>
                  <a:gd name="connsiteY5" fmla="*/ 116759 h 269524"/>
                  <a:gd name="connsiteX0" fmla="*/ 3723 w 75075"/>
                  <a:gd name="connsiteY0" fmla="*/ 120873 h 273638"/>
                  <a:gd name="connsiteX1" fmla="*/ 58346 w 75075"/>
                  <a:gd name="connsiteY1" fmla="*/ 6842 h 273638"/>
                  <a:gd name="connsiteX2" fmla="*/ 70918 w 75075"/>
                  <a:gd name="connsiteY2" fmla="*/ 41256 h 273638"/>
                  <a:gd name="connsiteX3" fmla="*/ 72195 w 75075"/>
                  <a:gd name="connsiteY3" fmla="*/ 273063 h 273638"/>
                  <a:gd name="connsiteX4" fmla="*/ 3723 w 75075"/>
                  <a:gd name="connsiteY4" fmla="*/ 120873 h 273638"/>
                  <a:gd name="connsiteX0" fmla="*/ 46210 w 117562"/>
                  <a:gd name="connsiteY0" fmla="*/ 99582 h 252347"/>
                  <a:gd name="connsiteX1" fmla="*/ 30416 w 117562"/>
                  <a:gd name="connsiteY1" fmla="*/ 30399 h 252347"/>
                  <a:gd name="connsiteX2" fmla="*/ 113405 w 117562"/>
                  <a:gd name="connsiteY2" fmla="*/ 19965 h 252347"/>
                  <a:gd name="connsiteX3" fmla="*/ 114682 w 117562"/>
                  <a:gd name="connsiteY3" fmla="*/ 251772 h 252347"/>
                  <a:gd name="connsiteX4" fmla="*/ 46210 w 117562"/>
                  <a:gd name="connsiteY4" fmla="*/ 99582 h 252347"/>
                  <a:gd name="connsiteX0" fmla="*/ 37143 w 108495"/>
                  <a:gd name="connsiteY0" fmla="*/ 97117 h 249882"/>
                  <a:gd name="connsiteX1" fmla="*/ 33136 w 108495"/>
                  <a:gd name="connsiteY1" fmla="*/ 38814 h 249882"/>
                  <a:gd name="connsiteX2" fmla="*/ 104338 w 108495"/>
                  <a:gd name="connsiteY2" fmla="*/ 17500 h 249882"/>
                  <a:gd name="connsiteX3" fmla="*/ 105615 w 108495"/>
                  <a:gd name="connsiteY3" fmla="*/ 249307 h 249882"/>
                  <a:gd name="connsiteX4" fmla="*/ 37143 w 108495"/>
                  <a:gd name="connsiteY4" fmla="*/ 97117 h 249882"/>
                  <a:gd name="connsiteX0" fmla="*/ 9243 w 80595"/>
                  <a:gd name="connsiteY0" fmla="*/ 97117 h 249882"/>
                  <a:gd name="connsiteX1" fmla="*/ 5236 w 80595"/>
                  <a:gd name="connsiteY1" fmla="*/ 38814 h 249882"/>
                  <a:gd name="connsiteX2" fmla="*/ 76438 w 80595"/>
                  <a:gd name="connsiteY2" fmla="*/ 17500 h 249882"/>
                  <a:gd name="connsiteX3" fmla="*/ 77715 w 80595"/>
                  <a:gd name="connsiteY3" fmla="*/ 249307 h 249882"/>
                  <a:gd name="connsiteX4" fmla="*/ 9243 w 80595"/>
                  <a:gd name="connsiteY4" fmla="*/ 97117 h 249882"/>
                  <a:gd name="connsiteX0" fmla="*/ 4240 w 75592"/>
                  <a:gd name="connsiteY0" fmla="*/ 97117 h 249882"/>
                  <a:gd name="connsiteX1" fmla="*/ 233 w 75592"/>
                  <a:gd name="connsiteY1" fmla="*/ 38814 h 249882"/>
                  <a:gd name="connsiteX2" fmla="*/ 71435 w 75592"/>
                  <a:gd name="connsiteY2" fmla="*/ 17500 h 249882"/>
                  <a:gd name="connsiteX3" fmla="*/ 72712 w 75592"/>
                  <a:gd name="connsiteY3" fmla="*/ 249307 h 249882"/>
                  <a:gd name="connsiteX4" fmla="*/ 4240 w 75592"/>
                  <a:gd name="connsiteY4" fmla="*/ 97117 h 249882"/>
                  <a:gd name="connsiteX0" fmla="*/ 374 w 83515"/>
                  <a:gd name="connsiteY0" fmla="*/ 97119 h 249882"/>
                  <a:gd name="connsiteX1" fmla="*/ 8156 w 83515"/>
                  <a:gd name="connsiteY1" fmla="*/ 38814 h 249882"/>
                  <a:gd name="connsiteX2" fmla="*/ 79358 w 83515"/>
                  <a:gd name="connsiteY2" fmla="*/ 17500 h 249882"/>
                  <a:gd name="connsiteX3" fmla="*/ 80635 w 83515"/>
                  <a:gd name="connsiteY3" fmla="*/ 249307 h 249882"/>
                  <a:gd name="connsiteX4" fmla="*/ 374 w 83515"/>
                  <a:gd name="connsiteY4" fmla="*/ 97119 h 249882"/>
                  <a:gd name="connsiteX0" fmla="*/ 375 w 91871"/>
                  <a:gd name="connsiteY0" fmla="*/ 79676 h 232439"/>
                  <a:gd name="connsiteX1" fmla="*/ 8157 w 91871"/>
                  <a:gd name="connsiteY1" fmla="*/ 21371 h 232439"/>
                  <a:gd name="connsiteX2" fmla="*/ 79359 w 91871"/>
                  <a:gd name="connsiteY2" fmla="*/ 57 h 232439"/>
                  <a:gd name="connsiteX3" fmla="*/ 80636 w 91871"/>
                  <a:gd name="connsiteY3" fmla="*/ 231864 h 232439"/>
                  <a:gd name="connsiteX4" fmla="*/ 375 w 91871"/>
                  <a:gd name="connsiteY4" fmla="*/ 79676 h 232439"/>
                  <a:gd name="connsiteX0" fmla="*/ 375 w 83191"/>
                  <a:gd name="connsiteY0" fmla="*/ 74301 h 227077"/>
                  <a:gd name="connsiteX1" fmla="*/ 8157 w 83191"/>
                  <a:gd name="connsiteY1" fmla="*/ 15996 h 227077"/>
                  <a:gd name="connsiteX2" fmla="*/ 63640 w 83191"/>
                  <a:gd name="connsiteY2" fmla="*/ 123 h 227077"/>
                  <a:gd name="connsiteX3" fmla="*/ 80636 w 83191"/>
                  <a:gd name="connsiteY3" fmla="*/ 226489 h 227077"/>
                  <a:gd name="connsiteX4" fmla="*/ 375 w 83191"/>
                  <a:gd name="connsiteY4" fmla="*/ 74301 h 227077"/>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13404 w 131072"/>
                  <a:gd name="connsiteY0" fmla="*/ 74301 h 178289"/>
                  <a:gd name="connsiteX1" fmla="*/ 21186 w 131072"/>
                  <a:gd name="connsiteY1" fmla="*/ 15996 h 178289"/>
                  <a:gd name="connsiteX2" fmla="*/ 76669 w 131072"/>
                  <a:gd name="connsiteY2" fmla="*/ 123 h 178289"/>
                  <a:gd name="connsiteX3" fmla="*/ 129031 w 131072"/>
                  <a:gd name="connsiteY3" fmla="*/ 177541 h 178289"/>
                  <a:gd name="connsiteX4" fmla="*/ 13404 w 131072"/>
                  <a:gd name="connsiteY4" fmla="*/ 74301 h 178289"/>
                  <a:gd name="connsiteX0" fmla="*/ 377 w 118045"/>
                  <a:gd name="connsiteY0" fmla="*/ 74301 h 178289"/>
                  <a:gd name="connsiteX1" fmla="*/ 8159 w 118045"/>
                  <a:gd name="connsiteY1" fmla="*/ 15996 h 178289"/>
                  <a:gd name="connsiteX2" fmla="*/ 63642 w 118045"/>
                  <a:gd name="connsiteY2" fmla="*/ 123 h 178289"/>
                  <a:gd name="connsiteX3" fmla="*/ 116004 w 118045"/>
                  <a:gd name="connsiteY3" fmla="*/ 177541 h 178289"/>
                  <a:gd name="connsiteX4" fmla="*/ 377 w 118045"/>
                  <a:gd name="connsiteY4" fmla="*/ 74301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0017 w 119827"/>
                  <a:gd name="connsiteY0" fmla="*/ 74303 h 178289"/>
                  <a:gd name="connsiteX1" fmla="*/ 9941 w 119827"/>
                  <a:gd name="connsiteY1" fmla="*/ 15996 h 178289"/>
                  <a:gd name="connsiteX2" fmla="*/ 65424 w 119827"/>
                  <a:gd name="connsiteY2" fmla="*/ 123 h 178289"/>
                  <a:gd name="connsiteX3" fmla="*/ 117786 w 119827"/>
                  <a:gd name="connsiteY3" fmla="*/ 177541 h 178289"/>
                  <a:gd name="connsiteX4" fmla="*/ 10017 w 119827"/>
                  <a:gd name="connsiteY4" fmla="*/ 74303 h 178289"/>
                  <a:gd name="connsiteX0" fmla="*/ 10017 w 119827"/>
                  <a:gd name="connsiteY0" fmla="*/ 74303 h 178909"/>
                  <a:gd name="connsiteX1" fmla="*/ 9941 w 119827"/>
                  <a:gd name="connsiteY1" fmla="*/ 15996 h 178909"/>
                  <a:gd name="connsiteX2" fmla="*/ 65424 w 119827"/>
                  <a:gd name="connsiteY2" fmla="*/ 123 h 178909"/>
                  <a:gd name="connsiteX3" fmla="*/ 117786 w 119827"/>
                  <a:gd name="connsiteY3" fmla="*/ 177541 h 178909"/>
                  <a:gd name="connsiteX4" fmla="*/ 21360 w 119827"/>
                  <a:gd name="connsiteY4" fmla="*/ 81852 h 178909"/>
                  <a:gd name="connsiteX5" fmla="*/ 10017 w 119827"/>
                  <a:gd name="connsiteY5" fmla="*/ 74303 h 178909"/>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7660 w 127470"/>
                  <a:gd name="connsiteY0" fmla="*/ 74485 h 179091"/>
                  <a:gd name="connsiteX1" fmla="*/ 1039 w 127470"/>
                  <a:gd name="connsiteY1" fmla="*/ 7068 h 179091"/>
                  <a:gd name="connsiteX2" fmla="*/ 73067 w 127470"/>
                  <a:gd name="connsiteY2" fmla="*/ 305 h 179091"/>
                  <a:gd name="connsiteX3" fmla="*/ 125429 w 127470"/>
                  <a:gd name="connsiteY3" fmla="*/ 177723 h 179091"/>
                  <a:gd name="connsiteX4" fmla="*/ 29003 w 127470"/>
                  <a:gd name="connsiteY4" fmla="*/ 82034 h 179091"/>
                  <a:gd name="connsiteX5" fmla="*/ 17660 w 127470"/>
                  <a:gd name="connsiteY5" fmla="*/ 74485 h 179091"/>
                  <a:gd name="connsiteX0" fmla="*/ 20602 w 130412"/>
                  <a:gd name="connsiteY0" fmla="*/ 74485 h 179091"/>
                  <a:gd name="connsiteX1" fmla="*/ 3981 w 130412"/>
                  <a:gd name="connsiteY1" fmla="*/ 7068 h 179091"/>
                  <a:gd name="connsiteX2" fmla="*/ 76009 w 130412"/>
                  <a:gd name="connsiteY2" fmla="*/ 305 h 179091"/>
                  <a:gd name="connsiteX3" fmla="*/ 128371 w 130412"/>
                  <a:gd name="connsiteY3" fmla="*/ 177723 h 179091"/>
                  <a:gd name="connsiteX4" fmla="*/ 31945 w 130412"/>
                  <a:gd name="connsiteY4" fmla="*/ 82034 h 179091"/>
                  <a:gd name="connsiteX5" fmla="*/ 20602 w 130412"/>
                  <a:gd name="connsiteY5" fmla="*/ 74485 h 179091"/>
                  <a:gd name="connsiteX0" fmla="*/ 29892 w 128359"/>
                  <a:gd name="connsiteY0" fmla="*/ 82034 h 179255"/>
                  <a:gd name="connsiteX1" fmla="*/ 1928 w 128359"/>
                  <a:gd name="connsiteY1" fmla="*/ 7068 h 179255"/>
                  <a:gd name="connsiteX2" fmla="*/ 73956 w 128359"/>
                  <a:gd name="connsiteY2" fmla="*/ 305 h 179255"/>
                  <a:gd name="connsiteX3" fmla="*/ 126318 w 128359"/>
                  <a:gd name="connsiteY3" fmla="*/ 177723 h 179255"/>
                  <a:gd name="connsiteX4" fmla="*/ 29892 w 128359"/>
                  <a:gd name="connsiteY4" fmla="*/ 82034 h 17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59" h="179255">
                    <a:moveTo>
                      <a:pt x="29892" y="82034"/>
                    </a:moveTo>
                    <a:cubicBezTo>
                      <a:pt x="9160" y="53591"/>
                      <a:pt x="-5416" y="20689"/>
                      <a:pt x="1928" y="7068"/>
                    </a:cubicBezTo>
                    <a:cubicBezTo>
                      <a:pt x="13127" y="-6201"/>
                      <a:pt x="73097" y="4003"/>
                      <a:pt x="73956" y="305"/>
                    </a:cubicBezTo>
                    <a:cubicBezTo>
                      <a:pt x="-17295" y="19765"/>
                      <a:pt x="148356" y="191145"/>
                      <a:pt x="126318" y="177723"/>
                    </a:cubicBezTo>
                    <a:cubicBezTo>
                      <a:pt x="120284" y="191344"/>
                      <a:pt x="50624" y="110477"/>
                      <a:pt x="29892" y="82034"/>
                    </a:cubicBezTo>
                    <a:close/>
                  </a:path>
                </a:pathLst>
              </a:custGeom>
              <a:solidFill>
                <a:schemeClr val="bg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71" name="角丸四角形 25">
                <a:extLst>
                  <a:ext uri="{FF2B5EF4-FFF2-40B4-BE49-F238E27FC236}">
                    <a16:creationId xmlns:a16="http://schemas.microsoft.com/office/drawing/2014/main" id="{11A6DCEA-35F3-5992-9845-82165EE3E230}"/>
                  </a:ext>
                </a:extLst>
              </p:cNvPr>
              <p:cNvSpPr>
                <a:spLocks noChangeAspect="1"/>
              </p:cNvSpPr>
              <p:nvPr/>
            </p:nvSpPr>
            <p:spPr>
              <a:xfrm rot="16200000">
                <a:off x="-126785" y="4632110"/>
                <a:ext cx="1784124" cy="1457910"/>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2395" h="494103">
                    <a:moveTo>
                      <a:pt x="103507" y="180"/>
                    </a:moveTo>
                    <a:cubicBezTo>
                      <a:pt x="117589" y="-6982"/>
                      <a:pt x="3553" y="202436"/>
                      <a:pt x="65302" y="227307"/>
                    </a:cubicBezTo>
                    <a:cubicBezTo>
                      <a:pt x="146638" y="237155"/>
                      <a:pt x="118783" y="232818"/>
                      <a:pt x="464971" y="241106"/>
                    </a:cubicBezTo>
                    <a:lnTo>
                      <a:pt x="792516" y="242991"/>
                    </a:lnTo>
                    <a:cubicBezTo>
                      <a:pt x="808673" y="227427"/>
                      <a:pt x="817012" y="225570"/>
                      <a:pt x="840950" y="223616"/>
                    </a:cubicBezTo>
                    <a:cubicBezTo>
                      <a:pt x="864160" y="231541"/>
                      <a:pt x="866519" y="230954"/>
                      <a:pt x="872395" y="251146"/>
                    </a:cubicBezTo>
                    <a:cubicBezTo>
                      <a:pt x="866337" y="271769"/>
                      <a:pt x="867211" y="272434"/>
                      <a:pt x="838077" y="278686"/>
                    </a:cubicBezTo>
                    <a:cubicBezTo>
                      <a:pt x="810116" y="274376"/>
                      <a:pt x="811516" y="276682"/>
                      <a:pt x="793031" y="261487"/>
                    </a:cubicBezTo>
                    <a:cubicBezTo>
                      <a:pt x="709687" y="263194"/>
                      <a:pt x="746919" y="262513"/>
                      <a:pt x="465966" y="260280"/>
                    </a:cubicBezTo>
                    <a:cubicBezTo>
                      <a:pt x="119580" y="254871"/>
                      <a:pt x="119889" y="252354"/>
                      <a:pt x="77874" y="261721"/>
                    </a:cubicBezTo>
                    <a:cubicBezTo>
                      <a:pt x="-13377" y="281181"/>
                      <a:pt x="101189" y="506950"/>
                      <a:pt x="79151" y="493528"/>
                    </a:cubicBezTo>
                    <a:cubicBezTo>
                      <a:pt x="37536" y="460549"/>
                      <a:pt x="23379" y="410659"/>
                      <a:pt x="10679" y="341338"/>
                    </a:cubicBezTo>
                    <a:cubicBezTo>
                      <a:pt x="-2021" y="272017"/>
                      <a:pt x="-2134" y="224662"/>
                      <a:pt x="3799" y="166322"/>
                    </a:cubicBezTo>
                    <a:cubicBezTo>
                      <a:pt x="29059" y="70543"/>
                      <a:pt x="50590" y="33517"/>
                      <a:pt x="103507" y="180"/>
                    </a:cubicBezTo>
                    <a:close/>
                  </a:path>
                </a:pathLst>
              </a:cu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72" name="角丸四角形 25">
                <a:extLst>
                  <a:ext uri="{FF2B5EF4-FFF2-40B4-BE49-F238E27FC236}">
                    <a16:creationId xmlns:a16="http://schemas.microsoft.com/office/drawing/2014/main" id="{FC91CD50-DA21-EA1E-AAA5-9FBEC0655336}"/>
                  </a:ext>
                </a:extLst>
              </p:cNvPr>
              <p:cNvSpPr>
                <a:spLocks noChangeAspect="1"/>
              </p:cNvSpPr>
              <p:nvPr/>
            </p:nvSpPr>
            <p:spPr>
              <a:xfrm rot="16200000">
                <a:off x="883630" y="5838454"/>
                <a:ext cx="264105" cy="531208"/>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793031 w 880158"/>
                  <a:gd name="connsiteY6" fmla="*/ 261487 h 494103"/>
                  <a:gd name="connsiteX7" fmla="*/ 465966 w 880158"/>
                  <a:gd name="connsiteY7" fmla="*/ 260280 h 494103"/>
                  <a:gd name="connsiteX8" fmla="*/ 77874 w 880158"/>
                  <a:gd name="connsiteY8" fmla="*/ 261721 h 494103"/>
                  <a:gd name="connsiteX9" fmla="*/ 79151 w 880158"/>
                  <a:gd name="connsiteY9" fmla="*/ 493528 h 494103"/>
                  <a:gd name="connsiteX10" fmla="*/ 10679 w 880158"/>
                  <a:gd name="connsiteY10" fmla="*/ 341338 h 494103"/>
                  <a:gd name="connsiteX11" fmla="*/ 3799 w 880158"/>
                  <a:gd name="connsiteY11" fmla="*/ 166322 h 494103"/>
                  <a:gd name="connsiteX12" fmla="*/ 103507 w 880158"/>
                  <a:gd name="connsiteY12" fmla="*/ 180 h 494103"/>
                  <a:gd name="connsiteX0" fmla="*/ 103507 w 842463"/>
                  <a:gd name="connsiteY0" fmla="*/ 180 h 494103"/>
                  <a:gd name="connsiteX1" fmla="*/ 65302 w 842463"/>
                  <a:gd name="connsiteY1" fmla="*/ 227307 h 494103"/>
                  <a:gd name="connsiteX2" fmla="*/ 464971 w 842463"/>
                  <a:gd name="connsiteY2" fmla="*/ 241106 h 494103"/>
                  <a:gd name="connsiteX3" fmla="*/ 792516 w 842463"/>
                  <a:gd name="connsiteY3" fmla="*/ 242991 h 494103"/>
                  <a:gd name="connsiteX4" fmla="*/ 840950 w 842463"/>
                  <a:gd name="connsiteY4" fmla="*/ 219312 h 494103"/>
                  <a:gd name="connsiteX5" fmla="*/ 793031 w 842463"/>
                  <a:gd name="connsiteY5" fmla="*/ 261487 h 494103"/>
                  <a:gd name="connsiteX6" fmla="*/ 465966 w 842463"/>
                  <a:gd name="connsiteY6" fmla="*/ 260280 h 494103"/>
                  <a:gd name="connsiteX7" fmla="*/ 77874 w 842463"/>
                  <a:gd name="connsiteY7" fmla="*/ 261721 h 494103"/>
                  <a:gd name="connsiteX8" fmla="*/ 79151 w 842463"/>
                  <a:gd name="connsiteY8" fmla="*/ 493528 h 494103"/>
                  <a:gd name="connsiteX9" fmla="*/ 10679 w 842463"/>
                  <a:gd name="connsiteY9" fmla="*/ 341338 h 494103"/>
                  <a:gd name="connsiteX10" fmla="*/ 3799 w 842463"/>
                  <a:gd name="connsiteY10" fmla="*/ 166322 h 494103"/>
                  <a:gd name="connsiteX11" fmla="*/ 103507 w 842463"/>
                  <a:gd name="connsiteY11" fmla="*/ 180 h 494103"/>
                  <a:gd name="connsiteX0" fmla="*/ 103507 w 833687"/>
                  <a:gd name="connsiteY0" fmla="*/ 180 h 494103"/>
                  <a:gd name="connsiteX1" fmla="*/ 65302 w 833687"/>
                  <a:gd name="connsiteY1" fmla="*/ 227307 h 494103"/>
                  <a:gd name="connsiteX2" fmla="*/ 464971 w 833687"/>
                  <a:gd name="connsiteY2" fmla="*/ 241106 h 494103"/>
                  <a:gd name="connsiteX3" fmla="*/ 792516 w 833687"/>
                  <a:gd name="connsiteY3" fmla="*/ 242991 h 494103"/>
                  <a:gd name="connsiteX4" fmla="*/ 793031 w 833687"/>
                  <a:gd name="connsiteY4" fmla="*/ 261487 h 494103"/>
                  <a:gd name="connsiteX5" fmla="*/ 465966 w 833687"/>
                  <a:gd name="connsiteY5" fmla="*/ 260280 h 494103"/>
                  <a:gd name="connsiteX6" fmla="*/ 77874 w 833687"/>
                  <a:gd name="connsiteY6" fmla="*/ 261721 h 494103"/>
                  <a:gd name="connsiteX7" fmla="*/ 79151 w 833687"/>
                  <a:gd name="connsiteY7" fmla="*/ 493528 h 494103"/>
                  <a:gd name="connsiteX8" fmla="*/ 10679 w 833687"/>
                  <a:gd name="connsiteY8" fmla="*/ 341338 h 494103"/>
                  <a:gd name="connsiteX9" fmla="*/ 3799 w 833687"/>
                  <a:gd name="connsiteY9" fmla="*/ 166322 h 494103"/>
                  <a:gd name="connsiteX10" fmla="*/ 103507 w 833687"/>
                  <a:gd name="connsiteY10" fmla="*/ 180 h 494103"/>
                  <a:gd name="connsiteX0" fmla="*/ 103507 w 793030"/>
                  <a:gd name="connsiteY0" fmla="*/ 180 h 494103"/>
                  <a:gd name="connsiteX1" fmla="*/ 65302 w 793030"/>
                  <a:gd name="connsiteY1" fmla="*/ 227307 h 494103"/>
                  <a:gd name="connsiteX2" fmla="*/ 464971 w 793030"/>
                  <a:gd name="connsiteY2" fmla="*/ 241106 h 494103"/>
                  <a:gd name="connsiteX3" fmla="*/ 793031 w 793030"/>
                  <a:gd name="connsiteY3" fmla="*/ 261487 h 494103"/>
                  <a:gd name="connsiteX4" fmla="*/ 465966 w 793030"/>
                  <a:gd name="connsiteY4" fmla="*/ 260280 h 494103"/>
                  <a:gd name="connsiteX5" fmla="*/ 77874 w 793030"/>
                  <a:gd name="connsiteY5" fmla="*/ 261721 h 494103"/>
                  <a:gd name="connsiteX6" fmla="*/ 79151 w 793030"/>
                  <a:gd name="connsiteY6" fmla="*/ 493528 h 494103"/>
                  <a:gd name="connsiteX7" fmla="*/ 10679 w 793030"/>
                  <a:gd name="connsiteY7" fmla="*/ 341338 h 494103"/>
                  <a:gd name="connsiteX8" fmla="*/ 3799 w 793030"/>
                  <a:gd name="connsiteY8" fmla="*/ 166322 h 494103"/>
                  <a:gd name="connsiteX9" fmla="*/ 103507 w 793030"/>
                  <a:gd name="connsiteY9" fmla="*/ 180 h 494103"/>
                  <a:gd name="connsiteX0" fmla="*/ 103507 w 465967"/>
                  <a:gd name="connsiteY0" fmla="*/ 180 h 494103"/>
                  <a:gd name="connsiteX1" fmla="*/ 65302 w 465967"/>
                  <a:gd name="connsiteY1" fmla="*/ 227307 h 494103"/>
                  <a:gd name="connsiteX2" fmla="*/ 464971 w 465967"/>
                  <a:gd name="connsiteY2" fmla="*/ 241106 h 494103"/>
                  <a:gd name="connsiteX3" fmla="*/ 465966 w 465967"/>
                  <a:gd name="connsiteY3" fmla="*/ 260280 h 494103"/>
                  <a:gd name="connsiteX4" fmla="*/ 77874 w 465967"/>
                  <a:gd name="connsiteY4" fmla="*/ 261721 h 494103"/>
                  <a:gd name="connsiteX5" fmla="*/ 79151 w 465967"/>
                  <a:gd name="connsiteY5" fmla="*/ 493528 h 494103"/>
                  <a:gd name="connsiteX6" fmla="*/ 10679 w 465967"/>
                  <a:gd name="connsiteY6" fmla="*/ 341338 h 494103"/>
                  <a:gd name="connsiteX7" fmla="*/ 3799 w 465967"/>
                  <a:gd name="connsiteY7" fmla="*/ 166322 h 494103"/>
                  <a:gd name="connsiteX8" fmla="*/ 103507 w 465967"/>
                  <a:gd name="connsiteY8" fmla="*/ 180 h 494103"/>
                  <a:gd name="connsiteX0" fmla="*/ 3799 w 465966"/>
                  <a:gd name="connsiteY0" fmla="*/ 3350 h 331131"/>
                  <a:gd name="connsiteX1" fmla="*/ 65302 w 465966"/>
                  <a:gd name="connsiteY1" fmla="*/ 64335 h 331131"/>
                  <a:gd name="connsiteX2" fmla="*/ 464971 w 465966"/>
                  <a:gd name="connsiteY2" fmla="*/ 78134 h 331131"/>
                  <a:gd name="connsiteX3" fmla="*/ 465966 w 465966"/>
                  <a:gd name="connsiteY3" fmla="*/ 97308 h 331131"/>
                  <a:gd name="connsiteX4" fmla="*/ 77874 w 465966"/>
                  <a:gd name="connsiteY4" fmla="*/ 98749 h 331131"/>
                  <a:gd name="connsiteX5" fmla="*/ 79151 w 465966"/>
                  <a:gd name="connsiteY5" fmla="*/ 330556 h 331131"/>
                  <a:gd name="connsiteX6" fmla="*/ 10679 w 465966"/>
                  <a:gd name="connsiteY6" fmla="*/ 178366 h 331131"/>
                  <a:gd name="connsiteX7" fmla="*/ 3799 w 465966"/>
                  <a:gd name="connsiteY7" fmla="*/ 3350 h 331131"/>
                  <a:gd name="connsiteX0" fmla="*/ 3723 w 459010"/>
                  <a:gd name="connsiteY0" fmla="*/ 114031 h 266796"/>
                  <a:gd name="connsiteX1" fmla="*/ 58346 w 459010"/>
                  <a:gd name="connsiteY1" fmla="*/ 0 h 266796"/>
                  <a:gd name="connsiteX2" fmla="*/ 458015 w 459010"/>
                  <a:gd name="connsiteY2" fmla="*/ 13799 h 266796"/>
                  <a:gd name="connsiteX3" fmla="*/ 459010 w 459010"/>
                  <a:gd name="connsiteY3" fmla="*/ 32973 h 266796"/>
                  <a:gd name="connsiteX4" fmla="*/ 70918 w 459010"/>
                  <a:gd name="connsiteY4" fmla="*/ 34414 h 266796"/>
                  <a:gd name="connsiteX5" fmla="*/ 72195 w 459010"/>
                  <a:gd name="connsiteY5" fmla="*/ 266221 h 266796"/>
                  <a:gd name="connsiteX6" fmla="*/ 3723 w 459010"/>
                  <a:gd name="connsiteY6" fmla="*/ 114031 h 266796"/>
                  <a:gd name="connsiteX0" fmla="*/ 3723 w 459010"/>
                  <a:gd name="connsiteY0" fmla="*/ 116759 h 269524"/>
                  <a:gd name="connsiteX1" fmla="*/ 58346 w 459010"/>
                  <a:gd name="connsiteY1" fmla="*/ 2728 h 269524"/>
                  <a:gd name="connsiteX2" fmla="*/ 459010 w 459010"/>
                  <a:gd name="connsiteY2" fmla="*/ 35701 h 269524"/>
                  <a:gd name="connsiteX3" fmla="*/ 70918 w 459010"/>
                  <a:gd name="connsiteY3" fmla="*/ 37142 h 269524"/>
                  <a:gd name="connsiteX4" fmla="*/ 72195 w 459010"/>
                  <a:gd name="connsiteY4" fmla="*/ 268949 h 269524"/>
                  <a:gd name="connsiteX5" fmla="*/ 3723 w 459010"/>
                  <a:gd name="connsiteY5" fmla="*/ 116759 h 269524"/>
                  <a:gd name="connsiteX0" fmla="*/ 3723 w 75075"/>
                  <a:gd name="connsiteY0" fmla="*/ 120873 h 273638"/>
                  <a:gd name="connsiteX1" fmla="*/ 58346 w 75075"/>
                  <a:gd name="connsiteY1" fmla="*/ 6842 h 273638"/>
                  <a:gd name="connsiteX2" fmla="*/ 70918 w 75075"/>
                  <a:gd name="connsiteY2" fmla="*/ 41256 h 273638"/>
                  <a:gd name="connsiteX3" fmla="*/ 72195 w 75075"/>
                  <a:gd name="connsiteY3" fmla="*/ 273063 h 273638"/>
                  <a:gd name="connsiteX4" fmla="*/ 3723 w 75075"/>
                  <a:gd name="connsiteY4" fmla="*/ 120873 h 273638"/>
                  <a:gd name="connsiteX0" fmla="*/ 46210 w 117562"/>
                  <a:gd name="connsiteY0" fmla="*/ 99582 h 252347"/>
                  <a:gd name="connsiteX1" fmla="*/ 30416 w 117562"/>
                  <a:gd name="connsiteY1" fmla="*/ 30399 h 252347"/>
                  <a:gd name="connsiteX2" fmla="*/ 113405 w 117562"/>
                  <a:gd name="connsiteY2" fmla="*/ 19965 h 252347"/>
                  <a:gd name="connsiteX3" fmla="*/ 114682 w 117562"/>
                  <a:gd name="connsiteY3" fmla="*/ 251772 h 252347"/>
                  <a:gd name="connsiteX4" fmla="*/ 46210 w 117562"/>
                  <a:gd name="connsiteY4" fmla="*/ 99582 h 252347"/>
                  <a:gd name="connsiteX0" fmla="*/ 37143 w 108495"/>
                  <a:gd name="connsiteY0" fmla="*/ 97117 h 249882"/>
                  <a:gd name="connsiteX1" fmla="*/ 33136 w 108495"/>
                  <a:gd name="connsiteY1" fmla="*/ 38814 h 249882"/>
                  <a:gd name="connsiteX2" fmla="*/ 104338 w 108495"/>
                  <a:gd name="connsiteY2" fmla="*/ 17500 h 249882"/>
                  <a:gd name="connsiteX3" fmla="*/ 105615 w 108495"/>
                  <a:gd name="connsiteY3" fmla="*/ 249307 h 249882"/>
                  <a:gd name="connsiteX4" fmla="*/ 37143 w 108495"/>
                  <a:gd name="connsiteY4" fmla="*/ 97117 h 249882"/>
                  <a:gd name="connsiteX0" fmla="*/ 9243 w 80595"/>
                  <a:gd name="connsiteY0" fmla="*/ 97117 h 249882"/>
                  <a:gd name="connsiteX1" fmla="*/ 5236 w 80595"/>
                  <a:gd name="connsiteY1" fmla="*/ 38814 h 249882"/>
                  <a:gd name="connsiteX2" fmla="*/ 76438 w 80595"/>
                  <a:gd name="connsiteY2" fmla="*/ 17500 h 249882"/>
                  <a:gd name="connsiteX3" fmla="*/ 77715 w 80595"/>
                  <a:gd name="connsiteY3" fmla="*/ 249307 h 249882"/>
                  <a:gd name="connsiteX4" fmla="*/ 9243 w 80595"/>
                  <a:gd name="connsiteY4" fmla="*/ 97117 h 249882"/>
                  <a:gd name="connsiteX0" fmla="*/ 4240 w 75592"/>
                  <a:gd name="connsiteY0" fmla="*/ 97117 h 249882"/>
                  <a:gd name="connsiteX1" fmla="*/ 233 w 75592"/>
                  <a:gd name="connsiteY1" fmla="*/ 38814 h 249882"/>
                  <a:gd name="connsiteX2" fmla="*/ 71435 w 75592"/>
                  <a:gd name="connsiteY2" fmla="*/ 17500 h 249882"/>
                  <a:gd name="connsiteX3" fmla="*/ 72712 w 75592"/>
                  <a:gd name="connsiteY3" fmla="*/ 249307 h 249882"/>
                  <a:gd name="connsiteX4" fmla="*/ 4240 w 75592"/>
                  <a:gd name="connsiteY4" fmla="*/ 97117 h 249882"/>
                  <a:gd name="connsiteX0" fmla="*/ 374 w 83515"/>
                  <a:gd name="connsiteY0" fmla="*/ 97119 h 249882"/>
                  <a:gd name="connsiteX1" fmla="*/ 8156 w 83515"/>
                  <a:gd name="connsiteY1" fmla="*/ 38814 h 249882"/>
                  <a:gd name="connsiteX2" fmla="*/ 79358 w 83515"/>
                  <a:gd name="connsiteY2" fmla="*/ 17500 h 249882"/>
                  <a:gd name="connsiteX3" fmla="*/ 80635 w 83515"/>
                  <a:gd name="connsiteY3" fmla="*/ 249307 h 249882"/>
                  <a:gd name="connsiteX4" fmla="*/ 374 w 83515"/>
                  <a:gd name="connsiteY4" fmla="*/ 97119 h 249882"/>
                  <a:gd name="connsiteX0" fmla="*/ 375 w 91871"/>
                  <a:gd name="connsiteY0" fmla="*/ 79676 h 232439"/>
                  <a:gd name="connsiteX1" fmla="*/ 8157 w 91871"/>
                  <a:gd name="connsiteY1" fmla="*/ 21371 h 232439"/>
                  <a:gd name="connsiteX2" fmla="*/ 79359 w 91871"/>
                  <a:gd name="connsiteY2" fmla="*/ 57 h 232439"/>
                  <a:gd name="connsiteX3" fmla="*/ 80636 w 91871"/>
                  <a:gd name="connsiteY3" fmla="*/ 231864 h 232439"/>
                  <a:gd name="connsiteX4" fmla="*/ 375 w 91871"/>
                  <a:gd name="connsiteY4" fmla="*/ 79676 h 232439"/>
                  <a:gd name="connsiteX0" fmla="*/ 375 w 83191"/>
                  <a:gd name="connsiteY0" fmla="*/ 74301 h 227077"/>
                  <a:gd name="connsiteX1" fmla="*/ 8157 w 83191"/>
                  <a:gd name="connsiteY1" fmla="*/ 15996 h 227077"/>
                  <a:gd name="connsiteX2" fmla="*/ 63640 w 83191"/>
                  <a:gd name="connsiteY2" fmla="*/ 123 h 227077"/>
                  <a:gd name="connsiteX3" fmla="*/ 80636 w 83191"/>
                  <a:gd name="connsiteY3" fmla="*/ 226489 h 227077"/>
                  <a:gd name="connsiteX4" fmla="*/ 375 w 83191"/>
                  <a:gd name="connsiteY4" fmla="*/ 74301 h 227077"/>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13404 w 131072"/>
                  <a:gd name="connsiteY0" fmla="*/ 74301 h 178289"/>
                  <a:gd name="connsiteX1" fmla="*/ 21186 w 131072"/>
                  <a:gd name="connsiteY1" fmla="*/ 15996 h 178289"/>
                  <a:gd name="connsiteX2" fmla="*/ 76669 w 131072"/>
                  <a:gd name="connsiteY2" fmla="*/ 123 h 178289"/>
                  <a:gd name="connsiteX3" fmla="*/ 129031 w 131072"/>
                  <a:gd name="connsiteY3" fmla="*/ 177541 h 178289"/>
                  <a:gd name="connsiteX4" fmla="*/ 13404 w 131072"/>
                  <a:gd name="connsiteY4" fmla="*/ 74301 h 178289"/>
                  <a:gd name="connsiteX0" fmla="*/ 377 w 118045"/>
                  <a:gd name="connsiteY0" fmla="*/ 74301 h 178289"/>
                  <a:gd name="connsiteX1" fmla="*/ 8159 w 118045"/>
                  <a:gd name="connsiteY1" fmla="*/ 15996 h 178289"/>
                  <a:gd name="connsiteX2" fmla="*/ 63642 w 118045"/>
                  <a:gd name="connsiteY2" fmla="*/ 123 h 178289"/>
                  <a:gd name="connsiteX3" fmla="*/ 116004 w 118045"/>
                  <a:gd name="connsiteY3" fmla="*/ 177541 h 178289"/>
                  <a:gd name="connsiteX4" fmla="*/ 377 w 118045"/>
                  <a:gd name="connsiteY4" fmla="*/ 74301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0017 w 119827"/>
                  <a:gd name="connsiteY0" fmla="*/ 74303 h 178289"/>
                  <a:gd name="connsiteX1" fmla="*/ 9941 w 119827"/>
                  <a:gd name="connsiteY1" fmla="*/ 15996 h 178289"/>
                  <a:gd name="connsiteX2" fmla="*/ 65424 w 119827"/>
                  <a:gd name="connsiteY2" fmla="*/ 123 h 178289"/>
                  <a:gd name="connsiteX3" fmla="*/ 117786 w 119827"/>
                  <a:gd name="connsiteY3" fmla="*/ 177541 h 178289"/>
                  <a:gd name="connsiteX4" fmla="*/ 10017 w 119827"/>
                  <a:gd name="connsiteY4" fmla="*/ 74303 h 178289"/>
                  <a:gd name="connsiteX0" fmla="*/ 10017 w 119827"/>
                  <a:gd name="connsiteY0" fmla="*/ 74303 h 178909"/>
                  <a:gd name="connsiteX1" fmla="*/ 9941 w 119827"/>
                  <a:gd name="connsiteY1" fmla="*/ 15996 h 178909"/>
                  <a:gd name="connsiteX2" fmla="*/ 65424 w 119827"/>
                  <a:gd name="connsiteY2" fmla="*/ 123 h 178909"/>
                  <a:gd name="connsiteX3" fmla="*/ 117786 w 119827"/>
                  <a:gd name="connsiteY3" fmla="*/ 177541 h 178909"/>
                  <a:gd name="connsiteX4" fmla="*/ 21360 w 119827"/>
                  <a:gd name="connsiteY4" fmla="*/ 81852 h 178909"/>
                  <a:gd name="connsiteX5" fmla="*/ 10017 w 119827"/>
                  <a:gd name="connsiteY5" fmla="*/ 74303 h 178909"/>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7660 w 127470"/>
                  <a:gd name="connsiteY0" fmla="*/ 74485 h 179091"/>
                  <a:gd name="connsiteX1" fmla="*/ 1039 w 127470"/>
                  <a:gd name="connsiteY1" fmla="*/ 7068 h 179091"/>
                  <a:gd name="connsiteX2" fmla="*/ 73067 w 127470"/>
                  <a:gd name="connsiteY2" fmla="*/ 305 h 179091"/>
                  <a:gd name="connsiteX3" fmla="*/ 125429 w 127470"/>
                  <a:gd name="connsiteY3" fmla="*/ 177723 h 179091"/>
                  <a:gd name="connsiteX4" fmla="*/ 29003 w 127470"/>
                  <a:gd name="connsiteY4" fmla="*/ 82034 h 179091"/>
                  <a:gd name="connsiteX5" fmla="*/ 17660 w 127470"/>
                  <a:gd name="connsiteY5" fmla="*/ 74485 h 179091"/>
                  <a:gd name="connsiteX0" fmla="*/ 20602 w 130412"/>
                  <a:gd name="connsiteY0" fmla="*/ 74485 h 179091"/>
                  <a:gd name="connsiteX1" fmla="*/ 3981 w 130412"/>
                  <a:gd name="connsiteY1" fmla="*/ 7068 h 179091"/>
                  <a:gd name="connsiteX2" fmla="*/ 76009 w 130412"/>
                  <a:gd name="connsiteY2" fmla="*/ 305 h 179091"/>
                  <a:gd name="connsiteX3" fmla="*/ 128371 w 130412"/>
                  <a:gd name="connsiteY3" fmla="*/ 177723 h 179091"/>
                  <a:gd name="connsiteX4" fmla="*/ 31945 w 130412"/>
                  <a:gd name="connsiteY4" fmla="*/ 82034 h 179091"/>
                  <a:gd name="connsiteX5" fmla="*/ 20602 w 130412"/>
                  <a:gd name="connsiteY5" fmla="*/ 74485 h 179091"/>
                  <a:gd name="connsiteX0" fmla="*/ 29892 w 128359"/>
                  <a:gd name="connsiteY0" fmla="*/ 82034 h 179255"/>
                  <a:gd name="connsiteX1" fmla="*/ 1928 w 128359"/>
                  <a:gd name="connsiteY1" fmla="*/ 7068 h 179255"/>
                  <a:gd name="connsiteX2" fmla="*/ 73956 w 128359"/>
                  <a:gd name="connsiteY2" fmla="*/ 305 h 179255"/>
                  <a:gd name="connsiteX3" fmla="*/ 126318 w 128359"/>
                  <a:gd name="connsiteY3" fmla="*/ 177723 h 179255"/>
                  <a:gd name="connsiteX4" fmla="*/ 29892 w 128359"/>
                  <a:gd name="connsiteY4" fmla="*/ 82034 h 17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59" h="179255">
                    <a:moveTo>
                      <a:pt x="29892" y="82034"/>
                    </a:moveTo>
                    <a:cubicBezTo>
                      <a:pt x="9160" y="53591"/>
                      <a:pt x="-5416" y="20689"/>
                      <a:pt x="1928" y="7068"/>
                    </a:cubicBezTo>
                    <a:cubicBezTo>
                      <a:pt x="13127" y="-6201"/>
                      <a:pt x="73097" y="4003"/>
                      <a:pt x="73956" y="305"/>
                    </a:cubicBezTo>
                    <a:cubicBezTo>
                      <a:pt x="-17295" y="19765"/>
                      <a:pt x="148356" y="191145"/>
                      <a:pt x="126318" y="177723"/>
                    </a:cubicBezTo>
                    <a:cubicBezTo>
                      <a:pt x="120284" y="191344"/>
                      <a:pt x="50624" y="110477"/>
                      <a:pt x="29892" y="82034"/>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73" name="円/楕円 273">
                <a:extLst>
                  <a:ext uri="{FF2B5EF4-FFF2-40B4-BE49-F238E27FC236}">
                    <a16:creationId xmlns:a16="http://schemas.microsoft.com/office/drawing/2014/main" id="{061351F4-AC4A-C4E3-B6C1-975525DE1D9D}"/>
                  </a:ext>
                </a:extLst>
              </p:cNvPr>
              <p:cNvSpPr>
                <a:spLocks noChangeAspect="1"/>
              </p:cNvSpPr>
              <p:nvPr/>
            </p:nvSpPr>
            <p:spPr>
              <a:xfrm>
                <a:off x="725541" y="4492331"/>
                <a:ext cx="108000" cy="1080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1"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19" name="フリーフォーム: 図形 75">
              <a:extLst>
                <a:ext uri="{FF2B5EF4-FFF2-40B4-BE49-F238E27FC236}">
                  <a16:creationId xmlns:a16="http://schemas.microsoft.com/office/drawing/2014/main" id="{3113D56F-11EC-A7A2-3C27-4968C877601A}"/>
                </a:ext>
              </a:extLst>
            </p:cNvPr>
            <p:cNvSpPr/>
            <p:nvPr/>
          </p:nvSpPr>
          <p:spPr>
            <a:xfrm rot="3405342" flipH="1">
              <a:off x="6633770" y="4103684"/>
              <a:ext cx="50613" cy="217124"/>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0 w 2719089"/>
                <a:gd name="connsiteY0" fmla="*/ 0 h 2446841"/>
                <a:gd name="connsiteX1" fmla="*/ 647402 w 2719089"/>
                <a:gd name="connsiteY1" fmla="*/ 934248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617414"/>
                <a:gd name="connsiteX1" fmla="*/ 1006741 w 2719089"/>
                <a:gd name="connsiteY1" fmla="*/ 1156694 h 2617414"/>
                <a:gd name="connsiteX2" fmla="*/ 2114847 w 2719089"/>
                <a:gd name="connsiteY2" fmla="*/ 1942643 h 2617414"/>
                <a:gd name="connsiteX3" fmla="*/ 2719089 w 2719089"/>
                <a:gd name="connsiteY3" fmla="*/ 2446841 h 2617414"/>
                <a:gd name="connsiteX4" fmla="*/ 1570413 w 2719089"/>
                <a:gd name="connsiteY4" fmla="*/ 2617415 h 2617414"/>
                <a:gd name="connsiteX0" fmla="*/ 0 w 2126039"/>
                <a:gd name="connsiteY0" fmla="*/ 0 h 2617414"/>
                <a:gd name="connsiteX1" fmla="*/ 1006741 w 2126039"/>
                <a:gd name="connsiteY1" fmla="*/ 1156694 h 2617414"/>
                <a:gd name="connsiteX2" fmla="*/ 2114847 w 2126039"/>
                <a:gd name="connsiteY2" fmla="*/ 1942643 h 2617414"/>
                <a:gd name="connsiteX3" fmla="*/ 1570413 w 2126039"/>
                <a:gd name="connsiteY3" fmla="*/ 2617415 h 2617414"/>
                <a:gd name="connsiteX0" fmla="*/ 0 w 1570417"/>
                <a:gd name="connsiteY0" fmla="*/ 0 h 2617414"/>
                <a:gd name="connsiteX1" fmla="*/ 1006741 w 1570417"/>
                <a:gd name="connsiteY1" fmla="*/ 1156694 h 2617414"/>
                <a:gd name="connsiteX2" fmla="*/ 1570413 w 1570417"/>
                <a:gd name="connsiteY2" fmla="*/ 2617415 h 2617414"/>
                <a:gd name="connsiteX0" fmla="*/ 0 w 1354769"/>
                <a:gd name="connsiteY0" fmla="*/ 0 h 2477195"/>
                <a:gd name="connsiteX1" fmla="*/ 1006741 w 1354769"/>
                <a:gd name="connsiteY1" fmla="*/ 1156694 h 2477195"/>
                <a:gd name="connsiteX2" fmla="*/ 1354761 w 1354769"/>
                <a:gd name="connsiteY2" fmla="*/ 2477195 h 2477195"/>
              </a:gdLst>
              <a:ahLst/>
              <a:cxnLst>
                <a:cxn ang="0">
                  <a:pos x="connsiteX0" y="connsiteY0"/>
                </a:cxn>
                <a:cxn ang="0">
                  <a:pos x="connsiteX1" y="connsiteY1"/>
                </a:cxn>
                <a:cxn ang="0">
                  <a:pos x="connsiteX2" y="connsiteY2"/>
                </a:cxn>
              </a:cxnLst>
              <a:rect l="l" t="t" r="r" b="b"/>
              <a:pathLst>
                <a:path w="1354769" h="2477195">
                  <a:moveTo>
                    <a:pt x="0" y="0"/>
                  </a:moveTo>
                  <a:cubicBezTo>
                    <a:pt x="337760" y="509139"/>
                    <a:pt x="531979" y="869994"/>
                    <a:pt x="1006741" y="1156694"/>
                  </a:cubicBezTo>
                  <a:cubicBezTo>
                    <a:pt x="1268476" y="1592930"/>
                    <a:pt x="1237329" y="2172878"/>
                    <a:pt x="1354761" y="2477195"/>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20" name="フリーフォーム: 図形 76">
              <a:extLst>
                <a:ext uri="{FF2B5EF4-FFF2-40B4-BE49-F238E27FC236}">
                  <a16:creationId xmlns:a16="http://schemas.microsoft.com/office/drawing/2014/main" id="{1CCD828A-E6A5-1109-66BC-47203623F0BB}"/>
                </a:ext>
              </a:extLst>
            </p:cNvPr>
            <p:cNvSpPr/>
            <p:nvPr/>
          </p:nvSpPr>
          <p:spPr>
            <a:xfrm>
              <a:off x="6804025" y="1664989"/>
              <a:ext cx="45719" cy="1728000"/>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720700 w 2720700"/>
                <a:gd name="connsiteY2" fmla="*/ 2446841 h 2446841"/>
                <a:gd name="connsiteX3" fmla="*/ 2720700 w 2720700"/>
                <a:gd name="connsiteY3" fmla="*/ 2446841 h 2446841"/>
                <a:gd name="connsiteX0" fmla="*/ 1611 w 3466584"/>
                <a:gd name="connsiteY0" fmla="*/ 0 h 2458330"/>
                <a:gd name="connsiteX1" fmla="*/ 649013 w 3466584"/>
                <a:gd name="connsiteY1" fmla="*/ 934248 h 2458330"/>
                <a:gd name="connsiteX2" fmla="*/ 2720700 w 3466584"/>
                <a:gd name="connsiteY2" fmla="*/ 2446841 h 2458330"/>
                <a:gd name="connsiteX3" fmla="*/ 3466584 w 3466584"/>
                <a:gd name="connsiteY3" fmla="*/ 1583250 h 2458330"/>
                <a:gd name="connsiteX0" fmla="*/ 86837 w 3551810"/>
                <a:gd name="connsiteY0" fmla="*/ 0 h 2695487"/>
                <a:gd name="connsiteX1" fmla="*/ 734239 w 3551810"/>
                <a:gd name="connsiteY1" fmla="*/ 934248 h 2695487"/>
                <a:gd name="connsiteX2" fmla="*/ 88777 w 3551810"/>
                <a:gd name="connsiteY2" fmla="*/ 2686728 h 2695487"/>
                <a:gd name="connsiteX3" fmla="*/ 3551810 w 3551810"/>
                <a:gd name="connsiteY3" fmla="*/ 1583250 h 2695487"/>
                <a:gd name="connsiteX0" fmla="*/ 86837 w 817420"/>
                <a:gd name="connsiteY0" fmla="*/ 0 h 2686729"/>
                <a:gd name="connsiteX1" fmla="*/ 734239 w 817420"/>
                <a:gd name="connsiteY1" fmla="*/ 934248 h 2686729"/>
                <a:gd name="connsiteX2" fmla="*/ 88777 w 817420"/>
                <a:gd name="connsiteY2" fmla="*/ 2686728 h 2686729"/>
                <a:gd name="connsiteX0" fmla="*/ 137084 w 369355"/>
                <a:gd name="connsiteY0" fmla="*/ 0 h 2686727"/>
                <a:gd name="connsiteX1" fmla="*/ 251711 w 369355"/>
                <a:gd name="connsiteY1" fmla="*/ 1402026 h 2686727"/>
                <a:gd name="connsiteX2" fmla="*/ 139024 w 369355"/>
                <a:gd name="connsiteY2" fmla="*/ 2686728 h 2686727"/>
                <a:gd name="connsiteX0" fmla="*/ 192544 w 307172"/>
                <a:gd name="connsiteY0" fmla="*/ 0 h 2686729"/>
                <a:gd name="connsiteX1" fmla="*/ 307171 w 307172"/>
                <a:gd name="connsiteY1" fmla="*/ 1402026 h 2686729"/>
                <a:gd name="connsiteX2" fmla="*/ 194484 w 307172"/>
                <a:gd name="connsiteY2" fmla="*/ 2686728 h 2686729"/>
                <a:gd name="connsiteX0" fmla="*/ 192544 w 307172"/>
                <a:gd name="connsiteY0" fmla="*/ 0 h 2686727"/>
                <a:gd name="connsiteX1" fmla="*/ 307171 w 307172"/>
                <a:gd name="connsiteY1" fmla="*/ 1402026 h 2686727"/>
                <a:gd name="connsiteX2" fmla="*/ 194484 w 307172"/>
                <a:gd name="connsiteY2" fmla="*/ 2686728 h 2686727"/>
                <a:gd name="connsiteX0" fmla="*/ 192544 w 307172"/>
                <a:gd name="connsiteY0" fmla="*/ 0 h 2686729"/>
                <a:gd name="connsiteX1" fmla="*/ 307171 w 307172"/>
                <a:gd name="connsiteY1" fmla="*/ 1402026 h 2686729"/>
                <a:gd name="connsiteX2" fmla="*/ 194484 w 307172"/>
                <a:gd name="connsiteY2" fmla="*/ 2686728 h 2686729"/>
                <a:gd name="connsiteX0" fmla="*/ 3644 w 118272"/>
                <a:gd name="connsiteY0" fmla="*/ 0 h 2686727"/>
                <a:gd name="connsiteX1" fmla="*/ 118271 w 118272"/>
                <a:gd name="connsiteY1" fmla="*/ 1402026 h 2686727"/>
                <a:gd name="connsiteX2" fmla="*/ 5584 w 118272"/>
                <a:gd name="connsiteY2" fmla="*/ 2686728 h 2686727"/>
                <a:gd name="connsiteX0" fmla="*/ 3644 w 118272"/>
                <a:gd name="connsiteY0" fmla="*/ 0 h 2650746"/>
                <a:gd name="connsiteX1" fmla="*/ 118271 w 118272"/>
                <a:gd name="connsiteY1" fmla="*/ 1402026 h 2650746"/>
                <a:gd name="connsiteX2" fmla="*/ 58863 w 118272"/>
                <a:gd name="connsiteY2" fmla="*/ 2650746 h 2650746"/>
                <a:gd name="connsiteX0" fmla="*/ 3644 w 118272"/>
                <a:gd name="connsiteY0" fmla="*/ 0 h 2650746"/>
                <a:gd name="connsiteX1" fmla="*/ 118271 w 118272"/>
                <a:gd name="connsiteY1" fmla="*/ 1402026 h 2650746"/>
                <a:gd name="connsiteX2" fmla="*/ 58863 w 118272"/>
                <a:gd name="connsiteY2" fmla="*/ 2650746 h 2650746"/>
                <a:gd name="connsiteX0" fmla="*/ 7595 w 68947"/>
                <a:gd name="connsiteY0" fmla="*/ 0 h 2650746"/>
                <a:gd name="connsiteX1" fmla="*/ 68947 w 68947"/>
                <a:gd name="connsiteY1" fmla="*/ 1318066 h 2650746"/>
                <a:gd name="connsiteX2" fmla="*/ 62814 w 68947"/>
                <a:gd name="connsiteY2" fmla="*/ 2650746 h 2650746"/>
                <a:gd name="connsiteX0" fmla="*/ 29278 w 90630"/>
                <a:gd name="connsiteY0" fmla="*/ 0 h 2650746"/>
                <a:gd name="connsiteX1" fmla="*/ 90630 w 90630"/>
                <a:gd name="connsiteY1" fmla="*/ 1318066 h 2650746"/>
                <a:gd name="connsiteX2" fmla="*/ 0 w 90630"/>
                <a:gd name="connsiteY2" fmla="*/ 2650746 h 2650746"/>
                <a:gd name="connsiteX0" fmla="*/ 29278 w 48382"/>
                <a:gd name="connsiteY0" fmla="*/ 0 h 2650746"/>
                <a:gd name="connsiteX1" fmla="*/ 48382 w 48382"/>
                <a:gd name="connsiteY1" fmla="*/ 1300689 h 2650746"/>
                <a:gd name="connsiteX2" fmla="*/ 0 w 48382"/>
                <a:gd name="connsiteY2" fmla="*/ 2650746 h 2650746"/>
                <a:gd name="connsiteX0" fmla="*/ 44182 w 63286"/>
                <a:gd name="connsiteY0" fmla="*/ 0 h 2650746"/>
                <a:gd name="connsiteX1" fmla="*/ 63286 w 63286"/>
                <a:gd name="connsiteY1" fmla="*/ 1300689 h 2650746"/>
                <a:gd name="connsiteX2" fmla="*/ 14904 w 63286"/>
                <a:gd name="connsiteY2" fmla="*/ 2650746 h 2650746"/>
                <a:gd name="connsiteX0" fmla="*/ 29278 w 68490"/>
                <a:gd name="connsiteY0" fmla="*/ 0 h 2650746"/>
                <a:gd name="connsiteX1" fmla="*/ 48382 w 68490"/>
                <a:gd name="connsiteY1" fmla="*/ 1300689 h 2650746"/>
                <a:gd name="connsiteX2" fmla="*/ 0 w 68490"/>
                <a:gd name="connsiteY2" fmla="*/ 2650746 h 2650746"/>
              </a:gdLst>
              <a:ahLst/>
              <a:cxnLst>
                <a:cxn ang="0">
                  <a:pos x="connsiteX0" y="connsiteY0"/>
                </a:cxn>
                <a:cxn ang="0">
                  <a:pos x="connsiteX1" y="connsiteY1"/>
                </a:cxn>
                <a:cxn ang="0">
                  <a:pos x="connsiteX2" y="connsiteY2"/>
                </a:cxn>
              </a:cxnLst>
              <a:rect l="l" t="t" r="r" b="b"/>
              <a:pathLst>
                <a:path w="68490" h="2650746">
                  <a:moveTo>
                    <a:pt x="29278" y="0"/>
                  </a:moveTo>
                  <a:cubicBezTo>
                    <a:pt x="7698" y="509141"/>
                    <a:pt x="110216" y="688980"/>
                    <a:pt x="48382" y="1300689"/>
                  </a:cubicBezTo>
                  <a:cubicBezTo>
                    <a:pt x="-13452" y="1912398"/>
                    <a:pt x="27663" y="2266712"/>
                    <a:pt x="0" y="2650746"/>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21" name="グループ化 20">
              <a:extLst>
                <a:ext uri="{FF2B5EF4-FFF2-40B4-BE49-F238E27FC236}">
                  <a16:creationId xmlns:a16="http://schemas.microsoft.com/office/drawing/2014/main" id="{EFD3B3E8-E696-9ECD-550C-F498E9DB7DDE}"/>
                </a:ext>
              </a:extLst>
            </p:cNvPr>
            <p:cNvGrpSpPr>
              <a:grpSpLocks noChangeAspect="1"/>
            </p:cNvGrpSpPr>
            <p:nvPr/>
          </p:nvGrpSpPr>
          <p:grpSpPr>
            <a:xfrm>
              <a:off x="6731363" y="2299799"/>
              <a:ext cx="149964" cy="295861"/>
              <a:chOff x="658090" y="1981200"/>
              <a:chExt cx="360000" cy="721950"/>
            </a:xfrm>
          </p:grpSpPr>
          <p:sp>
            <p:nvSpPr>
              <p:cNvPr id="6268" name="円/楕円 268">
                <a:extLst>
                  <a:ext uri="{FF2B5EF4-FFF2-40B4-BE49-F238E27FC236}">
                    <a16:creationId xmlns:a16="http://schemas.microsoft.com/office/drawing/2014/main" id="{F6603861-3BDA-3CAC-1C2E-4C315115F065}"/>
                  </a:ext>
                </a:extLst>
              </p:cNvPr>
              <p:cNvSpPr>
                <a:spLocks noChangeAspect="1"/>
              </p:cNvSpPr>
              <p:nvPr/>
            </p:nvSpPr>
            <p:spPr>
              <a:xfrm>
                <a:off x="658090" y="1981200"/>
                <a:ext cx="360000" cy="360000"/>
              </a:xfrm>
              <a:prstGeom prst="ellipse">
                <a:avLst/>
              </a:prstGeom>
              <a:solidFill>
                <a:srgbClr val="FF996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69" name="円/楕円 269">
                <a:extLst>
                  <a:ext uri="{FF2B5EF4-FFF2-40B4-BE49-F238E27FC236}">
                    <a16:creationId xmlns:a16="http://schemas.microsoft.com/office/drawing/2014/main" id="{B070C4D7-83B5-213C-F302-CC0808AFC812}"/>
                  </a:ext>
                </a:extLst>
              </p:cNvPr>
              <p:cNvSpPr>
                <a:spLocks noChangeAspect="1"/>
              </p:cNvSpPr>
              <p:nvPr/>
            </p:nvSpPr>
            <p:spPr>
              <a:xfrm>
                <a:off x="658090" y="2343150"/>
                <a:ext cx="360000" cy="360000"/>
              </a:xfrm>
              <a:prstGeom prst="ellipse">
                <a:avLst/>
              </a:prstGeom>
              <a:solidFill>
                <a:srgbClr val="FF996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22" name="フリーフォーム: 図形 77">
              <a:extLst>
                <a:ext uri="{FF2B5EF4-FFF2-40B4-BE49-F238E27FC236}">
                  <a16:creationId xmlns:a16="http://schemas.microsoft.com/office/drawing/2014/main" id="{C5CF3627-1643-E454-9417-BEBEFE78B51B}"/>
                </a:ext>
              </a:extLst>
            </p:cNvPr>
            <p:cNvSpPr/>
            <p:nvPr/>
          </p:nvSpPr>
          <p:spPr>
            <a:xfrm flipH="1">
              <a:off x="6797455" y="3995692"/>
              <a:ext cx="36000" cy="72000"/>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0 w 2719089"/>
                <a:gd name="connsiteY0" fmla="*/ 0 h 2446841"/>
                <a:gd name="connsiteX1" fmla="*/ 647402 w 2719089"/>
                <a:gd name="connsiteY1" fmla="*/ 934248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719089 w 2719089"/>
                <a:gd name="connsiteY2" fmla="*/ 2446841 h 2446841"/>
                <a:gd name="connsiteX3" fmla="*/ 2719089 w 2719089"/>
                <a:gd name="connsiteY3" fmla="*/ 2446841 h 2446841"/>
                <a:gd name="connsiteX0" fmla="*/ 0 w 2719089"/>
                <a:gd name="connsiteY0" fmla="*/ 0 h 2703993"/>
                <a:gd name="connsiteX1" fmla="*/ 1006741 w 2719089"/>
                <a:gd name="connsiteY1" fmla="*/ 1413846 h 2703993"/>
                <a:gd name="connsiteX2" fmla="*/ 2719089 w 2719089"/>
                <a:gd name="connsiteY2" fmla="*/ 2703993 h 2703993"/>
                <a:gd name="connsiteX3" fmla="*/ 2719089 w 2719089"/>
                <a:gd name="connsiteY3" fmla="*/ 2703993 h 2703993"/>
                <a:gd name="connsiteX0" fmla="*/ 0 w 2719089"/>
                <a:gd name="connsiteY0" fmla="*/ 0 h 2703993"/>
                <a:gd name="connsiteX1" fmla="*/ 2719089 w 2719089"/>
                <a:gd name="connsiteY1" fmla="*/ 2703993 h 2703993"/>
                <a:gd name="connsiteX2" fmla="*/ 2719089 w 2719089"/>
                <a:gd name="connsiteY2" fmla="*/ 2703993 h 2703993"/>
                <a:gd name="connsiteX0" fmla="*/ 0 w 2719089"/>
                <a:gd name="connsiteY0" fmla="*/ 0 h 5018339"/>
                <a:gd name="connsiteX1" fmla="*/ 2719089 w 2719089"/>
                <a:gd name="connsiteY1" fmla="*/ 2703993 h 5018339"/>
                <a:gd name="connsiteX2" fmla="*/ 2052624 w 2719089"/>
                <a:gd name="connsiteY2" fmla="*/ 5018339 h 5018339"/>
                <a:gd name="connsiteX0" fmla="*/ 0 w 2804077"/>
                <a:gd name="connsiteY0" fmla="*/ 0 h 5018339"/>
                <a:gd name="connsiteX1" fmla="*/ 2719089 w 2804077"/>
                <a:gd name="connsiteY1" fmla="*/ 2703993 h 5018339"/>
                <a:gd name="connsiteX2" fmla="*/ 2052624 w 2804077"/>
                <a:gd name="connsiteY2" fmla="*/ 5018339 h 5018339"/>
                <a:gd name="connsiteX0" fmla="*/ 0 w 2804077"/>
                <a:gd name="connsiteY0" fmla="*/ 0 h 5243347"/>
                <a:gd name="connsiteX1" fmla="*/ 2719089 w 2804077"/>
                <a:gd name="connsiteY1" fmla="*/ 2703993 h 5243347"/>
                <a:gd name="connsiteX2" fmla="*/ 2052624 w 2804077"/>
                <a:gd name="connsiteY2" fmla="*/ 5243347 h 5243347"/>
              </a:gdLst>
              <a:ahLst/>
              <a:cxnLst>
                <a:cxn ang="0">
                  <a:pos x="connsiteX0" y="connsiteY0"/>
                </a:cxn>
                <a:cxn ang="0">
                  <a:pos x="connsiteX1" y="connsiteY1"/>
                </a:cxn>
                <a:cxn ang="0">
                  <a:pos x="connsiteX2" y="connsiteY2"/>
                </a:cxn>
              </a:cxnLst>
              <a:rect l="l" t="t" r="r" b="b"/>
              <a:pathLst>
                <a:path w="2804077" h="5243347">
                  <a:moveTo>
                    <a:pt x="0" y="0"/>
                  </a:moveTo>
                  <a:cubicBezTo>
                    <a:pt x="906363" y="901331"/>
                    <a:pt x="2376985" y="1830102"/>
                    <a:pt x="2719089" y="2703993"/>
                  </a:cubicBezTo>
                  <a:cubicBezTo>
                    <a:pt x="3061193" y="3577884"/>
                    <a:pt x="2274779" y="4471898"/>
                    <a:pt x="2052624" y="5243347"/>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23" name="グループ化 22">
              <a:extLst>
                <a:ext uri="{FF2B5EF4-FFF2-40B4-BE49-F238E27FC236}">
                  <a16:creationId xmlns:a16="http://schemas.microsoft.com/office/drawing/2014/main" id="{CB2A04CC-DA60-202C-4F03-101DDBB9DB65}"/>
                </a:ext>
              </a:extLst>
            </p:cNvPr>
            <p:cNvGrpSpPr>
              <a:grpSpLocks noChangeAspect="1"/>
            </p:cNvGrpSpPr>
            <p:nvPr/>
          </p:nvGrpSpPr>
          <p:grpSpPr>
            <a:xfrm rot="60000">
              <a:off x="9185347" y="4073249"/>
              <a:ext cx="199869" cy="150699"/>
              <a:chOff x="4192681" y="4535581"/>
              <a:chExt cx="1448466" cy="1075938"/>
            </a:xfrm>
            <a:solidFill>
              <a:schemeClr val="bg1"/>
            </a:solidFill>
          </p:grpSpPr>
          <p:sp>
            <p:nvSpPr>
              <p:cNvPr id="6259" name="正方形/長方形 100">
                <a:extLst>
                  <a:ext uri="{FF2B5EF4-FFF2-40B4-BE49-F238E27FC236}">
                    <a16:creationId xmlns:a16="http://schemas.microsoft.com/office/drawing/2014/main" id="{D31489D6-AE25-AF9A-C492-2D070DED5508}"/>
                  </a:ext>
                </a:extLst>
              </p:cNvPr>
              <p:cNvSpPr/>
              <p:nvPr/>
            </p:nvSpPr>
            <p:spPr>
              <a:xfrm rot="8665580" flipH="1">
                <a:off x="4510807" y="4618303"/>
                <a:ext cx="1130340" cy="430112"/>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719137 w 1114426"/>
                  <a:gd name="connsiteY0" fmla="*/ 0 h 333375"/>
                  <a:gd name="connsiteX1" fmla="*/ 1114426 w 1114426"/>
                  <a:gd name="connsiteY1" fmla="*/ 4761 h 333375"/>
                  <a:gd name="connsiteX2" fmla="*/ 100013 w 1114426"/>
                  <a:gd name="connsiteY2" fmla="*/ 333375 h 333375"/>
                  <a:gd name="connsiteX3" fmla="*/ 0 w 1114426"/>
                  <a:gd name="connsiteY3" fmla="*/ 166688 h 333375"/>
                  <a:gd name="connsiteX4" fmla="*/ 719137 w 1114426"/>
                  <a:gd name="connsiteY4" fmla="*/ 0 h 333375"/>
                  <a:gd name="connsiteX0" fmla="*/ 1009650 w 1114426"/>
                  <a:gd name="connsiteY0" fmla="*/ 0 h 504825"/>
                  <a:gd name="connsiteX1" fmla="*/ 1114426 w 1114426"/>
                  <a:gd name="connsiteY1" fmla="*/ 176211 h 504825"/>
                  <a:gd name="connsiteX2" fmla="*/ 100013 w 1114426"/>
                  <a:gd name="connsiteY2" fmla="*/ 504825 h 504825"/>
                  <a:gd name="connsiteX3" fmla="*/ 0 w 1114426"/>
                  <a:gd name="connsiteY3" fmla="*/ 338138 h 504825"/>
                  <a:gd name="connsiteX4" fmla="*/ 1009650 w 1114426"/>
                  <a:gd name="connsiteY4" fmla="*/ 0 h 504825"/>
                  <a:gd name="connsiteX0" fmla="*/ 1009650 w 1114426"/>
                  <a:gd name="connsiteY0" fmla="*/ 61 h 504886"/>
                  <a:gd name="connsiteX1" fmla="*/ 1114426 w 1114426"/>
                  <a:gd name="connsiteY1" fmla="*/ 176272 h 504886"/>
                  <a:gd name="connsiteX2" fmla="*/ 100013 w 1114426"/>
                  <a:gd name="connsiteY2" fmla="*/ 504886 h 504886"/>
                  <a:gd name="connsiteX3" fmla="*/ 0 w 1114426"/>
                  <a:gd name="connsiteY3" fmla="*/ 338199 h 504886"/>
                  <a:gd name="connsiteX4" fmla="*/ 1009650 w 1114426"/>
                  <a:gd name="connsiteY4" fmla="*/ 61 h 504886"/>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29460 w 1134236"/>
                  <a:gd name="connsiteY0" fmla="*/ 343 h 505168"/>
                  <a:gd name="connsiteX1" fmla="*/ 1134236 w 1134236"/>
                  <a:gd name="connsiteY1" fmla="*/ 176554 h 505168"/>
                  <a:gd name="connsiteX2" fmla="*/ 119823 w 1134236"/>
                  <a:gd name="connsiteY2" fmla="*/ 505168 h 505168"/>
                  <a:gd name="connsiteX3" fmla="*/ 0 w 1134236"/>
                  <a:gd name="connsiteY3" fmla="*/ 397858 h 505168"/>
                  <a:gd name="connsiteX4" fmla="*/ 1029460 w 1134236"/>
                  <a:gd name="connsiteY4" fmla="*/ 343 h 505168"/>
                  <a:gd name="connsiteX0" fmla="*/ 1029460 w 1134236"/>
                  <a:gd name="connsiteY0" fmla="*/ 343 h 505168"/>
                  <a:gd name="connsiteX1" fmla="*/ 1134236 w 1134236"/>
                  <a:gd name="connsiteY1" fmla="*/ 176554 h 505168"/>
                  <a:gd name="connsiteX2" fmla="*/ 119823 w 1134236"/>
                  <a:gd name="connsiteY2" fmla="*/ 505168 h 505168"/>
                  <a:gd name="connsiteX3" fmla="*/ 0 w 1134236"/>
                  <a:gd name="connsiteY3" fmla="*/ 397858 h 505168"/>
                  <a:gd name="connsiteX4" fmla="*/ 1029460 w 1134236"/>
                  <a:gd name="connsiteY4" fmla="*/ 343 h 5051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09845"/>
                  <a:gd name="connsiteY0" fmla="*/ 253 h 513978"/>
                  <a:gd name="connsiteX1" fmla="*/ 1109845 w 1109845"/>
                  <a:gd name="connsiteY1" fmla="*/ 185384 h 513978"/>
                  <a:gd name="connsiteX2" fmla="*/ 126031 w 1109845"/>
                  <a:gd name="connsiteY2" fmla="*/ 513978 h 513978"/>
                  <a:gd name="connsiteX3" fmla="*/ 0 w 1109845"/>
                  <a:gd name="connsiteY3" fmla="*/ 397768 h 513978"/>
                  <a:gd name="connsiteX4" fmla="*/ 1029460 w 1109845"/>
                  <a:gd name="connsiteY4" fmla="*/ 253 h 513978"/>
                  <a:gd name="connsiteX0" fmla="*/ 1029460 w 1109845"/>
                  <a:gd name="connsiteY0" fmla="*/ 79 h 513804"/>
                  <a:gd name="connsiteX1" fmla="*/ 1109845 w 1109845"/>
                  <a:gd name="connsiteY1" fmla="*/ 185210 h 513804"/>
                  <a:gd name="connsiteX2" fmla="*/ 126031 w 1109845"/>
                  <a:gd name="connsiteY2" fmla="*/ 513804 h 513804"/>
                  <a:gd name="connsiteX3" fmla="*/ 0 w 1109845"/>
                  <a:gd name="connsiteY3" fmla="*/ 397594 h 513804"/>
                  <a:gd name="connsiteX4" fmla="*/ 1029460 w 1109845"/>
                  <a:gd name="connsiteY4" fmla="*/ 79 h 513804"/>
                  <a:gd name="connsiteX0" fmla="*/ 849238 w 1109845"/>
                  <a:gd name="connsiteY0" fmla="*/ 2249 h 410701"/>
                  <a:gd name="connsiteX1" fmla="*/ 1109845 w 1109845"/>
                  <a:gd name="connsiteY1" fmla="*/ 82107 h 410701"/>
                  <a:gd name="connsiteX2" fmla="*/ 126031 w 1109845"/>
                  <a:gd name="connsiteY2" fmla="*/ 410701 h 410701"/>
                  <a:gd name="connsiteX3" fmla="*/ 0 w 1109845"/>
                  <a:gd name="connsiteY3" fmla="*/ 294491 h 410701"/>
                  <a:gd name="connsiteX4" fmla="*/ 849238 w 1109845"/>
                  <a:gd name="connsiteY4" fmla="*/ 2249 h 410701"/>
                  <a:gd name="connsiteX0" fmla="*/ 997671 w 1109845"/>
                  <a:gd name="connsiteY0" fmla="*/ 572 h 428201"/>
                  <a:gd name="connsiteX1" fmla="*/ 1109845 w 1109845"/>
                  <a:gd name="connsiteY1" fmla="*/ 99607 h 428201"/>
                  <a:gd name="connsiteX2" fmla="*/ 126031 w 1109845"/>
                  <a:gd name="connsiteY2" fmla="*/ 428201 h 428201"/>
                  <a:gd name="connsiteX3" fmla="*/ 0 w 1109845"/>
                  <a:gd name="connsiteY3" fmla="*/ 311991 h 428201"/>
                  <a:gd name="connsiteX4" fmla="*/ 997671 w 1109845"/>
                  <a:gd name="connsiteY4" fmla="*/ 572 h 428201"/>
                  <a:gd name="connsiteX0" fmla="*/ 997671 w 1109845"/>
                  <a:gd name="connsiteY0" fmla="*/ 3301 h 430930"/>
                  <a:gd name="connsiteX1" fmla="*/ 1109845 w 1109845"/>
                  <a:gd name="connsiteY1" fmla="*/ 102336 h 430930"/>
                  <a:gd name="connsiteX2" fmla="*/ 126031 w 1109845"/>
                  <a:gd name="connsiteY2" fmla="*/ 430930 h 430930"/>
                  <a:gd name="connsiteX3" fmla="*/ 0 w 1109845"/>
                  <a:gd name="connsiteY3" fmla="*/ 314720 h 430930"/>
                  <a:gd name="connsiteX4" fmla="*/ 997671 w 1109845"/>
                  <a:gd name="connsiteY4" fmla="*/ 3301 h 430930"/>
                  <a:gd name="connsiteX0" fmla="*/ 1027024 w 1109845"/>
                  <a:gd name="connsiteY0" fmla="*/ 1958 h 437663"/>
                  <a:gd name="connsiteX1" fmla="*/ 1109845 w 1109845"/>
                  <a:gd name="connsiteY1" fmla="*/ 109069 h 437663"/>
                  <a:gd name="connsiteX2" fmla="*/ 126031 w 1109845"/>
                  <a:gd name="connsiteY2" fmla="*/ 437663 h 437663"/>
                  <a:gd name="connsiteX3" fmla="*/ 0 w 1109845"/>
                  <a:gd name="connsiteY3" fmla="*/ 321453 h 437663"/>
                  <a:gd name="connsiteX4" fmla="*/ 1027024 w 1109845"/>
                  <a:gd name="connsiteY4" fmla="*/ 1958 h 437663"/>
                  <a:gd name="connsiteX0" fmla="*/ 1027024 w 1109845"/>
                  <a:gd name="connsiteY0" fmla="*/ 0 h 435705"/>
                  <a:gd name="connsiteX1" fmla="*/ 1109845 w 1109845"/>
                  <a:gd name="connsiteY1" fmla="*/ 107111 h 435705"/>
                  <a:gd name="connsiteX2" fmla="*/ 126031 w 1109845"/>
                  <a:gd name="connsiteY2" fmla="*/ 435705 h 435705"/>
                  <a:gd name="connsiteX3" fmla="*/ 0 w 1109845"/>
                  <a:gd name="connsiteY3" fmla="*/ 319495 h 435705"/>
                  <a:gd name="connsiteX4" fmla="*/ 1027024 w 1109845"/>
                  <a:gd name="connsiteY4" fmla="*/ 0 h 435705"/>
                  <a:gd name="connsiteX0" fmla="*/ 1027024 w 1109845"/>
                  <a:gd name="connsiteY0" fmla="*/ 0 h 435705"/>
                  <a:gd name="connsiteX1" fmla="*/ 1109845 w 1109845"/>
                  <a:gd name="connsiteY1" fmla="*/ 107111 h 435705"/>
                  <a:gd name="connsiteX2" fmla="*/ 126031 w 1109845"/>
                  <a:gd name="connsiteY2" fmla="*/ 435705 h 435705"/>
                  <a:gd name="connsiteX3" fmla="*/ 0 w 1109845"/>
                  <a:gd name="connsiteY3" fmla="*/ 319495 h 435705"/>
                  <a:gd name="connsiteX4" fmla="*/ 1027024 w 1109845"/>
                  <a:gd name="connsiteY4" fmla="*/ 0 h 435705"/>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31873"/>
                  <a:gd name="connsiteX1" fmla="*/ 1109845 w 1109845"/>
                  <a:gd name="connsiteY1" fmla="*/ 112180 h 431873"/>
                  <a:gd name="connsiteX2" fmla="*/ 119823 w 1109845"/>
                  <a:gd name="connsiteY2" fmla="*/ 431873 h 431873"/>
                  <a:gd name="connsiteX3" fmla="*/ 0 w 1109845"/>
                  <a:gd name="connsiteY3" fmla="*/ 324564 h 431873"/>
                  <a:gd name="connsiteX4" fmla="*/ 997249 w 1109845"/>
                  <a:gd name="connsiteY4" fmla="*/ 0 h 431873"/>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995178 w 1109845"/>
                  <a:gd name="connsiteY0" fmla="*/ 0 h 434841"/>
                  <a:gd name="connsiteX1" fmla="*/ 1109845 w 1109845"/>
                  <a:gd name="connsiteY1" fmla="*/ 115148 h 434841"/>
                  <a:gd name="connsiteX2" fmla="*/ 119823 w 1109845"/>
                  <a:gd name="connsiteY2" fmla="*/ 434841 h 434841"/>
                  <a:gd name="connsiteX3" fmla="*/ 0 w 1109845"/>
                  <a:gd name="connsiteY3" fmla="*/ 327532 h 434841"/>
                  <a:gd name="connsiteX4" fmla="*/ 995178 w 1109845"/>
                  <a:gd name="connsiteY4" fmla="*/ 0 h 434841"/>
                  <a:gd name="connsiteX0" fmla="*/ 995178 w 1109845"/>
                  <a:gd name="connsiteY0" fmla="*/ 0 h 434841"/>
                  <a:gd name="connsiteX1" fmla="*/ 1109845 w 1109845"/>
                  <a:gd name="connsiteY1" fmla="*/ 115148 h 434841"/>
                  <a:gd name="connsiteX2" fmla="*/ 119823 w 1109845"/>
                  <a:gd name="connsiteY2" fmla="*/ 434841 h 434841"/>
                  <a:gd name="connsiteX3" fmla="*/ 0 w 1109845"/>
                  <a:gd name="connsiteY3" fmla="*/ 327532 h 434841"/>
                  <a:gd name="connsiteX4" fmla="*/ 995178 w 1109845"/>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14779 h 449620"/>
                  <a:gd name="connsiteX1" fmla="*/ 1111091 w 1111091"/>
                  <a:gd name="connsiteY1" fmla="*/ 129927 h 449620"/>
                  <a:gd name="connsiteX2" fmla="*/ 121069 w 1111091"/>
                  <a:gd name="connsiteY2" fmla="*/ 449620 h 449620"/>
                  <a:gd name="connsiteX3" fmla="*/ 0 w 1111091"/>
                  <a:gd name="connsiteY3" fmla="*/ 334256 h 449620"/>
                  <a:gd name="connsiteX4" fmla="*/ 996424 w 1111091"/>
                  <a:gd name="connsiteY4" fmla="*/ 14779 h 449620"/>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99812 w 1111091"/>
                  <a:gd name="connsiteY4"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58011 w 1111091"/>
                  <a:gd name="connsiteY4" fmla="*/ 11195 h 420620"/>
                  <a:gd name="connsiteX5" fmla="*/ 999812 w 1111091"/>
                  <a:gd name="connsiteY5"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27592 w 1111091"/>
                  <a:gd name="connsiteY4" fmla="*/ 23540 h 420620"/>
                  <a:gd name="connsiteX5" fmla="*/ 999812 w 1111091"/>
                  <a:gd name="connsiteY5"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27592 w 1111091"/>
                  <a:gd name="connsiteY4" fmla="*/ 23540 h 420620"/>
                  <a:gd name="connsiteX5" fmla="*/ 999812 w 1111091"/>
                  <a:gd name="connsiteY5" fmla="*/ 0 h 420620"/>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1091" h="431999">
                    <a:moveTo>
                      <a:pt x="1001649" y="0"/>
                    </a:moveTo>
                    <a:cubicBezTo>
                      <a:pt x="1037874" y="10498"/>
                      <a:pt x="1024806" y="-4499"/>
                      <a:pt x="1111091" y="112306"/>
                    </a:cubicBezTo>
                    <a:lnTo>
                      <a:pt x="121069" y="431999"/>
                    </a:lnTo>
                    <a:cubicBezTo>
                      <a:pt x="53301" y="328628"/>
                      <a:pt x="56015" y="339577"/>
                      <a:pt x="0" y="316635"/>
                    </a:cubicBezTo>
                    <a:lnTo>
                      <a:pt x="927592" y="34919"/>
                    </a:lnTo>
                    <a:cubicBezTo>
                      <a:pt x="967017" y="2411"/>
                      <a:pt x="974499" y="3425"/>
                      <a:pt x="1001649" y="0"/>
                    </a:cubicBez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60" name="正方形/長方形 100">
                <a:extLst>
                  <a:ext uri="{FF2B5EF4-FFF2-40B4-BE49-F238E27FC236}">
                    <a16:creationId xmlns:a16="http://schemas.microsoft.com/office/drawing/2014/main" id="{2153FD58-CDAD-4FA5-076C-AD70733BBBD9}"/>
                  </a:ext>
                </a:extLst>
              </p:cNvPr>
              <p:cNvSpPr/>
              <p:nvPr/>
            </p:nvSpPr>
            <p:spPr>
              <a:xfrm>
                <a:off x="4192815" y="4580641"/>
                <a:ext cx="1398877" cy="335829"/>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8" h="333375">
                    <a:moveTo>
                      <a:pt x="1009649" y="0"/>
                    </a:moveTo>
                    <a:lnTo>
                      <a:pt x="1404938" y="4761"/>
                    </a:lnTo>
                    <a:lnTo>
                      <a:pt x="390525" y="333375"/>
                    </a:lnTo>
                    <a:lnTo>
                      <a:pt x="0" y="333375"/>
                    </a:lnTo>
                    <a:lnTo>
                      <a:pt x="1009649" y="0"/>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61" name="正方形/長方形 100">
                <a:extLst>
                  <a:ext uri="{FF2B5EF4-FFF2-40B4-BE49-F238E27FC236}">
                    <a16:creationId xmlns:a16="http://schemas.microsoft.com/office/drawing/2014/main" id="{7A8A93DD-509B-C57C-1AC1-52C14BAB3276}"/>
                  </a:ext>
                </a:extLst>
              </p:cNvPr>
              <p:cNvSpPr/>
              <p:nvPr/>
            </p:nvSpPr>
            <p:spPr>
              <a:xfrm>
                <a:off x="4482461" y="5105052"/>
                <a:ext cx="1109231" cy="501704"/>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719137 w 1114426"/>
                  <a:gd name="connsiteY0" fmla="*/ 0 h 333375"/>
                  <a:gd name="connsiteX1" fmla="*/ 1114426 w 1114426"/>
                  <a:gd name="connsiteY1" fmla="*/ 4761 h 333375"/>
                  <a:gd name="connsiteX2" fmla="*/ 100013 w 1114426"/>
                  <a:gd name="connsiteY2" fmla="*/ 333375 h 333375"/>
                  <a:gd name="connsiteX3" fmla="*/ 0 w 1114426"/>
                  <a:gd name="connsiteY3" fmla="*/ 166688 h 333375"/>
                  <a:gd name="connsiteX4" fmla="*/ 719137 w 1114426"/>
                  <a:gd name="connsiteY4" fmla="*/ 0 h 333375"/>
                  <a:gd name="connsiteX0" fmla="*/ 1009650 w 1114426"/>
                  <a:gd name="connsiteY0" fmla="*/ 0 h 504825"/>
                  <a:gd name="connsiteX1" fmla="*/ 1114426 w 1114426"/>
                  <a:gd name="connsiteY1" fmla="*/ 176211 h 504825"/>
                  <a:gd name="connsiteX2" fmla="*/ 100013 w 1114426"/>
                  <a:gd name="connsiteY2" fmla="*/ 504825 h 504825"/>
                  <a:gd name="connsiteX3" fmla="*/ 0 w 1114426"/>
                  <a:gd name="connsiteY3" fmla="*/ 338138 h 504825"/>
                  <a:gd name="connsiteX4" fmla="*/ 1009650 w 1114426"/>
                  <a:gd name="connsiteY4" fmla="*/ 0 h 504825"/>
                  <a:gd name="connsiteX0" fmla="*/ 1009650 w 1114426"/>
                  <a:gd name="connsiteY0" fmla="*/ 61 h 504886"/>
                  <a:gd name="connsiteX1" fmla="*/ 1114426 w 1114426"/>
                  <a:gd name="connsiteY1" fmla="*/ 176272 h 504886"/>
                  <a:gd name="connsiteX2" fmla="*/ 100013 w 1114426"/>
                  <a:gd name="connsiteY2" fmla="*/ 504886 h 504886"/>
                  <a:gd name="connsiteX3" fmla="*/ 0 w 1114426"/>
                  <a:gd name="connsiteY3" fmla="*/ 338199 h 504886"/>
                  <a:gd name="connsiteX4" fmla="*/ 1009650 w 1114426"/>
                  <a:gd name="connsiteY4" fmla="*/ 61 h 504886"/>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6" h="505168">
                    <a:moveTo>
                      <a:pt x="1009650" y="343"/>
                    </a:moveTo>
                    <a:cubicBezTo>
                      <a:pt x="1116013" y="-2832"/>
                      <a:pt x="1108076" y="13042"/>
                      <a:pt x="1114426" y="176554"/>
                    </a:cubicBezTo>
                    <a:lnTo>
                      <a:pt x="100013" y="505168"/>
                    </a:lnTo>
                    <a:cubicBezTo>
                      <a:pt x="109537" y="349593"/>
                      <a:pt x="114301" y="332131"/>
                      <a:pt x="0" y="338481"/>
                    </a:cubicBezTo>
                    <a:lnTo>
                      <a:pt x="1009650" y="343"/>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62" name="正方形/長方形 100">
                <a:extLst>
                  <a:ext uri="{FF2B5EF4-FFF2-40B4-BE49-F238E27FC236}">
                    <a16:creationId xmlns:a16="http://schemas.microsoft.com/office/drawing/2014/main" id="{4E500B86-E629-F139-D422-76CF7D411FA7}"/>
                  </a:ext>
                </a:extLst>
              </p:cNvPr>
              <p:cNvSpPr/>
              <p:nvPr/>
            </p:nvSpPr>
            <p:spPr>
              <a:xfrm>
                <a:off x="4477699" y="4755701"/>
                <a:ext cx="1010084" cy="684423"/>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619124 w 1014413"/>
                  <a:gd name="connsiteY0" fmla="*/ 0 h 333375"/>
                  <a:gd name="connsiteX1" fmla="*/ 1014413 w 1014413"/>
                  <a:gd name="connsiteY1" fmla="*/ 4761 h 333375"/>
                  <a:gd name="connsiteX2" fmla="*/ 0 w 1014413"/>
                  <a:gd name="connsiteY2" fmla="*/ 333375 h 333375"/>
                  <a:gd name="connsiteX3" fmla="*/ 4763 w 1014413"/>
                  <a:gd name="connsiteY3" fmla="*/ 0 h 333375"/>
                  <a:gd name="connsiteX4" fmla="*/ 619124 w 1014413"/>
                  <a:gd name="connsiteY4" fmla="*/ 0 h 333375"/>
                  <a:gd name="connsiteX0" fmla="*/ 1009649 w 1014413"/>
                  <a:gd name="connsiteY0" fmla="*/ 0 h 671512"/>
                  <a:gd name="connsiteX1" fmla="*/ 1014413 w 1014413"/>
                  <a:gd name="connsiteY1" fmla="*/ 342898 h 671512"/>
                  <a:gd name="connsiteX2" fmla="*/ 0 w 1014413"/>
                  <a:gd name="connsiteY2" fmla="*/ 671512 h 671512"/>
                  <a:gd name="connsiteX3" fmla="*/ 4763 w 1014413"/>
                  <a:gd name="connsiteY3" fmla="*/ 338137 h 671512"/>
                  <a:gd name="connsiteX4" fmla="*/ 1009649 w 1014413"/>
                  <a:gd name="connsiteY4" fmla="*/ 0 h 671512"/>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38137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28612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119062 w 1014413"/>
                  <a:gd name="connsiteY4" fmla="*/ 304799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90487 w 1014413"/>
                  <a:gd name="connsiteY4" fmla="*/ 328611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90487 w 1014413"/>
                  <a:gd name="connsiteY4" fmla="*/ 328611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6672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6672 h 685799"/>
                  <a:gd name="connsiteX4" fmla="*/ 79575 w 1014413"/>
                  <a:gd name="connsiteY4" fmla="*/ 328704 h 685799"/>
                  <a:gd name="connsiteX5" fmla="*/ 1009649 w 1014413"/>
                  <a:gd name="connsiteY5" fmla="*/ 0 h 685799"/>
                  <a:gd name="connsiteX0" fmla="*/ 1009649 w 1014413"/>
                  <a:gd name="connsiteY0" fmla="*/ 0 h 696837"/>
                  <a:gd name="connsiteX1" fmla="*/ 1014413 w 1014413"/>
                  <a:gd name="connsiteY1" fmla="*/ 342898 h 696837"/>
                  <a:gd name="connsiteX2" fmla="*/ 0 w 1014413"/>
                  <a:gd name="connsiteY2" fmla="*/ 696837 h 696837"/>
                  <a:gd name="connsiteX3" fmla="*/ 4763 w 1014413"/>
                  <a:gd name="connsiteY3" fmla="*/ 346672 h 696837"/>
                  <a:gd name="connsiteX4" fmla="*/ 79575 w 1014413"/>
                  <a:gd name="connsiteY4" fmla="*/ 328704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79575 w 1014413"/>
                  <a:gd name="connsiteY4" fmla="*/ 328704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498 w 1014413"/>
                  <a:gd name="connsiteY4" fmla="*/ 32320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498 w 1014413"/>
                  <a:gd name="connsiteY4" fmla="*/ 32320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1221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1221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3093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413" h="696837">
                    <a:moveTo>
                      <a:pt x="1009649" y="0"/>
                    </a:moveTo>
                    <a:lnTo>
                      <a:pt x="1014413" y="364974"/>
                    </a:lnTo>
                    <a:lnTo>
                      <a:pt x="0" y="696837"/>
                    </a:lnTo>
                    <a:cubicBezTo>
                      <a:pt x="1588" y="585712"/>
                      <a:pt x="3175" y="457797"/>
                      <a:pt x="4763" y="346672"/>
                    </a:cubicBezTo>
                    <a:cubicBezTo>
                      <a:pt x="68759" y="344656"/>
                      <a:pt x="85311" y="337284"/>
                      <a:pt x="98776" y="309473"/>
                    </a:cubicBezTo>
                    <a:lnTo>
                      <a:pt x="1009649" y="0"/>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63" name="正方形/長方形 101">
                <a:extLst>
                  <a:ext uri="{FF2B5EF4-FFF2-40B4-BE49-F238E27FC236}">
                    <a16:creationId xmlns:a16="http://schemas.microsoft.com/office/drawing/2014/main" id="{4C04F155-4D8C-7F16-9648-126DF42F15DE}"/>
                  </a:ext>
                </a:extLst>
              </p:cNvPr>
              <p:cNvSpPr/>
              <p:nvPr/>
            </p:nvSpPr>
            <p:spPr>
              <a:xfrm>
                <a:off x="4192681" y="4916473"/>
                <a:ext cx="399031" cy="695046"/>
              </a:xfrm>
              <a:custGeom>
                <a:avLst/>
                <a:gdLst>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2116 w 402166"/>
                  <a:gd name="connsiteY0" fmla="*/ 0 h 695325"/>
                  <a:gd name="connsiteX1" fmla="*/ 402166 w 402166"/>
                  <a:gd name="connsiteY1" fmla="*/ 0 h 695325"/>
                  <a:gd name="connsiteX2" fmla="*/ 402166 w 402166"/>
                  <a:gd name="connsiteY2" fmla="*/ 695325 h 695325"/>
                  <a:gd name="connsiteX3" fmla="*/ 2116 w 402166"/>
                  <a:gd name="connsiteY3" fmla="*/ 695325 h 695325"/>
                  <a:gd name="connsiteX4" fmla="*/ 2116 w 402166"/>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280987 h 695325"/>
                  <a:gd name="connsiteX5" fmla="*/ 0 w 400050"/>
                  <a:gd name="connsiteY5"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119063 w 400050"/>
                  <a:gd name="connsiteY4" fmla="*/ 176212 h 695325"/>
                  <a:gd name="connsiteX5" fmla="*/ 0 w 400050"/>
                  <a:gd name="connsiteY5"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119063 w 400050"/>
                  <a:gd name="connsiteY4" fmla="*/ 176212 h 695325"/>
                  <a:gd name="connsiteX5" fmla="*/ 0 w 400050"/>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20132 w 420182"/>
                  <a:gd name="connsiteY0" fmla="*/ 0 h 695325"/>
                  <a:gd name="connsiteX1" fmla="*/ 420182 w 420182"/>
                  <a:gd name="connsiteY1" fmla="*/ 0 h 695325"/>
                  <a:gd name="connsiteX2" fmla="*/ 420182 w 420182"/>
                  <a:gd name="connsiteY2" fmla="*/ 695325 h 695325"/>
                  <a:gd name="connsiteX3" fmla="*/ 20132 w 420182"/>
                  <a:gd name="connsiteY3" fmla="*/ 695325 h 695325"/>
                  <a:gd name="connsiteX4" fmla="*/ 67758 w 420182"/>
                  <a:gd name="connsiteY4" fmla="*/ 457200 h 695325"/>
                  <a:gd name="connsiteX5" fmla="*/ 139195 w 420182"/>
                  <a:gd name="connsiteY5" fmla="*/ 176212 h 695325"/>
                  <a:gd name="connsiteX6" fmla="*/ 20132 w 420182"/>
                  <a:gd name="connsiteY6" fmla="*/ 0 h 695325"/>
                  <a:gd name="connsiteX0" fmla="*/ 13333 w 413383"/>
                  <a:gd name="connsiteY0" fmla="*/ 0 h 695325"/>
                  <a:gd name="connsiteX1" fmla="*/ 413383 w 413383"/>
                  <a:gd name="connsiteY1" fmla="*/ 0 h 695325"/>
                  <a:gd name="connsiteX2" fmla="*/ 413383 w 413383"/>
                  <a:gd name="connsiteY2" fmla="*/ 695325 h 695325"/>
                  <a:gd name="connsiteX3" fmla="*/ 13333 w 413383"/>
                  <a:gd name="connsiteY3" fmla="*/ 695325 h 695325"/>
                  <a:gd name="connsiteX4" fmla="*/ 127634 w 413383"/>
                  <a:gd name="connsiteY4" fmla="*/ 509587 h 695325"/>
                  <a:gd name="connsiteX5" fmla="*/ 132396 w 413383"/>
                  <a:gd name="connsiteY5" fmla="*/ 176212 h 695325"/>
                  <a:gd name="connsiteX6" fmla="*/ 13333 w 413383"/>
                  <a:gd name="connsiteY6" fmla="*/ 0 h 695325"/>
                  <a:gd name="connsiteX0" fmla="*/ 13333 w 413383"/>
                  <a:gd name="connsiteY0" fmla="*/ 0 h 695325"/>
                  <a:gd name="connsiteX1" fmla="*/ 413383 w 413383"/>
                  <a:gd name="connsiteY1" fmla="*/ 0 h 695325"/>
                  <a:gd name="connsiteX2" fmla="*/ 413383 w 413383"/>
                  <a:gd name="connsiteY2" fmla="*/ 695325 h 695325"/>
                  <a:gd name="connsiteX3" fmla="*/ 13333 w 413383"/>
                  <a:gd name="connsiteY3" fmla="*/ 695325 h 695325"/>
                  <a:gd name="connsiteX4" fmla="*/ 127634 w 413383"/>
                  <a:gd name="connsiteY4" fmla="*/ 509587 h 695325"/>
                  <a:gd name="connsiteX5" fmla="*/ 132396 w 413383"/>
                  <a:gd name="connsiteY5" fmla="*/ 176212 h 695325"/>
                  <a:gd name="connsiteX6" fmla="*/ 13333 w 413383"/>
                  <a:gd name="connsiteY6" fmla="*/ 0 h 695325"/>
                  <a:gd name="connsiteX0" fmla="*/ 23230 w 423280"/>
                  <a:gd name="connsiteY0" fmla="*/ 0 h 695325"/>
                  <a:gd name="connsiteX1" fmla="*/ 423280 w 423280"/>
                  <a:gd name="connsiteY1" fmla="*/ 0 h 695325"/>
                  <a:gd name="connsiteX2" fmla="*/ 423280 w 423280"/>
                  <a:gd name="connsiteY2" fmla="*/ 695325 h 695325"/>
                  <a:gd name="connsiteX3" fmla="*/ 23230 w 423280"/>
                  <a:gd name="connsiteY3" fmla="*/ 695325 h 695325"/>
                  <a:gd name="connsiteX4" fmla="*/ 137531 w 423280"/>
                  <a:gd name="connsiteY4" fmla="*/ 509587 h 695325"/>
                  <a:gd name="connsiteX5" fmla="*/ 142293 w 423280"/>
                  <a:gd name="connsiteY5" fmla="*/ 176212 h 695325"/>
                  <a:gd name="connsiteX6" fmla="*/ 23230 w 423280"/>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629"/>
                  <a:gd name="connsiteY0" fmla="*/ 0 h 695325"/>
                  <a:gd name="connsiteX1" fmla="*/ 401048 w 401629"/>
                  <a:gd name="connsiteY1" fmla="*/ 0 h 695325"/>
                  <a:gd name="connsiteX2" fmla="*/ 291512 w 401629"/>
                  <a:gd name="connsiteY2" fmla="*/ 166687 h 695325"/>
                  <a:gd name="connsiteX3" fmla="*/ 401048 w 401629"/>
                  <a:gd name="connsiteY3" fmla="*/ 695325 h 695325"/>
                  <a:gd name="connsiteX4" fmla="*/ 998 w 401629"/>
                  <a:gd name="connsiteY4" fmla="*/ 695325 h 695325"/>
                  <a:gd name="connsiteX5" fmla="*/ 115299 w 401629"/>
                  <a:gd name="connsiteY5" fmla="*/ 509587 h 695325"/>
                  <a:gd name="connsiteX6" fmla="*/ 120061 w 401629"/>
                  <a:gd name="connsiteY6" fmla="*/ 176212 h 695325"/>
                  <a:gd name="connsiteX7" fmla="*/ 998 w 401629"/>
                  <a:gd name="connsiteY7" fmla="*/ 0 h 695325"/>
                  <a:gd name="connsiteX0" fmla="*/ 998 w 416402"/>
                  <a:gd name="connsiteY0" fmla="*/ 0 h 695325"/>
                  <a:gd name="connsiteX1" fmla="*/ 401048 w 416402"/>
                  <a:gd name="connsiteY1" fmla="*/ 0 h 695325"/>
                  <a:gd name="connsiteX2" fmla="*/ 291512 w 416402"/>
                  <a:gd name="connsiteY2" fmla="*/ 166687 h 695325"/>
                  <a:gd name="connsiteX3" fmla="*/ 329612 w 416402"/>
                  <a:gd name="connsiteY3" fmla="*/ 400050 h 695325"/>
                  <a:gd name="connsiteX4" fmla="*/ 401048 w 416402"/>
                  <a:gd name="connsiteY4" fmla="*/ 695325 h 695325"/>
                  <a:gd name="connsiteX5" fmla="*/ 998 w 416402"/>
                  <a:gd name="connsiteY5" fmla="*/ 695325 h 695325"/>
                  <a:gd name="connsiteX6" fmla="*/ 115299 w 416402"/>
                  <a:gd name="connsiteY6" fmla="*/ 509587 h 695325"/>
                  <a:gd name="connsiteX7" fmla="*/ 120061 w 416402"/>
                  <a:gd name="connsiteY7" fmla="*/ 176212 h 695325"/>
                  <a:gd name="connsiteX8" fmla="*/ 998 w 416402"/>
                  <a:gd name="connsiteY8" fmla="*/ 0 h 695325"/>
                  <a:gd name="connsiteX0" fmla="*/ 998 w 413587"/>
                  <a:gd name="connsiteY0" fmla="*/ 0 h 695325"/>
                  <a:gd name="connsiteX1" fmla="*/ 401048 w 413587"/>
                  <a:gd name="connsiteY1" fmla="*/ 0 h 695325"/>
                  <a:gd name="connsiteX2" fmla="*/ 291512 w 413587"/>
                  <a:gd name="connsiteY2" fmla="*/ 166687 h 695325"/>
                  <a:gd name="connsiteX3" fmla="*/ 296275 w 413587"/>
                  <a:gd name="connsiteY3" fmla="*/ 519112 h 695325"/>
                  <a:gd name="connsiteX4" fmla="*/ 401048 w 413587"/>
                  <a:gd name="connsiteY4" fmla="*/ 695325 h 695325"/>
                  <a:gd name="connsiteX5" fmla="*/ 998 w 413587"/>
                  <a:gd name="connsiteY5" fmla="*/ 695325 h 695325"/>
                  <a:gd name="connsiteX6" fmla="*/ 115299 w 413587"/>
                  <a:gd name="connsiteY6" fmla="*/ 509587 h 695325"/>
                  <a:gd name="connsiteX7" fmla="*/ 120061 w 413587"/>
                  <a:gd name="connsiteY7" fmla="*/ 176212 h 695325"/>
                  <a:gd name="connsiteX8" fmla="*/ 998 w 413587"/>
                  <a:gd name="connsiteY8" fmla="*/ 0 h 695325"/>
                  <a:gd name="connsiteX0" fmla="*/ 998 w 422500"/>
                  <a:gd name="connsiteY0" fmla="*/ 0 h 695325"/>
                  <a:gd name="connsiteX1" fmla="*/ 401048 w 422500"/>
                  <a:gd name="connsiteY1" fmla="*/ 0 h 695325"/>
                  <a:gd name="connsiteX2" fmla="*/ 291512 w 422500"/>
                  <a:gd name="connsiteY2" fmla="*/ 166687 h 695325"/>
                  <a:gd name="connsiteX3" fmla="*/ 296275 w 422500"/>
                  <a:gd name="connsiteY3" fmla="*/ 519112 h 695325"/>
                  <a:gd name="connsiteX4" fmla="*/ 401048 w 422500"/>
                  <a:gd name="connsiteY4" fmla="*/ 695325 h 695325"/>
                  <a:gd name="connsiteX5" fmla="*/ 998 w 422500"/>
                  <a:gd name="connsiteY5" fmla="*/ 695325 h 695325"/>
                  <a:gd name="connsiteX6" fmla="*/ 115299 w 422500"/>
                  <a:gd name="connsiteY6" fmla="*/ 509587 h 695325"/>
                  <a:gd name="connsiteX7" fmla="*/ 120061 w 422500"/>
                  <a:gd name="connsiteY7" fmla="*/ 176212 h 695325"/>
                  <a:gd name="connsiteX8" fmla="*/ 998 w 422500"/>
                  <a:gd name="connsiteY8" fmla="*/ 0 h 695325"/>
                  <a:gd name="connsiteX0" fmla="*/ 998 w 422500"/>
                  <a:gd name="connsiteY0" fmla="*/ 0 h 695325"/>
                  <a:gd name="connsiteX1" fmla="*/ 401048 w 422500"/>
                  <a:gd name="connsiteY1" fmla="*/ 0 h 695325"/>
                  <a:gd name="connsiteX2" fmla="*/ 291512 w 422500"/>
                  <a:gd name="connsiteY2" fmla="*/ 166687 h 695325"/>
                  <a:gd name="connsiteX3" fmla="*/ 296275 w 422500"/>
                  <a:gd name="connsiteY3" fmla="*/ 519112 h 695325"/>
                  <a:gd name="connsiteX4" fmla="*/ 401048 w 422500"/>
                  <a:gd name="connsiteY4" fmla="*/ 695325 h 695325"/>
                  <a:gd name="connsiteX5" fmla="*/ 998 w 422500"/>
                  <a:gd name="connsiteY5" fmla="*/ 695325 h 695325"/>
                  <a:gd name="connsiteX6" fmla="*/ 115299 w 422500"/>
                  <a:gd name="connsiteY6" fmla="*/ 509587 h 695325"/>
                  <a:gd name="connsiteX7" fmla="*/ 120061 w 422500"/>
                  <a:gd name="connsiteY7" fmla="*/ 176212 h 695325"/>
                  <a:gd name="connsiteX8" fmla="*/ 998 w 422500"/>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96275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706344"/>
                  <a:gd name="connsiteX1" fmla="*/ 401048 w 401629"/>
                  <a:gd name="connsiteY1" fmla="*/ 11019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 name="connsiteX0" fmla="*/ 998 w 401629"/>
                  <a:gd name="connsiteY0" fmla="*/ 0 h 706344"/>
                  <a:gd name="connsiteX1" fmla="*/ 401048 w 401629"/>
                  <a:gd name="connsiteY1" fmla="*/ 3673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 name="connsiteX0" fmla="*/ 998 w 401629"/>
                  <a:gd name="connsiteY0" fmla="*/ 0 h 706344"/>
                  <a:gd name="connsiteX1" fmla="*/ 401048 w 401629"/>
                  <a:gd name="connsiteY1" fmla="*/ 3673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629" h="706344">
                    <a:moveTo>
                      <a:pt x="998" y="0"/>
                    </a:moveTo>
                    <a:cubicBezTo>
                      <a:pt x="205785" y="4763"/>
                      <a:pt x="195222" y="3673"/>
                      <a:pt x="401048" y="3673"/>
                    </a:cubicBezTo>
                    <a:cubicBezTo>
                      <a:pt x="404223" y="162423"/>
                      <a:pt x="397874" y="171356"/>
                      <a:pt x="291512" y="177706"/>
                    </a:cubicBezTo>
                    <a:cubicBezTo>
                      <a:pt x="289131" y="349156"/>
                      <a:pt x="292306" y="356301"/>
                      <a:pt x="286750" y="530131"/>
                    </a:cubicBezTo>
                    <a:cubicBezTo>
                      <a:pt x="390731" y="527749"/>
                      <a:pt x="398667" y="533307"/>
                      <a:pt x="401048" y="706344"/>
                    </a:cubicBezTo>
                    <a:lnTo>
                      <a:pt x="998" y="706344"/>
                    </a:lnTo>
                    <a:cubicBezTo>
                      <a:pt x="4173" y="533307"/>
                      <a:pt x="205" y="521400"/>
                      <a:pt x="115299" y="520606"/>
                    </a:cubicBezTo>
                    <a:cubicBezTo>
                      <a:pt x="116093" y="348363"/>
                      <a:pt x="113711" y="344393"/>
                      <a:pt x="120061" y="187231"/>
                    </a:cubicBezTo>
                    <a:cubicBezTo>
                      <a:pt x="-5352" y="185644"/>
                      <a:pt x="-2176" y="163512"/>
                      <a:pt x="998" y="0"/>
                    </a:cubicBez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64" name="円/楕円 264">
                <a:extLst>
                  <a:ext uri="{FF2B5EF4-FFF2-40B4-BE49-F238E27FC236}">
                    <a16:creationId xmlns:a16="http://schemas.microsoft.com/office/drawing/2014/main" id="{606E3831-5722-AEF2-3BED-81739AF7C258}"/>
                  </a:ext>
                </a:extLst>
              </p:cNvPr>
              <p:cNvSpPr/>
              <p:nvPr/>
            </p:nvSpPr>
            <p:spPr>
              <a:xfrm>
                <a:off x="4564439" y="5144777"/>
                <a:ext cx="105669" cy="17811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65" name="円/楕円 265">
                <a:extLst>
                  <a:ext uri="{FF2B5EF4-FFF2-40B4-BE49-F238E27FC236}">
                    <a16:creationId xmlns:a16="http://schemas.microsoft.com/office/drawing/2014/main" id="{0387B615-F060-35CF-0B2E-5B8B5F072D6A}"/>
                  </a:ext>
                </a:extLst>
              </p:cNvPr>
              <p:cNvSpPr/>
              <p:nvPr/>
            </p:nvSpPr>
            <p:spPr>
              <a:xfrm>
                <a:off x="5315650" y="4894307"/>
                <a:ext cx="105668" cy="17811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66" name="円弧 6265">
                <a:extLst>
                  <a:ext uri="{FF2B5EF4-FFF2-40B4-BE49-F238E27FC236}">
                    <a16:creationId xmlns:a16="http://schemas.microsoft.com/office/drawing/2014/main" id="{295F1B28-A3AD-5F16-D856-6535ACAFDF39}"/>
                  </a:ext>
                </a:extLst>
              </p:cNvPr>
              <p:cNvSpPr>
                <a:spLocks noChangeAspect="1"/>
              </p:cNvSpPr>
              <p:nvPr/>
            </p:nvSpPr>
            <p:spPr>
              <a:xfrm>
                <a:off x="4540838" y="4713205"/>
                <a:ext cx="136971" cy="266860"/>
              </a:xfrm>
              <a:prstGeom prst="arc">
                <a:avLst>
                  <a:gd name="adj1" fmla="val 10372500"/>
                  <a:gd name="adj2" fmla="val 20095040"/>
                </a:avLst>
              </a:prstGeom>
              <a:grpFill/>
              <a:ln w="63500" cmpd="dbl">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67" name="円弧 6266">
                <a:extLst>
                  <a:ext uri="{FF2B5EF4-FFF2-40B4-BE49-F238E27FC236}">
                    <a16:creationId xmlns:a16="http://schemas.microsoft.com/office/drawing/2014/main" id="{ED38BF9D-87B2-2229-960E-A52C015C1E22}"/>
                  </a:ext>
                </a:extLst>
              </p:cNvPr>
              <p:cNvSpPr>
                <a:spLocks noChangeAspect="1"/>
              </p:cNvSpPr>
              <p:nvPr/>
            </p:nvSpPr>
            <p:spPr>
              <a:xfrm>
                <a:off x="5124999" y="4535581"/>
                <a:ext cx="136971" cy="266861"/>
              </a:xfrm>
              <a:prstGeom prst="arc">
                <a:avLst>
                  <a:gd name="adj1" fmla="val 10372500"/>
                  <a:gd name="adj2" fmla="val 20095040"/>
                </a:avLst>
              </a:prstGeom>
              <a:grpFill/>
              <a:ln w="63500" cmpd="dbl">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24" name="フリーフォーム: 図形 112">
              <a:extLst>
                <a:ext uri="{FF2B5EF4-FFF2-40B4-BE49-F238E27FC236}">
                  <a16:creationId xmlns:a16="http://schemas.microsoft.com/office/drawing/2014/main" id="{84B87C48-123D-D9B2-961F-E0C78FD9928D}"/>
                </a:ext>
              </a:extLst>
            </p:cNvPr>
            <p:cNvSpPr/>
            <p:nvPr/>
          </p:nvSpPr>
          <p:spPr>
            <a:xfrm>
              <a:off x="9239804" y="1665344"/>
              <a:ext cx="85510" cy="2404012"/>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88 w 4428120"/>
                <a:gd name="connsiteY0" fmla="*/ 558236 h 3005077"/>
                <a:gd name="connsiteX1" fmla="*/ 4396489 w 4428120"/>
                <a:gd name="connsiteY1" fmla="*/ 41451 h 3005077"/>
                <a:gd name="connsiteX2" fmla="*/ 2114935 w 4428120"/>
                <a:gd name="connsiteY2" fmla="*/ 2500879 h 3005077"/>
                <a:gd name="connsiteX3" fmla="*/ 2719177 w 4428120"/>
                <a:gd name="connsiteY3" fmla="*/ 3005077 h 3005077"/>
                <a:gd name="connsiteX4" fmla="*/ 2719177 w 4428120"/>
                <a:gd name="connsiteY4" fmla="*/ 3005077 h 3005077"/>
                <a:gd name="connsiteX0" fmla="*/ 4256647 w 4256647"/>
                <a:gd name="connsiteY0" fmla="*/ 0 h 4580714"/>
                <a:gd name="connsiteX1" fmla="*/ 2397576 w 4256647"/>
                <a:gd name="connsiteY1" fmla="*/ 1617088 h 4580714"/>
                <a:gd name="connsiteX2" fmla="*/ 116022 w 4256647"/>
                <a:gd name="connsiteY2" fmla="*/ 4076516 h 4580714"/>
                <a:gd name="connsiteX3" fmla="*/ 720264 w 4256647"/>
                <a:gd name="connsiteY3" fmla="*/ 4580714 h 4580714"/>
                <a:gd name="connsiteX4" fmla="*/ 720264 w 4256647"/>
                <a:gd name="connsiteY4" fmla="*/ 4580714 h 4580714"/>
                <a:gd name="connsiteX0" fmla="*/ 4256647 w 4256647"/>
                <a:gd name="connsiteY0" fmla="*/ 0 h 4580714"/>
                <a:gd name="connsiteX1" fmla="*/ 2397576 w 4256647"/>
                <a:gd name="connsiteY1" fmla="*/ 1617088 h 4580714"/>
                <a:gd name="connsiteX2" fmla="*/ 116022 w 4256647"/>
                <a:gd name="connsiteY2" fmla="*/ 4076516 h 4580714"/>
                <a:gd name="connsiteX3" fmla="*/ 720264 w 4256647"/>
                <a:gd name="connsiteY3" fmla="*/ 4580714 h 4580714"/>
                <a:gd name="connsiteX4" fmla="*/ 720264 w 4256647"/>
                <a:gd name="connsiteY4" fmla="*/ 4580714 h 4580714"/>
                <a:gd name="connsiteX0" fmla="*/ 4345485 w 4345485"/>
                <a:gd name="connsiteY0" fmla="*/ 0 h 4580714"/>
                <a:gd name="connsiteX1" fmla="*/ 772586 w 4345485"/>
                <a:gd name="connsiteY1" fmla="*/ 2100766 h 4580714"/>
                <a:gd name="connsiteX2" fmla="*/ 204860 w 4345485"/>
                <a:gd name="connsiteY2" fmla="*/ 4076516 h 4580714"/>
                <a:gd name="connsiteX3" fmla="*/ 809102 w 4345485"/>
                <a:gd name="connsiteY3" fmla="*/ 4580714 h 4580714"/>
                <a:gd name="connsiteX4" fmla="*/ 809102 w 4345485"/>
                <a:gd name="connsiteY4" fmla="*/ 4580714 h 4580714"/>
                <a:gd name="connsiteX0" fmla="*/ 4463177 w 4463177"/>
                <a:gd name="connsiteY0" fmla="*/ 0 h 4580714"/>
                <a:gd name="connsiteX1" fmla="*/ 890278 w 4463177"/>
                <a:gd name="connsiteY1" fmla="*/ 2100766 h 4580714"/>
                <a:gd name="connsiteX2" fmla="*/ 322552 w 4463177"/>
                <a:gd name="connsiteY2" fmla="*/ 4076516 h 4580714"/>
                <a:gd name="connsiteX3" fmla="*/ 926794 w 4463177"/>
                <a:gd name="connsiteY3" fmla="*/ 4580714 h 4580714"/>
                <a:gd name="connsiteX4" fmla="*/ 926794 w 4463177"/>
                <a:gd name="connsiteY4" fmla="*/ 4580714 h 4580714"/>
                <a:gd name="connsiteX0" fmla="*/ 4463177 w 4463177"/>
                <a:gd name="connsiteY0" fmla="*/ 0 h 4580714"/>
                <a:gd name="connsiteX1" fmla="*/ 890278 w 4463177"/>
                <a:gd name="connsiteY1" fmla="*/ 2100766 h 4580714"/>
                <a:gd name="connsiteX2" fmla="*/ 322552 w 4463177"/>
                <a:gd name="connsiteY2" fmla="*/ 4076516 h 4580714"/>
                <a:gd name="connsiteX3" fmla="*/ 926794 w 4463177"/>
                <a:gd name="connsiteY3" fmla="*/ 4580714 h 4580714"/>
                <a:gd name="connsiteX4" fmla="*/ 926794 w 4463177"/>
                <a:gd name="connsiteY4" fmla="*/ 4580714 h 4580714"/>
                <a:gd name="connsiteX0" fmla="*/ 4622932 w 4622932"/>
                <a:gd name="connsiteY0" fmla="*/ 0 h 4580714"/>
                <a:gd name="connsiteX1" fmla="*/ 514461 w 4622932"/>
                <a:gd name="connsiteY1" fmla="*/ 1930056 h 4580714"/>
                <a:gd name="connsiteX2" fmla="*/ 482307 w 4622932"/>
                <a:gd name="connsiteY2" fmla="*/ 4076516 h 4580714"/>
                <a:gd name="connsiteX3" fmla="*/ 1086549 w 4622932"/>
                <a:gd name="connsiteY3" fmla="*/ 4580714 h 4580714"/>
                <a:gd name="connsiteX4" fmla="*/ 1086549 w 4622932"/>
                <a:gd name="connsiteY4" fmla="*/ 4580714 h 4580714"/>
                <a:gd name="connsiteX0" fmla="*/ 4545949 w 4545949"/>
                <a:gd name="connsiteY0" fmla="*/ 0 h 4580714"/>
                <a:gd name="connsiteX1" fmla="*/ 437478 w 4545949"/>
                <a:gd name="connsiteY1" fmla="*/ 1930056 h 4580714"/>
                <a:gd name="connsiteX2" fmla="*/ 405324 w 4545949"/>
                <a:gd name="connsiteY2" fmla="*/ 4076516 h 4580714"/>
                <a:gd name="connsiteX3" fmla="*/ 1009566 w 4545949"/>
                <a:gd name="connsiteY3" fmla="*/ 4580714 h 4580714"/>
                <a:gd name="connsiteX4" fmla="*/ 1009566 w 4545949"/>
                <a:gd name="connsiteY4" fmla="*/ 4580714 h 4580714"/>
                <a:gd name="connsiteX0" fmla="*/ 4265255 w 4265255"/>
                <a:gd name="connsiteY0" fmla="*/ 0 h 4580714"/>
                <a:gd name="connsiteX1" fmla="*/ 2770372 w 4265255"/>
                <a:gd name="connsiteY1" fmla="*/ 2427960 h 4580714"/>
                <a:gd name="connsiteX2" fmla="*/ 124630 w 4265255"/>
                <a:gd name="connsiteY2" fmla="*/ 4076516 h 4580714"/>
                <a:gd name="connsiteX3" fmla="*/ 728872 w 4265255"/>
                <a:gd name="connsiteY3" fmla="*/ 4580714 h 4580714"/>
                <a:gd name="connsiteX4" fmla="*/ 728872 w 4265255"/>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1323815 w 3536383"/>
                <a:gd name="connsiteY1" fmla="*/ 3550161 h 4580714"/>
                <a:gd name="connsiteX2" fmla="*/ 0 w 3536383"/>
                <a:gd name="connsiteY2" fmla="*/ 4580714 h 4580714"/>
                <a:gd name="connsiteX3" fmla="*/ 0 w 3536383"/>
                <a:gd name="connsiteY3" fmla="*/ 4580714 h 4580714"/>
                <a:gd name="connsiteX0" fmla="*/ 4221914 w 4221914"/>
                <a:gd name="connsiteY0" fmla="*/ 0 h 4580714"/>
                <a:gd name="connsiteX1" fmla="*/ 1323815 w 4221914"/>
                <a:gd name="connsiteY1" fmla="*/ 3550161 h 4580714"/>
                <a:gd name="connsiteX2" fmla="*/ 0 w 4221914"/>
                <a:gd name="connsiteY2" fmla="*/ 4580714 h 4580714"/>
                <a:gd name="connsiteX3" fmla="*/ 0 w 4221914"/>
                <a:gd name="connsiteY3" fmla="*/ 4580714 h 4580714"/>
                <a:gd name="connsiteX0" fmla="*/ 4221914 w 4221914"/>
                <a:gd name="connsiteY0" fmla="*/ 225241 h 4805955"/>
                <a:gd name="connsiteX1" fmla="*/ 3384812 w 4221914"/>
                <a:gd name="connsiteY1" fmla="*/ 253694 h 4805955"/>
                <a:gd name="connsiteX2" fmla="*/ 1323815 w 4221914"/>
                <a:gd name="connsiteY2" fmla="*/ 3775402 h 4805955"/>
                <a:gd name="connsiteX3" fmla="*/ 0 w 4221914"/>
                <a:gd name="connsiteY3" fmla="*/ 4805955 h 4805955"/>
                <a:gd name="connsiteX4" fmla="*/ 0 w 4221914"/>
                <a:gd name="connsiteY4" fmla="*/ 4805955 h 4805955"/>
                <a:gd name="connsiteX0" fmla="*/ 4264760 w 4264760"/>
                <a:gd name="connsiteY0" fmla="*/ 203963 h 4813128"/>
                <a:gd name="connsiteX1" fmla="*/ 3384812 w 4264760"/>
                <a:gd name="connsiteY1" fmla="*/ 260867 h 4813128"/>
                <a:gd name="connsiteX2" fmla="*/ 1323815 w 4264760"/>
                <a:gd name="connsiteY2" fmla="*/ 3782575 h 4813128"/>
                <a:gd name="connsiteX3" fmla="*/ 0 w 4264760"/>
                <a:gd name="connsiteY3" fmla="*/ 4813128 h 4813128"/>
                <a:gd name="connsiteX4" fmla="*/ 0 w 4264760"/>
                <a:gd name="connsiteY4" fmla="*/ 4813128 h 4813128"/>
                <a:gd name="connsiteX0" fmla="*/ 4264760 w 4264760"/>
                <a:gd name="connsiteY0" fmla="*/ 211227 h 4820392"/>
                <a:gd name="connsiteX1" fmla="*/ 3384812 w 4264760"/>
                <a:gd name="connsiteY1" fmla="*/ 268131 h 4820392"/>
                <a:gd name="connsiteX2" fmla="*/ 1323815 w 4264760"/>
                <a:gd name="connsiteY2" fmla="*/ 3789839 h 4820392"/>
                <a:gd name="connsiteX3" fmla="*/ 0 w 4264760"/>
                <a:gd name="connsiteY3" fmla="*/ 4820392 h 4820392"/>
                <a:gd name="connsiteX4" fmla="*/ 0 w 4264760"/>
                <a:gd name="connsiteY4" fmla="*/ 4820392 h 4820392"/>
                <a:gd name="connsiteX0" fmla="*/ 4264760 w 4264760"/>
                <a:gd name="connsiteY0" fmla="*/ -1 h 4609164"/>
                <a:gd name="connsiteX1" fmla="*/ 3384812 w 4264760"/>
                <a:gd name="connsiteY1" fmla="*/ 56903 h 4609164"/>
                <a:gd name="connsiteX2" fmla="*/ 1323815 w 4264760"/>
                <a:gd name="connsiteY2" fmla="*/ 3578611 h 4609164"/>
                <a:gd name="connsiteX3" fmla="*/ 0 w 4264760"/>
                <a:gd name="connsiteY3" fmla="*/ 4609164 h 4609164"/>
                <a:gd name="connsiteX4" fmla="*/ 0 w 4264760"/>
                <a:gd name="connsiteY4" fmla="*/ 4609164 h 4609164"/>
                <a:gd name="connsiteX0" fmla="*/ 4264760 w 4264760"/>
                <a:gd name="connsiteY0" fmla="*/ 0 h 4609165"/>
                <a:gd name="connsiteX1" fmla="*/ 3502146 w 4264760"/>
                <a:gd name="connsiteY1" fmla="*/ 56904 h 4609165"/>
                <a:gd name="connsiteX2" fmla="*/ 1323815 w 4264760"/>
                <a:gd name="connsiteY2" fmla="*/ 3578612 h 4609165"/>
                <a:gd name="connsiteX3" fmla="*/ 0 w 4264760"/>
                <a:gd name="connsiteY3" fmla="*/ 4609165 h 4609165"/>
                <a:gd name="connsiteX4" fmla="*/ 0 w 4264760"/>
                <a:gd name="connsiteY4" fmla="*/ 4609165 h 4609165"/>
                <a:gd name="connsiteX0" fmla="*/ 4264760 w 4264760"/>
                <a:gd name="connsiteY0" fmla="*/ 0 h 4609165"/>
                <a:gd name="connsiteX1" fmla="*/ 3502146 w 4264760"/>
                <a:gd name="connsiteY1" fmla="*/ 56904 h 4609165"/>
                <a:gd name="connsiteX2" fmla="*/ 1323815 w 4264760"/>
                <a:gd name="connsiteY2" fmla="*/ 3578612 h 4609165"/>
                <a:gd name="connsiteX3" fmla="*/ 0 w 4264760"/>
                <a:gd name="connsiteY3" fmla="*/ 4609165 h 4609165"/>
                <a:gd name="connsiteX4" fmla="*/ 0 w 4264760"/>
                <a:gd name="connsiteY4" fmla="*/ 4609165 h 4609165"/>
                <a:gd name="connsiteX0" fmla="*/ 4411427 w 4411427"/>
                <a:gd name="connsiteY0" fmla="*/ 0 h 4557957"/>
                <a:gd name="connsiteX1" fmla="*/ 3502146 w 4411427"/>
                <a:gd name="connsiteY1" fmla="*/ 5696 h 4557957"/>
                <a:gd name="connsiteX2" fmla="*/ 1323815 w 4411427"/>
                <a:gd name="connsiteY2" fmla="*/ 3527404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5 w 4411427"/>
                <a:gd name="connsiteY2" fmla="*/ 3527404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990598 w 4411427"/>
                <a:gd name="connsiteY2" fmla="*/ 3471726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7331504"/>
                <a:gd name="connsiteY0" fmla="*/ 0 h 4557957"/>
                <a:gd name="connsiteX1" fmla="*/ 7331504 w 7331504"/>
                <a:gd name="connsiteY1" fmla="*/ 46851 h 4557957"/>
                <a:gd name="connsiteX2" fmla="*/ 1323814 w 7331504"/>
                <a:gd name="connsiteY2" fmla="*/ 3416048 h 4557957"/>
                <a:gd name="connsiteX3" fmla="*/ 0 w 7331504"/>
                <a:gd name="connsiteY3" fmla="*/ 4557957 h 4557957"/>
                <a:gd name="connsiteX4" fmla="*/ 0 w 7331504"/>
                <a:gd name="connsiteY4" fmla="*/ 4557957 h 4557957"/>
                <a:gd name="connsiteX0" fmla="*/ 8502700 w 11422777"/>
                <a:gd name="connsiteY0" fmla="*/ 0 h 4557957"/>
                <a:gd name="connsiteX1" fmla="*/ 11422777 w 11422777"/>
                <a:gd name="connsiteY1" fmla="*/ 46851 h 4557957"/>
                <a:gd name="connsiteX2" fmla="*/ 53841 w 11422777"/>
                <a:gd name="connsiteY2" fmla="*/ 2562074 h 4557957"/>
                <a:gd name="connsiteX3" fmla="*/ 4091273 w 11422777"/>
                <a:gd name="connsiteY3" fmla="*/ 4557957 h 4557957"/>
                <a:gd name="connsiteX4" fmla="*/ 4091273 w 11422777"/>
                <a:gd name="connsiteY4" fmla="*/ 4557957 h 4557957"/>
                <a:gd name="connsiteX0" fmla="*/ 8502700 w 15252273"/>
                <a:gd name="connsiteY0" fmla="*/ 0 h 4557957"/>
                <a:gd name="connsiteX1" fmla="*/ 15252273 w 15252273"/>
                <a:gd name="connsiteY1" fmla="*/ 767070 h 4557957"/>
                <a:gd name="connsiteX2" fmla="*/ 53841 w 15252273"/>
                <a:gd name="connsiteY2" fmla="*/ 2562074 h 4557957"/>
                <a:gd name="connsiteX3" fmla="*/ 4091273 w 15252273"/>
                <a:gd name="connsiteY3" fmla="*/ 4557957 h 4557957"/>
                <a:gd name="connsiteX4" fmla="*/ 4091273 w 15252273"/>
                <a:gd name="connsiteY4" fmla="*/ 4557957 h 4557957"/>
                <a:gd name="connsiteX0" fmla="*/ 8502700 w 15252273"/>
                <a:gd name="connsiteY0" fmla="*/ 0 h 4557957"/>
                <a:gd name="connsiteX1" fmla="*/ 15252273 w 15252273"/>
                <a:gd name="connsiteY1" fmla="*/ 767070 h 4557957"/>
                <a:gd name="connsiteX2" fmla="*/ 53841 w 15252273"/>
                <a:gd name="connsiteY2" fmla="*/ 2562074 h 4557957"/>
                <a:gd name="connsiteX3" fmla="*/ 4091273 w 15252273"/>
                <a:gd name="connsiteY3" fmla="*/ 4557957 h 4557957"/>
                <a:gd name="connsiteX4" fmla="*/ 4091273 w 15252273"/>
                <a:gd name="connsiteY4" fmla="*/ 4557957 h 4557957"/>
                <a:gd name="connsiteX0" fmla="*/ 8502700 w 9062535"/>
                <a:gd name="connsiteY0" fmla="*/ 0 h 4557957"/>
                <a:gd name="connsiteX1" fmla="*/ 7593378 w 9062535"/>
                <a:gd name="connsiteY1" fmla="*/ 1230067 h 4557957"/>
                <a:gd name="connsiteX2" fmla="*/ 53841 w 9062535"/>
                <a:gd name="connsiteY2" fmla="*/ 2562074 h 4557957"/>
                <a:gd name="connsiteX3" fmla="*/ 4091273 w 9062535"/>
                <a:gd name="connsiteY3" fmla="*/ 4557957 h 4557957"/>
                <a:gd name="connsiteX4" fmla="*/ 4091273 w 9062535"/>
                <a:gd name="connsiteY4" fmla="*/ 4557957 h 4557957"/>
                <a:gd name="connsiteX0" fmla="*/ 8524121 w 11771589"/>
                <a:gd name="connsiteY0" fmla="*/ 0 h 4705800"/>
                <a:gd name="connsiteX1" fmla="*/ 7614799 w 11771589"/>
                <a:gd name="connsiteY1" fmla="*/ 1230067 h 4705800"/>
                <a:gd name="connsiteX2" fmla="*/ 75262 w 11771589"/>
                <a:gd name="connsiteY2" fmla="*/ 2562074 h 4705800"/>
                <a:gd name="connsiteX3" fmla="*/ 4112694 w 11771589"/>
                <a:gd name="connsiteY3" fmla="*/ 4557957 h 4705800"/>
                <a:gd name="connsiteX4" fmla="*/ 11771589 w 11771589"/>
                <a:gd name="connsiteY4" fmla="*/ 4557957 h 4705800"/>
                <a:gd name="connsiteX0" fmla="*/ 8499420 w 11746888"/>
                <a:gd name="connsiteY0" fmla="*/ 0 h 4557957"/>
                <a:gd name="connsiteX1" fmla="*/ 7590098 w 11746888"/>
                <a:gd name="connsiteY1" fmla="*/ 1230067 h 4557957"/>
                <a:gd name="connsiteX2" fmla="*/ 50561 w 11746888"/>
                <a:gd name="connsiteY2" fmla="*/ 2562074 h 4557957"/>
                <a:gd name="connsiteX3" fmla="*/ 5619772 w 11746888"/>
                <a:gd name="connsiteY3" fmla="*/ 3940626 h 4557957"/>
                <a:gd name="connsiteX4" fmla="*/ 11746888 w 11746888"/>
                <a:gd name="connsiteY4" fmla="*/ 4557957 h 4557957"/>
                <a:gd name="connsiteX0" fmla="*/ 8448859 w 11696327"/>
                <a:gd name="connsiteY0" fmla="*/ 0 h 4557957"/>
                <a:gd name="connsiteX1" fmla="*/ 7539537 w 11696327"/>
                <a:gd name="connsiteY1" fmla="*/ 1230067 h 4557957"/>
                <a:gd name="connsiteX2" fmla="*/ 0 w 11696327"/>
                <a:gd name="connsiteY2" fmla="*/ 2562074 h 4557957"/>
                <a:gd name="connsiteX3" fmla="*/ 11696327 w 11696327"/>
                <a:gd name="connsiteY3" fmla="*/ 4557957 h 4557957"/>
                <a:gd name="connsiteX0" fmla="*/ 8448859 w 11696327"/>
                <a:gd name="connsiteY0" fmla="*/ 0 h 4557957"/>
                <a:gd name="connsiteX1" fmla="*/ 7539537 w 11696327"/>
                <a:gd name="connsiteY1" fmla="*/ 1230067 h 4557957"/>
                <a:gd name="connsiteX2" fmla="*/ 0 w 11696327"/>
                <a:gd name="connsiteY2" fmla="*/ 2562074 h 4557957"/>
                <a:gd name="connsiteX3" fmla="*/ 11696327 w 11696327"/>
                <a:gd name="connsiteY3" fmla="*/ 4557957 h 4557957"/>
                <a:gd name="connsiteX0" fmla="*/ 13810037 w 17057505"/>
                <a:gd name="connsiteY0" fmla="*/ 0 h 4557957"/>
                <a:gd name="connsiteX1" fmla="*/ 12900715 w 17057505"/>
                <a:gd name="connsiteY1" fmla="*/ 1230067 h 4557957"/>
                <a:gd name="connsiteX2" fmla="*/ 0 w 17057505"/>
                <a:gd name="connsiteY2" fmla="*/ 2490052 h 4557957"/>
                <a:gd name="connsiteX3" fmla="*/ 17057505 w 17057505"/>
                <a:gd name="connsiteY3" fmla="*/ 4557957 h 4557957"/>
                <a:gd name="connsiteX0" fmla="*/ 13810037 w 17057505"/>
                <a:gd name="connsiteY0" fmla="*/ 0 h 4557957"/>
                <a:gd name="connsiteX1" fmla="*/ 12900715 w 17057505"/>
                <a:gd name="connsiteY1" fmla="*/ 1230067 h 4557957"/>
                <a:gd name="connsiteX2" fmla="*/ 0 w 17057505"/>
                <a:gd name="connsiteY2" fmla="*/ 2490052 h 4557957"/>
                <a:gd name="connsiteX3" fmla="*/ 17057505 w 17057505"/>
                <a:gd name="connsiteY3" fmla="*/ 4557957 h 4557957"/>
                <a:gd name="connsiteX0" fmla="*/ 13810037 w 14369872"/>
                <a:gd name="connsiteY0" fmla="*/ 0 h 4499855"/>
                <a:gd name="connsiteX1" fmla="*/ 12900715 w 14369872"/>
                <a:gd name="connsiteY1" fmla="*/ 1230067 h 4499855"/>
                <a:gd name="connsiteX2" fmla="*/ 0 w 14369872"/>
                <a:gd name="connsiteY2" fmla="*/ 2490052 h 4499855"/>
                <a:gd name="connsiteX3" fmla="*/ 13273070 w 14369872"/>
                <a:gd name="connsiteY3" fmla="*/ 4499855 h 4499855"/>
                <a:gd name="connsiteX0" fmla="*/ 7253926 w 9079421"/>
                <a:gd name="connsiteY0" fmla="*/ 0 h 4499855"/>
                <a:gd name="connsiteX1" fmla="*/ 6344604 w 9079421"/>
                <a:gd name="connsiteY1" fmla="*/ 1230067 h 4499855"/>
                <a:gd name="connsiteX2" fmla="*/ 4256367 w 9079421"/>
                <a:gd name="connsiteY2" fmla="*/ 2490052 h 4499855"/>
                <a:gd name="connsiteX3" fmla="*/ 6716959 w 9079421"/>
                <a:gd name="connsiteY3" fmla="*/ 4499855 h 4499855"/>
                <a:gd name="connsiteX0" fmla="*/ 7253926 w 7813761"/>
                <a:gd name="connsiteY0" fmla="*/ 0 h 4499855"/>
                <a:gd name="connsiteX1" fmla="*/ 6344604 w 7813761"/>
                <a:gd name="connsiteY1" fmla="*/ 1230067 h 4499855"/>
                <a:gd name="connsiteX2" fmla="*/ 4256367 w 7813761"/>
                <a:gd name="connsiteY2" fmla="*/ 2490052 h 4499855"/>
                <a:gd name="connsiteX3" fmla="*/ 6716959 w 7813761"/>
                <a:gd name="connsiteY3" fmla="*/ 4499855 h 4499855"/>
                <a:gd name="connsiteX0" fmla="*/ 7418731 w 7978566"/>
                <a:gd name="connsiteY0" fmla="*/ 0 h 4521643"/>
                <a:gd name="connsiteX1" fmla="*/ 6509409 w 7978566"/>
                <a:gd name="connsiteY1" fmla="*/ 1230067 h 4521643"/>
                <a:gd name="connsiteX2" fmla="*/ 4421172 w 7978566"/>
                <a:gd name="connsiteY2" fmla="*/ 2490052 h 4521643"/>
                <a:gd name="connsiteX3" fmla="*/ 6881764 w 7978566"/>
                <a:gd name="connsiteY3" fmla="*/ 4521643 h 4521643"/>
                <a:gd name="connsiteX0" fmla="*/ 3938915 w 4498750"/>
                <a:gd name="connsiteY0" fmla="*/ 0 h 4521643"/>
                <a:gd name="connsiteX1" fmla="*/ 3029593 w 4498750"/>
                <a:gd name="connsiteY1" fmla="*/ 1230067 h 4521643"/>
                <a:gd name="connsiteX2" fmla="*/ 941356 w 4498750"/>
                <a:gd name="connsiteY2" fmla="*/ 2490052 h 4521643"/>
                <a:gd name="connsiteX3" fmla="*/ 3401948 w 4498750"/>
                <a:gd name="connsiteY3" fmla="*/ 4521643 h 4521643"/>
                <a:gd name="connsiteX0" fmla="*/ 2999199 w 3559034"/>
                <a:gd name="connsiteY0" fmla="*/ 0 h 4521643"/>
                <a:gd name="connsiteX1" fmla="*/ 2089877 w 3559034"/>
                <a:gd name="connsiteY1" fmla="*/ 1230067 h 4521643"/>
                <a:gd name="connsiteX2" fmla="*/ 1640 w 3559034"/>
                <a:gd name="connsiteY2" fmla="*/ 2490052 h 4521643"/>
                <a:gd name="connsiteX3" fmla="*/ 2462232 w 3559034"/>
                <a:gd name="connsiteY3" fmla="*/ 4521643 h 4521643"/>
                <a:gd name="connsiteX0" fmla="*/ 1469157 w 2028992"/>
                <a:gd name="connsiteY0" fmla="*/ 0 h 4521643"/>
                <a:gd name="connsiteX1" fmla="*/ 559835 w 2028992"/>
                <a:gd name="connsiteY1" fmla="*/ 1230067 h 4521643"/>
                <a:gd name="connsiteX2" fmla="*/ 932190 w 2028992"/>
                <a:gd name="connsiteY2" fmla="*/ 4521643 h 4521643"/>
                <a:gd name="connsiteX0" fmla="*/ 10336493 w 10572990"/>
                <a:gd name="connsiteY0" fmla="*/ 0 h 4521643"/>
                <a:gd name="connsiteX1" fmla="*/ 236497 w 10572990"/>
                <a:gd name="connsiteY1" fmla="*/ 2227025 h 4521643"/>
                <a:gd name="connsiteX2" fmla="*/ 9799526 w 10572990"/>
                <a:gd name="connsiteY2" fmla="*/ 4521643 h 4521643"/>
              </a:gdLst>
              <a:ahLst/>
              <a:cxnLst>
                <a:cxn ang="0">
                  <a:pos x="connsiteX0" y="connsiteY0"/>
                </a:cxn>
                <a:cxn ang="0">
                  <a:pos x="connsiteX1" y="connsiteY1"/>
                </a:cxn>
                <a:cxn ang="0">
                  <a:pos x="connsiteX2" y="connsiteY2"/>
                </a:cxn>
              </a:cxnLst>
              <a:rect l="l" t="t" r="r" b="b"/>
              <a:pathLst>
                <a:path w="10572990" h="4521643">
                  <a:moveTo>
                    <a:pt x="10336493" y="0"/>
                  </a:moveTo>
                  <a:cubicBezTo>
                    <a:pt x="12586351" y="255690"/>
                    <a:pt x="-2013361" y="1765559"/>
                    <a:pt x="236497" y="2227025"/>
                  </a:cubicBezTo>
                  <a:cubicBezTo>
                    <a:pt x="147003" y="2980632"/>
                    <a:pt x="9721952" y="3835898"/>
                    <a:pt x="9799526" y="4521643"/>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25" name="グループ化 24">
              <a:extLst>
                <a:ext uri="{FF2B5EF4-FFF2-40B4-BE49-F238E27FC236}">
                  <a16:creationId xmlns:a16="http://schemas.microsoft.com/office/drawing/2014/main" id="{358A4B8F-5CBA-C2A4-C0DA-F8C15C73C39A}"/>
                </a:ext>
              </a:extLst>
            </p:cNvPr>
            <p:cNvGrpSpPr>
              <a:grpSpLocks noChangeAspect="1"/>
            </p:cNvGrpSpPr>
            <p:nvPr/>
          </p:nvGrpSpPr>
          <p:grpSpPr>
            <a:xfrm rot="14848051">
              <a:off x="9580468" y="4007012"/>
              <a:ext cx="235361" cy="305584"/>
              <a:chOff x="4761796" y="4440185"/>
              <a:chExt cx="1457910" cy="1784124"/>
            </a:xfrm>
          </p:grpSpPr>
          <p:sp>
            <p:nvSpPr>
              <p:cNvPr id="6255" name="角丸四角形 25">
                <a:extLst>
                  <a:ext uri="{FF2B5EF4-FFF2-40B4-BE49-F238E27FC236}">
                    <a16:creationId xmlns:a16="http://schemas.microsoft.com/office/drawing/2014/main" id="{7DCCBA83-5E55-C84D-C7C9-5BFEB3BF720D}"/>
                  </a:ext>
                </a:extLst>
              </p:cNvPr>
              <p:cNvSpPr>
                <a:spLocks noChangeAspect="1"/>
              </p:cNvSpPr>
              <p:nvPr/>
            </p:nvSpPr>
            <p:spPr>
              <a:xfrm rot="16200000" flipV="1">
                <a:off x="5180712" y="5930254"/>
                <a:ext cx="208644" cy="301859"/>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793031 w 880158"/>
                  <a:gd name="connsiteY6" fmla="*/ 261487 h 494103"/>
                  <a:gd name="connsiteX7" fmla="*/ 465966 w 880158"/>
                  <a:gd name="connsiteY7" fmla="*/ 260280 h 494103"/>
                  <a:gd name="connsiteX8" fmla="*/ 77874 w 880158"/>
                  <a:gd name="connsiteY8" fmla="*/ 261721 h 494103"/>
                  <a:gd name="connsiteX9" fmla="*/ 79151 w 880158"/>
                  <a:gd name="connsiteY9" fmla="*/ 493528 h 494103"/>
                  <a:gd name="connsiteX10" fmla="*/ 10679 w 880158"/>
                  <a:gd name="connsiteY10" fmla="*/ 341338 h 494103"/>
                  <a:gd name="connsiteX11" fmla="*/ 3799 w 880158"/>
                  <a:gd name="connsiteY11" fmla="*/ 166322 h 494103"/>
                  <a:gd name="connsiteX12" fmla="*/ 103507 w 880158"/>
                  <a:gd name="connsiteY12" fmla="*/ 180 h 494103"/>
                  <a:gd name="connsiteX0" fmla="*/ 103507 w 842463"/>
                  <a:gd name="connsiteY0" fmla="*/ 180 h 494103"/>
                  <a:gd name="connsiteX1" fmla="*/ 65302 w 842463"/>
                  <a:gd name="connsiteY1" fmla="*/ 227307 h 494103"/>
                  <a:gd name="connsiteX2" fmla="*/ 464971 w 842463"/>
                  <a:gd name="connsiteY2" fmla="*/ 241106 h 494103"/>
                  <a:gd name="connsiteX3" fmla="*/ 792516 w 842463"/>
                  <a:gd name="connsiteY3" fmla="*/ 242991 h 494103"/>
                  <a:gd name="connsiteX4" fmla="*/ 840950 w 842463"/>
                  <a:gd name="connsiteY4" fmla="*/ 219312 h 494103"/>
                  <a:gd name="connsiteX5" fmla="*/ 793031 w 842463"/>
                  <a:gd name="connsiteY5" fmla="*/ 261487 h 494103"/>
                  <a:gd name="connsiteX6" fmla="*/ 465966 w 842463"/>
                  <a:gd name="connsiteY6" fmla="*/ 260280 h 494103"/>
                  <a:gd name="connsiteX7" fmla="*/ 77874 w 842463"/>
                  <a:gd name="connsiteY7" fmla="*/ 261721 h 494103"/>
                  <a:gd name="connsiteX8" fmla="*/ 79151 w 842463"/>
                  <a:gd name="connsiteY8" fmla="*/ 493528 h 494103"/>
                  <a:gd name="connsiteX9" fmla="*/ 10679 w 842463"/>
                  <a:gd name="connsiteY9" fmla="*/ 341338 h 494103"/>
                  <a:gd name="connsiteX10" fmla="*/ 3799 w 842463"/>
                  <a:gd name="connsiteY10" fmla="*/ 166322 h 494103"/>
                  <a:gd name="connsiteX11" fmla="*/ 103507 w 842463"/>
                  <a:gd name="connsiteY11" fmla="*/ 180 h 494103"/>
                  <a:gd name="connsiteX0" fmla="*/ 103507 w 833687"/>
                  <a:gd name="connsiteY0" fmla="*/ 180 h 494103"/>
                  <a:gd name="connsiteX1" fmla="*/ 65302 w 833687"/>
                  <a:gd name="connsiteY1" fmla="*/ 227307 h 494103"/>
                  <a:gd name="connsiteX2" fmla="*/ 464971 w 833687"/>
                  <a:gd name="connsiteY2" fmla="*/ 241106 h 494103"/>
                  <a:gd name="connsiteX3" fmla="*/ 792516 w 833687"/>
                  <a:gd name="connsiteY3" fmla="*/ 242991 h 494103"/>
                  <a:gd name="connsiteX4" fmla="*/ 793031 w 833687"/>
                  <a:gd name="connsiteY4" fmla="*/ 261487 h 494103"/>
                  <a:gd name="connsiteX5" fmla="*/ 465966 w 833687"/>
                  <a:gd name="connsiteY5" fmla="*/ 260280 h 494103"/>
                  <a:gd name="connsiteX6" fmla="*/ 77874 w 833687"/>
                  <a:gd name="connsiteY6" fmla="*/ 261721 h 494103"/>
                  <a:gd name="connsiteX7" fmla="*/ 79151 w 833687"/>
                  <a:gd name="connsiteY7" fmla="*/ 493528 h 494103"/>
                  <a:gd name="connsiteX8" fmla="*/ 10679 w 833687"/>
                  <a:gd name="connsiteY8" fmla="*/ 341338 h 494103"/>
                  <a:gd name="connsiteX9" fmla="*/ 3799 w 833687"/>
                  <a:gd name="connsiteY9" fmla="*/ 166322 h 494103"/>
                  <a:gd name="connsiteX10" fmla="*/ 103507 w 833687"/>
                  <a:gd name="connsiteY10" fmla="*/ 180 h 494103"/>
                  <a:gd name="connsiteX0" fmla="*/ 103507 w 793030"/>
                  <a:gd name="connsiteY0" fmla="*/ 180 h 494103"/>
                  <a:gd name="connsiteX1" fmla="*/ 65302 w 793030"/>
                  <a:gd name="connsiteY1" fmla="*/ 227307 h 494103"/>
                  <a:gd name="connsiteX2" fmla="*/ 464971 w 793030"/>
                  <a:gd name="connsiteY2" fmla="*/ 241106 h 494103"/>
                  <a:gd name="connsiteX3" fmla="*/ 793031 w 793030"/>
                  <a:gd name="connsiteY3" fmla="*/ 261487 h 494103"/>
                  <a:gd name="connsiteX4" fmla="*/ 465966 w 793030"/>
                  <a:gd name="connsiteY4" fmla="*/ 260280 h 494103"/>
                  <a:gd name="connsiteX5" fmla="*/ 77874 w 793030"/>
                  <a:gd name="connsiteY5" fmla="*/ 261721 h 494103"/>
                  <a:gd name="connsiteX6" fmla="*/ 79151 w 793030"/>
                  <a:gd name="connsiteY6" fmla="*/ 493528 h 494103"/>
                  <a:gd name="connsiteX7" fmla="*/ 10679 w 793030"/>
                  <a:gd name="connsiteY7" fmla="*/ 341338 h 494103"/>
                  <a:gd name="connsiteX8" fmla="*/ 3799 w 793030"/>
                  <a:gd name="connsiteY8" fmla="*/ 166322 h 494103"/>
                  <a:gd name="connsiteX9" fmla="*/ 103507 w 793030"/>
                  <a:gd name="connsiteY9" fmla="*/ 180 h 494103"/>
                  <a:gd name="connsiteX0" fmla="*/ 103507 w 465967"/>
                  <a:gd name="connsiteY0" fmla="*/ 180 h 494103"/>
                  <a:gd name="connsiteX1" fmla="*/ 65302 w 465967"/>
                  <a:gd name="connsiteY1" fmla="*/ 227307 h 494103"/>
                  <a:gd name="connsiteX2" fmla="*/ 464971 w 465967"/>
                  <a:gd name="connsiteY2" fmla="*/ 241106 h 494103"/>
                  <a:gd name="connsiteX3" fmla="*/ 465966 w 465967"/>
                  <a:gd name="connsiteY3" fmla="*/ 260280 h 494103"/>
                  <a:gd name="connsiteX4" fmla="*/ 77874 w 465967"/>
                  <a:gd name="connsiteY4" fmla="*/ 261721 h 494103"/>
                  <a:gd name="connsiteX5" fmla="*/ 79151 w 465967"/>
                  <a:gd name="connsiteY5" fmla="*/ 493528 h 494103"/>
                  <a:gd name="connsiteX6" fmla="*/ 10679 w 465967"/>
                  <a:gd name="connsiteY6" fmla="*/ 341338 h 494103"/>
                  <a:gd name="connsiteX7" fmla="*/ 3799 w 465967"/>
                  <a:gd name="connsiteY7" fmla="*/ 166322 h 494103"/>
                  <a:gd name="connsiteX8" fmla="*/ 103507 w 465967"/>
                  <a:gd name="connsiteY8" fmla="*/ 180 h 494103"/>
                  <a:gd name="connsiteX0" fmla="*/ 3799 w 465966"/>
                  <a:gd name="connsiteY0" fmla="*/ 3350 h 331131"/>
                  <a:gd name="connsiteX1" fmla="*/ 65302 w 465966"/>
                  <a:gd name="connsiteY1" fmla="*/ 64335 h 331131"/>
                  <a:gd name="connsiteX2" fmla="*/ 464971 w 465966"/>
                  <a:gd name="connsiteY2" fmla="*/ 78134 h 331131"/>
                  <a:gd name="connsiteX3" fmla="*/ 465966 w 465966"/>
                  <a:gd name="connsiteY3" fmla="*/ 97308 h 331131"/>
                  <a:gd name="connsiteX4" fmla="*/ 77874 w 465966"/>
                  <a:gd name="connsiteY4" fmla="*/ 98749 h 331131"/>
                  <a:gd name="connsiteX5" fmla="*/ 79151 w 465966"/>
                  <a:gd name="connsiteY5" fmla="*/ 330556 h 331131"/>
                  <a:gd name="connsiteX6" fmla="*/ 10679 w 465966"/>
                  <a:gd name="connsiteY6" fmla="*/ 178366 h 331131"/>
                  <a:gd name="connsiteX7" fmla="*/ 3799 w 465966"/>
                  <a:gd name="connsiteY7" fmla="*/ 3350 h 331131"/>
                  <a:gd name="connsiteX0" fmla="*/ 3723 w 459010"/>
                  <a:gd name="connsiteY0" fmla="*/ 114031 h 266796"/>
                  <a:gd name="connsiteX1" fmla="*/ 58346 w 459010"/>
                  <a:gd name="connsiteY1" fmla="*/ 0 h 266796"/>
                  <a:gd name="connsiteX2" fmla="*/ 458015 w 459010"/>
                  <a:gd name="connsiteY2" fmla="*/ 13799 h 266796"/>
                  <a:gd name="connsiteX3" fmla="*/ 459010 w 459010"/>
                  <a:gd name="connsiteY3" fmla="*/ 32973 h 266796"/>
                  <a:gd name="connsiteX4" fmla="*/ 70918 w 459010"/>
                  <a:gd name="connsiteY4" fmla="*/ 34414 h 266796"/>
                  <a:gd name="connsiteX5" fmla="*/ 72195 w 459010"/>
                  <a:gd name="connsiteY5" fmla="*/ 266221 h 266796"/>
                  <a:gd name="connsiteX6" fmla="*/ 3723 w 459010"/>
                  <a:gd name="connsiteY6" fmla="*/ 114031 h 266796"/>
                  <a:gd name="connsiteX0" fmla="*/ 3723 w 459010"/>
                  <a:gd name="connsiteY0" fmla="*/ 116759 h 269524"/>
                  <a:gd name="connsiteX1" fmla="*/ 58346 w 459010"/>
                  <a:gd name="connsiteY1" fmla="*/ 2728 h 269524"/>
                  <a:gd name="connsiteX2" fmla="*/ 459010 w 459010"/>
                  <a:gd name="connsiteY2" fmla="*/ 35701 h 269524"/>
                  <a:gd name="connsiteX3" fmla="*/ 70918 w 459010"/>
                  <a:gd name="connsiteY3" fmla="*/ 37142 h 269524"/>
                  <a:gd name="connsiteX4" fmla="*/ 72195 w 459010"/>
                  <a:gd name="connsiteY4" fmla="*/ 268949 h 269524"/>
                  <a:gd name="connsiteX5" fmla="*/ 3723 w 459010"/>
                  <a:gd name="connsiteY5" fmla="*/ 116759 h 269524"/>
                  <a:gd name="connsiteX0" fmla="*/ 3723 w 75075"/>
                  <a:gd name="connsiteY0" fmla="*/ 120873 h 273638"/>
                  <a:gd name="connsiteX1" fmla="*/ 58346 w 75075"/>
                  <a:gd name="connsiteY1" fmla="*/ 6842 h 273638"/>
                  <a:gd name="connsiteX2" fmla="*/ 70918 w 75075"/>
                  <a:gd name="connsiteY2" fmla="*/ 41256 h 273638"/>
                  <a:gd name="connsiteX3" fmla="*/ 72195 w 75075"/>
                  <a:gd name="connsiteY3" fmla="*/ 273063 h 273638"/>
                  <a:gd name="connsiteX4" fmla="*/ 3723 w 75075"/>
                  <a:gd name="connsiteY4" fmla="*/ 120873 h 273638"/>
                  <a:gd name="connsiteX0" fmla="*/ 46210 w 117562"/>
                  <a:gd name="connsiteY0" fmla="*/ 99582 h 252347"/>
                  <a:gd name="connsiteX1" fmla="*/ 30416 w 117562"/>
                  <a:gd name="connsiteY1" fmla="*/ 30399 h 252347"/>
                  <a:gd name="connsiteX2" fmla="*/ 113405 w 117562"/>
                  <a:gd name="connsiteY2" fmla="*/ 19965 h 252347"/>
                  <a:gd name="connsiteX3" fmla="*/ 114682 w 117562"/>
                  <a:gd name="connsiteY3" fmla="*/ 251772 h 252347"/>
                  <a:gd name="connsiteX4" fmla="*/ 46210 w 117562"/>
                  <a:gd name="connsiteY4" fmla="*/ 99582 h 252347"/>
                  <a:gd name="connsiteX0" fmla="*/ 37143 w 108495"/>
                  <a:gd name="connsiteY0" fmla="*/ 97117 h 249882"/>
                  <a:gd name="connsiteX1" fmla="*/ 33136 w 108495"/>
                  <a:gd name="connsiteY1" fmla="*/ 38814 h 249882"/>
                  <a:gd name="connsiteX2" fmla="*/ 104338 w 108495"/>
                  <a:gd name="connsiteY2" fmla="*/ 17500 h 249882"/>
                  <a:gd name="connsiteX3" fmla="*/ 105615 w 108495"/>
                  <a:gd name="connsiteY3" fmla="*/ 249307 h 249882"/>
                  <a:gd name="connsiteX4" fmla="*/ 37143 w 108495"/>
                  <a:gd name="connsiteY4" fmla="*/ 97117 h 249882"/>
                  <a:gd name="connsiteX0" fmla="*/ 9243 w 80595"/>
                  <a:gd name="connsiteY0" fmla="*/ 97117 h 249882"/>
                  <a:gd name="connsiteX1" fmla="*/ 5236 w 80595"/>
                  <a:gd name="connsiteY1" fmla="*/ 38814 h 249882"/>
                  <a:gd name="connsiteX2" fmla="*/ 76438 w 80595"/>
                  <a:gd name="connsiteY2" fmla="*/ 17500 h 249882"/>
                  <a:gd name="connsiteX3" fmla="*/ 77715 w 80595"/>
                  <a:gd name="connsiteY3" fmla="*/ 249307 h 249882"/>
                  <a:gd name="connsiteX4" fmla="*/ 9243 w 80595"/>
                  <a:gd name="connsiteY4" fmla="*/ 97117 h 249882"/>
                  <a:gd name="connsiteX0" fmla="*/ 4240 w 75592"/>
                  <a:gd name="connsiteY0" fmla="*/ 97117 h 249882"/>
                  <a:gd name="connsiteX1" fmla="*/ 233 w 75592"/>
                  <a:gd name="connsiteY1" fmla="*/ 38814 h 249882"/>
                  <a:gd name="connsiteX2" fmla="*/ 71435 w 75592"/>
                  <a:gd name="connsiteY2" fmla="*/ 17500 h 249882"/>
                  <a:gd name="connsiteX3" fmla="*/ 72712 w 75592"/>
                  <a:gd name="connsiteY3" fmla="*/ 249307 h 249882"/>
                  <a:gd name="connsiteX4" fmla="*/ 4240 w 75592"/>
                  <a:gd name="connsiteY4" fmla="*/ 97117 h 249882"/>
                  <a:gd name="connsiteX0" fmla="*/ 374 w 83515"/>
                  <a:gd name="connsiteY0" fmla="*/ 97119 h 249882"/>
                  <a:gd name="connsiteX1" fmla="*/ 8156 w 83515"/>
                  <a:gd name="connsiteY1" fmla="*/ 38814 h 249882"/>
                  <a:gd name="connsiteX2" fmla="*/ 79358 w 83515"/>
                  <a:gd name="connsiteY2" fmla="*/ 17500 h 249882"/>
                  <a:gd name="connsiteX3" fmla="*/ 80635 w 83515"/>
                  <a:gd name="connsiteY3" fmla="*/ 249307 h 249882"/>
                  <a:gd name="connsiteX4" fmla="*/ 374 w 83515"/>
                  <a:gd name="connsiteY4" fmla="*/ 97119 h 249882"/>
                  <a:gd name="connsiteX0" fmla="*/ 375 w 91871"/>
                  <a:gd name="connsiteY0" fmla="*/ 79676 h 232439"/>
                  <a:gd name="connsiteX1" fmla="*/ 8157 w 91871"/>
                  <a:gd name="connsiteY1" fmla="*/ 21371 h 232439"/>
                  <a:gd name="connsiteX2" fmla="*/ 79359 w 91871"/>
                  <a:gd name="connsiteY2" fmla="*/ 57 h 232439"/>
                  <a:gd name="connsiteX3" fmla="*/ 80636 w 91871"/>
                  <a:gd name="connsiteY3" fmla="*/ 231864 h 232439"/>
                  <a:gd name="connsiteX4" fmla="*/ 375 w 91871"/>
                  <a:gd name="connsiteY4" fmla="*/ 79676 h 232439"/>
                  <a:gd name="connsiteX0" fmla="*/ 375 w 83191"/>
                  <a:gd name="connsiteY0" fmla="*/ 74301 h 227077"/>
                  <a:gd name="connsiteX1" fmla="*/ 8157 w 83191"/>
                  <a:gd name="connsiteY1" fmla="*/ 15996 h 227077"/>
                  <a:gd name="connsiteX2" fmla="*/ 63640 w 83191"/>
                  <a:gd name="connsiteY2" fmla="*/ 123 h 227077"/>
                  <a:gd name="connsiteX3" fmla="*/ 80636 w 83191"/>
                  <a:gd name="connsiteY3" fmla="*/ 226489 h 227077"/>
                  <a:gd name="connsiteX4" fmla="*/ 375 w 83191"/>
                  <a:gd name="connsiteY4" fmla="*/ 74301 h 227077"/>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13404 w 131072"/>
                  <a:gd name="connsiteY0" fmla="*/ 74301 h 178289"/>
                  <a:gd name="connsiteX1" fmla="*/ 21186 w 131072"/>
                  <a:gd name="connsiteY1" fmla="*/ 15996 h 178289"/>
                  <a:gd name="connsiteX2" fmla="*/ 76669 w 131072"/>
                  <a:gd name="connsiteY2" fmla="*/ 123 h 178289"/>
                  <a:gd name="connsiteX3" fmla="*/ 129031 w 131072"/>
                  <a:gd name="connsiteY3" fmla="*/ 177541 h 178289"/>
                  <a:gd name="connsiteX4" fmla="*/ 13404 w 131072"/>
                  <a:gd name="connsiteY4" fmla="*/ 74301 h 178289"/>
                  <a:gd name="connsiteX0" fmla="*/ 377 w 118045"/>
                  <a:gd name="connsiteY0" fmla="*/ 74301 h 178289"/>
                  <a:gd name="connsiteX1" fmla="*/ 8159 w 118045"/>
                  <a:gd name="connsiteY1" fmla="*/ 15996 h 178289"/>
                  <a:gd name="connsiteX2" fmla="*/ 63642 w 118045"/>
                  <a:gd name="connsiteY2" fmla="*/ 123 h 178289"/>
                  <a:gd name="connsiteX3" fmla="*/ 116004 w 118045"/>
                  <a:gd name="connsiteY3" fmla="*/ 177541 h 178289"/>
                  <a:gd name="connsiteX4" fmla="*/ 377 w 118045"/>
                  <a:gd name="connsiteY4" fmla="*/ 74301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0017 w 119827"/>
                  <a:gd name="connsiteY0" fmla="*/ 74303 h 178289"/>
                  <a:gd name="connsiteX1" fmla="*/ 9941 w 119827"/>
                  <a:gd name="connsiteY1" fmla="*/ 15996 h 178289"/>
                  <a:gd name="connsiteX2" fmla="*/ 65424 w 119827"/>
                  <a:gd name="connsiteY2" fmla="*/ 123 h 178289"/>
                  <a:gd name="connsiteX3" fmla="*/ 117786 w 119827"/>
                  <a:gd name="connsiteY3" fmla="*/ 177541 h 178289"/>
                  <a:gd name="connsiteX4" fmla="*/ 10017 w 119827"/>
                  <a:gd name="connsiteY4" fmla="*/ 74303 h 178289"/>
                  <a:gd name="connsiteX0" fmla="*/ 10017 w 119827"/>
                  <a:gd name="connsiteY0" fmla="*/ 74303 h 178909"/>
                  <a:gd name="connsiteX1" fmla="*/ 9941 w 119827"/>
                  <a:gd name="connsiteY1" fmla="*/ 15996 h 178909"/>
                  <a:gd name="connsiteX2" fmla="*/ 65424 w 119827"/>
                  <a:gd name="connsiteY2" fmla="*/ 123 h 178909"/>
                  <a:gd name="connsiteX3" fmla="*/ 117786 w 119827"/>
                  <a:gd name="connsiteY3" fmla="*/ 177541 h 178909"/>
                  <a:gd name="connsiteX4" fmla="*/ 21360 w 119827"/>
                  <a:gd name="connsiteY4" fmla="*/ 81852 h 178909"/>
                  <a:gd name="connsiteX5" fmla="*/ 10017 w 119827"/>
                  <a:gd name="connsiteY5" fmla="*/ 74303 h 178909"/>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7660 w 127470"/>
                  <a:gd name="connsiteY0" fmla="*/ 74485 h 179091"/>
                  <a:gd name="connsiteX1" fmla="*/ 1039 w 127470"/>
                  <a:gd name="connsiteY1" fmla="*/ 7068 h 179091"/>
                  <a:gd name="connsiteX2" fmla="*/ 73067 w 127470"/>
                  <a:gd name="connsiteY2" fmla="*/ 305 h 179091"/>
                  <a:gd name="connsiteX3" fmla="*/ 125429 w 127470"/>
                  <a:gd name="connsiteY3" fmla="*/ 177723 h 179091"/>
                  <a:gd name="connsiteX4" fmla="*/ 29003 w 127470"/>
                  <a:gd name="connsiteY4" fmla="*/ 82034 h 179091"/>
                  <a:gd name="connsiteX5" fmla="*/ 17660 w 127470"/>
                  <a:gd name="connsiteY5" fmla="*/ 74485 h 179091"/>
                  <a:gd name="connsiteX0" fmla="*/ 20602 w 130412"/>
                  <a:gd name="connsiteY0" fmla="*/ 74485 h 179091"/>
                  <a:gd name="connsiteX1" fmla="*/ 3981 w 130412"/>
                  <a:gd name="connsiteY1" fmla="*/ 7068 h 179091"/>
                  <a:gd name="connsiteX2" fmla="*/ 76009 w 130412"/>
                  <a:gd name="connsiteY2" fmla="*/ 305 h 179091"/>
                  <a:gd name="connsiteX3" fmla="*/ 128371 w 130412"/>
                  <a:gd name="connsiteY3" fmla="*/ 177723 h 179091"/>
                  <a:gd name="connsiteX4" fmla="*/ 31945 w 130412"/>
                  <a:gd name="connsiteY4" fmla="*/ 82034 h 179091"/>
                  <a:gd name="connsiteX5" fmla="*/ 20602 w 130412"/>
                  <a:gd name="connsiteY5" fmla="*/ 74485 h 179091"/>
                  <a:gd name="connsiteX0" fmla="*/ 29892 w 128359"/>
                  <a:gd name="connsiteY0" fmla="*/ 82034 h 179255"/>
                  <a:gd name="connsiteX1" fmla="*/ 1928 w 128359"/>
                  <a:gd name="connsiteY1" fmla="*/ 7068 h 179255"/>
                  <a:gd name="connsiteX2" fmla="*/ 73956 w 128359"/>
                  <a:gd name="connsiteY2" fmla="*/ 305 h 179255"/>
                  <a:gd name="connsiteX3" fmla="*/ 126318 w 128359"/>
                  <a:gd name="connsiteY3" fmla="*/ 177723 h 179255"/>
                  <a:gd name="connsiteX4" fmla="*/ 29892 w 128359"/>
                  <a:gd name="connsiteY4" fmla="*/ 82034 h 17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59" h="179255">
                    <a:moveTo>
                      <a:pt x="29892" y="82034"/>
                    </a:moveTo>
                    <a:cubicBezTo>
                      <a:pt x="9160" y="53591"/>
                      <a:pt x="-5416" y="20689"/>
                      <a:pt x="1928" y="7068"/>
                    </a:cubicBezTo>
                    <a:cubicBezTo>
                      <a:pt x="13127" y="-6201"/>
                      <a:pt x="73097" y="4003"/>
                      <a:pt x="73956" y="305"/>
                    </a:cubicBezTo>
                    <a:cubicBezTo>
                      <a:pt x="-17295" y="19765"/>
                      <a:pt x="148356" y="191145"/>
                      <a:pt x="126318" y="177723"/>
                    </a:cubicBezTo>
                    <a:cubicBezTo>
                      <a:pt x="120284" y="191344"/>
                      <a:pt x="50624" y="110477"/>
                      <a:pt x="29892" y="82034"/>
                    </a:cubicBezTo>
                    <a:close/>
                  </a:path>
                </a:pathLst>
              </a:custGeom>
              <a:solidFill>
                <a:schemeClr val="bg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56" name="角丸四角形 25">
                <a:extLst>
                  <a:ext uri="{FF2B5EF4-FFF2-40B4-BE49-F238E27FC236}">
                    <a16:creationId xmlns:a16="http://schemas.microsoft.com/office/drawing/2014/main" id="{77ED4C51-92B7-BD5A-6678-99737C494DDD}"/>
                  </a:ext>
                </a:extLst>
              </p:cNvPr>
              <p:cNvSpPr>
                <a:spLocks noChangeAspect="1"/>
              </p:cNvSpPr>
              <p:nvPr/>
            </p:nvSpPr>
            <p:spPr>
              <a:xfrm rot="16200000">
                <a:off x="4598689" y="4603292"/>
                <a:ext cx="1784124" cy="1457910"/>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2395" h="494103">
                    <a:moveTo>
                      <a:pt x="103507" y="180"/>
                    </a:moveTo>
                    <a:cubicBezTo>
                      <a:pt x="117589" y="-6982"/>
                      <a:pt x="3553" y="202436"/>
                      <a:pt x="65302" y="227307"/>
                    </a:cubicBezTo>
                    <a:cubicBezTo>
                      <a:pt x="146638" y="237155"/>
                      <a:pt x="118783" y="232818"/>
                      <a:pt x="464971" y="241106"/>
                    </a:cubicBezTo>
                    <a:lnTo>
                      <a:pt x="792516" y="242991"/>
                    </a:lnTo>
                    <a:cubicBezTo>
                      <a:pt x="808673" y="227427"/>
                      <a:pt x="817012" y="225570"/>
                      <a:pt x="840950" y="223616"/>
                    </a:cubicBezTo>
                    <a:cubicBezTo>
                      <a:pt x="864160" y="231541"/>
                      <a:pt x="866519" y="230954"/>
                      <a:pt x="872395" y="251146"/>
                    </a:cubicBezTo>
                    <a:cubicBezTo>
                      <a:pt x="866337" y="271769"/>
                      <a:pt x="867211" y="272434"/>
                      <a:pt x="838077" y="278686"/>
                    </a:cubicBezTo>
                    <a:cubicBezTo>
                      <a:pt x="810116" y="274376"/>
                      <a:pt x="811516" y="276682"/>
                      <a:pt x="793031" y="261487"/>
                    </a:cubicBezTo>
                    <a:cubicBezTo>
                      <a:pt x="709687" y="263194"/>
                      <a:pt x="746919" y="262513"/>
                      <a:pt x="465966" y="260280"/>
                    </a:cubicBezTo>
                    <a:cubicBezTo>
                      <a:pt x="119580" y="254871"/>
                      <a:pt x="119889" y="252354"/>
                      <a:pt x="77874" y="261721"/>
                    </a:cubicBezTo>
                    <a:cubicBezTo>
                      <a:pt x="-13377" y="281181"/>
                      <a:pt x="101189" y="506950"/>
                      <a:pt x="79151" y="493528"/>
                    </a:cubicBezTo>
                    <a:cubicBezTo>
                      <a:pt x="37536" y="460549"/>
                      <a:pt x="23379" y="410659"/>
                      <a:pt x="10679" y="341338"/>
                    </a:cubicBezTo>
                    <a:cubicBezTo>
                      <a:pt x="-2021" y="272017"/>
                      <a:pt x="-2134" y="224662"/>
                      <a:pt x="3799" y="166322"/>
                    </a:cubicBezTo>
                    <a:cubicBezTo>
                      <a:pt x="29059" y="70543"/>
                      <a:pt x="50590" y="33517"/>
                      <a:pt x="103507" y="180"/>
                    </a:cubicBezTo>
                    <a:close/>
                  </a:path>
                </a:pathLst>
              </a:cu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57" name="角丸四角形 25">
                <a:extLst>
                  <a:ext uri="{FF2B5EF4-FFF2-40B4-BE49-F238E27FC236}">
                    <a16:creationId xmlns:a16="http://schemas.microsoft.com/office/drawing/2014/main" id="{62B9AD87-0EBD-ECAB-8FCD-B124C8EC97A1}"/>
                  </a:ext>
                </a:extLst>
              </p:cNvPr>
              <p:cNvSpPr>
                <a:spLocks noChangeAspect="1"/>
              </p:cNvSpPr>
              <p:nvPr/>
            </p:nvSpPr>
            <p:spPr>
              <a:xfrm rot="16200000">
                <a:off x="5609104" y="5809636"/>
                <a:ext cx="264105" cy="531208"/>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793031 w 880158"/>
                  <a:gd name="connsiteY6" fmla="*/ 261487 h 494103"/>
                  <a:gd name="connsiteX7" fmla="*/ 465966 w 880158"/>
                  <a:gd name="connsiteY7" fmla="*/ 260280 h 494103"/>
                  <a:gd name="connsiteX8" fmla="*/ 77874 w 880158"/>
                  <a:gd name="connsiteY8" fmla="*/ 261721 h 494103"/>
                  <a:gd name="connsiteX9" fmla="*/ 79151 w 880158"/>
                  <a:gd name="connsiteY9" fmla="*/ 493528 h 494103"/>
                  <a:gd name="connsiteX10" fmla="*/ 10679 w 880158"/>
                  <a:gd name="connsiteY10" fmla="*/ 341338 h 494103"/>
                  <a:gd name="connsiteX11" fmla="*/ 3799 w 880158"/>
                  <a:gd name="connsiteY11" fmla="*/ 166322 h 494103"/>
                  <a:gd name="connsiteX12" fmla="*/ 103507 w 880158"/>
                  <a:gd name="connsiteY12" fmla="*/ 180 h 494103"/>
                  <a:gd name="connsiteX0" fmla="*/ 103507 w 842463"/>
                  <a:gd name="connsiteY0" fmla="*/ 180 h 494103"/>
                  <a:gd name="connsiteX1" fmla="*/ 65302 w 842463"/>
                  <a:gd name="connsiteY1" fmla="*/ 227307 h 494103"/>
                  <a:gd name="connsiteX2" fmla="*/ 464971 w 842463"/>
                  <a:gd name="connsiteY2" fmla="*/ 241106 h 494103"/>
                  <a:gd name="connsiteX3" fmla="*/ 792516 w 842463"/>
                  <a:gd name="connsiteY3" fmla="*/ 242991 h 494103"/>
                  <a:gd name="connsiteX4" fmla="*/ 840950 w 842463"/>
                  <a:gd name="connsiteY4" fmla="*/ 219312 h 494103"/>
                  <a:gd name="connsiteX5" fmla="*/ 793031 w 842463"/>
                  <a:gd name="connsiteY5" fmla="*/ 261487 h 494103"/>
                  <a:gd name="connsiteX6" fmla="*/ 465966 w 842463"/>
                  <a:gd name="connsiteY6" fmla="*/ 260280 h 494103"/>
                  <a:gd name="connsiteX7" fmla="*/ 77874 w 842463"/>
                  <a:gd name="connsiteY7" fmla="*/ 261721 h 494103"/>
                  <a:gd name="connsiteX8" fmla="*/ 79151 w 842463"/>
                  <a:gd name="connsiteY8" fmla="*/ 493528 h 494103"/>
                  <a:gd name="connsiteX9" fmla="*/ 10679 w 842463"/>
                  <a:gd name="connsiteY9" fmla="*/ 341338 h 494103"/>
                  <a:gd name="connsiteX10" fmla="*/ 3799 w 842463"/>
                  <a:gd name="connsiteY10" fmla="*/ 166322 h 494103"/>
                  <a:gd name="connsiteX11" fmla="*/ 103507 w 842463"/>
                  <a:gd name="connsiteY11" fmla="*/ 180 h 494103"/>
                  <a:gd name="connsiteX0" fmla="*/ 103507 w 833687"/>
                  <a:gd name="connsiteY0" fmla="*/ 180 h 494103"/>
                  <a:gd name="connsiteX1" fmla="*/ 65302 w 833687"/>
                  <a:gd name="connsiteY1" fmla="*/ 227307 h 494103"/>
                  <a:gd name="connsiteX2" fmla="*/ 464971 w 833687"/>
                  <a:gd name="connsiteY2" fmla="*/ 241106 h 494103"/>
                  <a:gd name="connsiteX3" fmla="*/ 792516 w 833687"/>
                  <a:gd name="connsiteY3" fmla="*/ 242991 h 494103"/>
                  <a:gd name="connsiteX4" fmla="*/ 793031 w 833687"/>
                  <a:gd name="connsiteY4" fmla="*/ 261487 h 494103"/>
                  <a:gd name="connsiteX5" fmla="*/ 465966 w 833687"/>
                  <a:gd name="connsiteY5" fmla="*/ 260280 h 494103"/>
                  <a:gd name="connsiteX6" fmla="*/ 77874 w 833687"/>
                  <a:gd name="connsiteY6" fmla="*/ 261721 h 494103"/>
                  <a:gd name="connsiteX7" fmla="*/ 79151 w 833687"/>
                  <a:gd name="connsiteY7" fmla="*/ 493528 h 494103"/>
                  <a:gd name="connsiteX8" fmla="*/ 10679 w 833687"/>
                  <a:gd name="connsiteY8" fmla="*/ 341338 h 494103"/>
                  <a:gd name="connsiteX9" fmla="*/ 3799 w 833687"/>
                  <a:gd name="connsiteY9" fmla="*/ 166322 h 494103"/>
                  <a:gd name="connsiteX10" fmla="*/ 103507 w 833687"/>
                  <a:gd name="connsiteY10" fmla="*/ 180 h 494103"/>
                  <a:gd name="connsiteX0" fmla="*/ 103507 w 793030"/>
                  <a:gd name="connsiteY0" fmla="*/ 180 h 494103"/>
                  <a:gd name="connsiteX1" fmla="*/ 65302 w 793030"/>
                  <a:gd name="connsiteY1" fmla="*/ 227307 h 494103"/>
                  <a:gd name="connsiteX2" fmla="*/ 464971 w 793030"/>
                  <a:gd name="connsiteY2" fmla="*/ 241106 h 494103"/>
                  <a:gd name="connsiteX3" fmla="*/ 793031 w 793030"/>
                  <a:gd name="connsiteY3" fmla="*/ 261487 h 494103"/>
                  <a:gd name="connsiteX4" fmla="*/ 465966 w 793030"/>
                  <a:gd name="connsiteY4" fmla="*/ 260280 h 494103"/>
                  <a:gd name="connsiteX5" fmla="*/ 77874 w 793030"/>
                  <a:gd name="connsiteY5" fmla="*/ 261721 h 494103"/>
                  <a:gd name="connsiteX6" fmla="*/ 79151 w 793030"/>
                  <a:gd name="connsiteY6" fmla="*/ 493528 h 494103"/>
                  <a:gd name="connsiteX7" fmla="*/ 10679 w 793030"/>
                  <a:gd name="connsiteY7" fmla="*/ 341338 h 494103"/>
                  <a:gd name="connsiteX8" fmla="*/ 3799 w 793030"/>
                  <a:gd name="connsiteY8" fmla="*/ 166322 h 494103"/>
                  <a:gd name="connsiteX9" fmla="*/ 103507 w 793030"/>
                  <a:gd name="connsiteY9" fmla="*/ 180 h 494103"/>
                  <a:gd name="connsiteX0" fmla="*/ 103507 w 465967"/>
                  <a:gd name="connsiteY0" fmla="*/ 180 h 494103"/>
                  <a:gd name="connsiteX1" fmla="*/ 65302 w 465967"/>
                  <a:gd name="connsiteY1" fmla="*/ 227307 h 494103"/>
                  <a:gd name="connsiteX2" fmla="*/ 464971 w 465967"/>
                  <a:gd name="connsiteY2" fmla="*/ 241106 h 494103"/>
                  <a:gd name="connsiteX3" fmla="*/ 465966 w 465967"/>
                  <a:gd name="connsiteY3" fmla="*/ 260280 h 494103"/>
                  <a:gd name="connsiteX4" fmla="*/ 77874 w 465967"/>
                  <a:gd name="connsiteY4" fmla="*/ 261721 h 494103"/>
                  <a:gd name="connsiteX5" fmla="*/ 79151 w 465967"/>
                  <a:gd name="connsiteY5" fmla="*/ 493528 h 494103"/>
                  <a:gd name="connsiteX6" fmla="*/ 10679 w 465967"/>
                  <a:gd name="connsiteY6" fmla="*/ 341338 h 494103"/>
                  <a:gd name="connsiteX7" fmla="*/ 3799 w 465967"/>
                  <a:gd name="connsiteY7" fmla="*/ 166322 h 494103"/>
                  <a:gd name="connsiteX8" fmla="*/ 103507 w 465967"/>
                  <a:gd name="connsiteY8" fmla="*/ 180 h 494103"/>
                  <a:gd name="connsiteX0" fmla="*/ 3799 w 465966"/>
                  <a:gd name="connsiteY0" fmla="*/ 3350 h 331131"/>
                  <a:gd name="connsiteX1" fmla="*/ 65302 w 465966"/>
                  <a:gd name="connsiteY1" fmla="*/ 64335 h 331131"/>
                  <a:gd name="connsiteX2" fmla="*/ 464971 w 465966"/>
                  <a:gd name="connsiteY2" fmla="*/ 78134 h 331131"/>
                  <a:gd name="connsiteX3" fmla="*/ 465966 w 465966"/>
                  <a:gd name="connsiteY3" fmla="*/ 97308 h 331131"/>
                  <a:gd name="connsiteX4" fmla="*/ 77874 w 465966"/>
                  <a:gd name="connsiteY4" fmla="*/ 98749 h 331131"/>
                  <a:gd name="connsiteX5" fmla="*/ 79151 w 465966"/>
                  <a:gd name="connsiteY5" fmla="*/ 330556 h 331131"/>
                  <a:gd name="connsiteX6" fmla="*/ 10679 w 465966"/>
                  <a:gd name="connsiteY6" fmla="*/ 178366 h 331131"/>
                  <a:gd name="connsiteX7" fmla="*/ 3799 w 465966"/>
                  <a:gd name="connsiteY7" fmla="*/ 3350 h 331131"/>
                  <a:gd name="connsiteX0" fmla="*/ 3723 w 459010"/>
                  <a:gd name="connsiteY0" fmla="*/ 114031 h 266796"/>
                  <a:gd name="connsiteX1" fmla="*/ 58346 w 459010"/>
                  <a:gd name="connsiteY1" fmla="*/ 0 h 266796"/>
                  <a:gd name="connsiteX2" fmla="*/ 458015 w 459010"/>
                  <a:gd name="connsiteY2" fmla="*/ 13799 h 266796"/>
                  <a:gd name="connsiteX3" fmla="*/ 459010 w 459010"/>
                  <a:gd name="connsiteY3" fmla="*/ 32973 h 266796"/>
                  <a:gd name="connsiteX4" fmla="*/ 70918 w 459010"/>
                  <a:gd name="connsiteY4" fmla="*/ 34414 h 266796"/>
                  <a:gd name="connsiteX5" fmla="*/ 72195 w 459010"/>
                  <a:gd name="connsiteY5" fmla="*/ 266221 h 266796"/>
                  <a:gd name="connsiteX6" fmla="*/ 3723 w 459010"/>
                  <a:gd name="connsiteY6" fmla="*/ 114031 h 266796"/>
                  <a:gd name="connsiteX0" fmla="*/ 3723 w 459010"/>
                  <a:gd name="connsiteY0" fmla="*/ 116759 h 269524"/>
                  <a:gd name="connsiteX1" fmla="*/ 58346 w 459010"/>
                  <a:gd name="connsiteY1" fmla="*/ 2728 h 269524"/>
                  <a:gd name="connsiteX2" fmla="*/ 459010 w 459010"/>
                  <a:gd name="connsiteY2" fmla="*/ 35701 h 269524"/>
                  <a:gd name="connsiteX3" fmla="*/ 70918 w 459010"/>
                  <a:gd name="connsiteY3" fmla="*/ 37142 h 269524"/>
                  <a:gd name="connsiteX4" fmla="*/ 72195 w 459010"/>
                  <a:gd name="connsiteY4" fmla="*/ 268949 h 269524"/>
                  <a:gd name="connsiteX5" fmla="*/ 3723 w 459010"/>
                  <a:gd name="connsiteY5" fmla="*/ 116759 h 269524"/>
                  <a:gd name="connsiteX0" fmla="*/ 3723 w 75075"/>
                  <a:gd name="connsiteY0" fmla="*/ 120873 h 273638"/>
                  <a:gd name="connsiteX1" fmla="*/ 58346 w 75075"/>
                  <a:gd name="connsiteY1" fmla="*/ 6842 h 273638"/>
                  <a:gd name="connsiteX2" fmla="*/ 70918 w 75075"/>
                  <a:gd name="connsiteY2" fmla="*/ 41256 h 273638"/>
                  <a:gd name="connsiteX3" fmla="*/ 72195 w 75075"/>
                  <a:gd name="connsiteY3" fmla="*/ 273063 h 273638"/>
                  <a:gd name="connsiteX4" fmla="*/ 3723 w 75075"/>
                  <a:gd name="connsiteY4" fmla="*/ 120873 h 273638"/>
                  <a:gd name="connsiteX0" fmla="*/ 46210 w 117562"/>
                  <a:gd name="connsiteY0" fmla="*/ 99582 h 252347"/>
                  <a:gd name="connsiteX1" fmla="*/ 30416 w 117562"/>
                  <a:gd name="connsiteY1" fmla="*/ 30399 h 252347"/>
                  <a:gd name="connsiteX2" fmla="*/ 113405 w 117562"/>
                  <a:gd name="connsiteY2" fmla="*/ 19965 h 252347"/>
                  <a:gd name="connsiteX3" fmla="*/ 114682 w 117562"/>
                  <a:gd name="connsiteY3" fmla="*/ 251772 h 252347"/>
                  <a:gd name="connsiteX4" fmla="*/ 46210 w 117562"/>
                  <a:gd name="connsiteY4" fmla="*/ 99582 h 252347"/>
                  <a:gd name="connsiteX0" fmla="*/ 37143 w 108495"/>
                  <a:gd name="connsiteY0" fmla="*/ 97117 h 249882"/>
                  <a:gd name="connsiteX1" fmla="*/ 33136 w 108495"/>
                  <a:gd name="connsiteY1" fmla="*/ 38814 h 249882"/>
                  <a:gd name="connsiteX2" fmla="*/ 104338 w 108495"/>
                  <a:gd name="connsiteY2" fmla="*/ 17500 h 249882"/>
                  <a:gd name="connsiteX3" fmla="*/ 105615 w 108495"/>
                  <a:gd name="connsiteY3" fmla="*/ 249307 h 249882"/>
                  <a:gd name="connsiteX4" fmla="*/ 37143 w 108495"/>
                  <a:gd name="connsiteY4" fmla="*/ 97117 h 249882"/>
                  <a:gd name="connsiteX0" fmla="*/ 9243 w 80595"/>
                  <a:gd name="connsiteY0" fmla="*/ 97117 h 249882"/>
                  <a:gd name="connsiteX1" fmla="*/ 5236 w 80595"/>
                  <a:gd name="connsiteY1" fmla="*/ 38814 h 249882"/>
                  <a:gd name="connsiteX2" fmla="*/ 76438 w 80595"/>
                  <a:gd name="connsiteY2" fmla="*/ 17500 h 249882"/>
                  <a:gd name="connsiteX3" fmla="*/ 77715 w 80595"/>
                  <a:gd name="connsiteY3" fmla="*/ 249307 h 249882"/>
                  <a:gd name="connsiteX4" fmla="*/ 9243 w 80595"/>
                  <a:gd name="connsiteY4" fmla="*/ 97117 h 249882"/>
                  <a:gd name="connsiteX0" fmla="*/ 4240 w 75592"/>
                  <a:gd name="connsiteY0" fmla="*/ 97117 h 249882"/>
                  <a:gd name="connsiteX1" fmla="*/ 233 w 75592"/>
                  <a:gd name="connsiteY1" fmla="*/ 38814 h 249882"/>
                  <a:gd name="connsiteX2" fmla="*/ 71435 w 75592"/>
                  <a:gd name="connsiteY2" fmla="*/ 17500 h 249882"/>
                  <a:gd name="connsiteX3" fmla="*/ 72712 w 75592"/>
                  <a:gd name="connsiteY3" fmla="*/ 249307 h 249882"/>
                  <a:gd name="connsiteX4" fmla="*/ 4240 w 75592"/>
                  <a:gd name="connsiteY4" fmla="*/ 97117 h 249882"/>
                  <a:gd name="connsiteX0" fmla="*/ 374 w 83515"/>
                  <a:gd name="connsiteY0" fmla="*/ 97119 h 249882"/>
                  <a:gd name="connsiteX1" fmla="*/ 8156 w 83515"/>
                  <a:gd name="connsiteY1" fmla="*/ 38814 h 249882"/>
                  <a:gd name="connsiteX2" fmla="*/ 79358 w 83515"/>
                  <a:gd name="connsiteY2" fmla="*/ 17500 h 249882"/>
                  <a:gd name="connsiteX3" fmla="*/ 80635 w 83515"/>
                  <a:gd name="connsiteY3" fmla="*/ 249307 h 249882"/>
                  <a:gd name="connsiteX4" fmla="*/ 374 w 83515"/>
                  <a:gd name="connsiteY4" fmla="*/ 97119 h 249882"/>
                  <a:gd name="connsiteX0" fmla="*/ 375 w 91871"/>
                  <a:gd name="connsiteY0" fmla="*/ 79676 h 232439"/>
                  <a:gd name="connsiteX1" fmla="*/ 8157 w 91871"/>
                  <a:gd name="connsiteY1" fmla="*/ 21371 h 232439"/>
                  <a:gd name="connsiteX2" fmla="*/ 79359 w 91871"/>
                  <a:gd name="connsiteY2" fmla="*/ 57 h 232439"/>
                  <a:gd name="connsiteX3" fmla="*/ 80636 w 91871"/>
                  <a:gd name="connsiteY3" fmla="*/ 231864 h 232439"/>
                  <a:gd name="connsiteX4" fmla="*/ 375 w 91871"/>
                  <a:gd name="connsiteY4" fmla="*/ 79676 h 232439"/>
                  <a:gd name="connsiteX0" fmla="*/ 375 w 83191"/>
                  <a:gd name="connsiteY0" fmla="*/ 74301 h 227077"/>
                  <a:gd name="connsiteX1" fmla="*/ 8157 w 83191"/>
                  <a:gd name="connsiteY1" fmla="*/ 15996 h 227077"/>
                  <a:gd name="connsiteX2" fmla="*/ 63640 w 83191"/>
                  <a:gd name="connsiteY2" fmla="*/ 123 h 227077"/>
                  <a:gd name="connsiteX3" fmla="*/ 80636 w 83191"/>
                  <a:gd name="connsiteY3" fmla="*/ 226489 h 227077"/>
                  <a:gd name="connsiteX4" fmla="*/ 375 w 83191"/>
                  <a:gd name="connsiteY4" fmla="*/ 74301 h 227077"/>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13404 w 131072"/>
                  <a:gd name="connsiteY0" fmla="*/ 74301 h 178289"/>
                  <a:gd name="connsiteX1" fmla="*/ 21186 w 131072"/>
                  <a:gd name="connsiteY1" fmla="*/ 15996 h 178289"/>
                  <a:gd name="connsiteX2" fmla="*/ 76669 w 131072"/>
                  <a:gd name="connsiteY2" fmla="*/ 123 h 178289"/>
                  <a:gd name="connsiteX3" fmla="*/ 129031 w 131072"/>
                  <a:gd name="connsiteY3" fmla="*/ 177541 h 178289"/>
                  <a:gd name="connsiteX4" fmla="*/ 13404 w 131072"/>
                  <a:gd name="connsiteY4" fmla="*/ 74301 h 178289"/>
                  <a:gd name="connsiteX0" fmla="*/ 377 w 118045"/>
                  <a:gd name="connsiteY0" fmla="*/ 74301 h 178289"/>
                  <a:gd name="connsiteX1" fmla="*/ 8159 w 118045"/>
                  <a:gd name="connsiteY1" fmla="*/ 15996 h 178289"/>
                  <a:gd name="connsiteX2" fmla="*/ 63642 w 118045"/>
                  <a:gd name="connsiteY2" fmla="*/ 123 h 178289"/>
                  <a:gd name="connsiteX3" fmla="*/ 116004 w 118045"/>
                  <a:gd name="connsiteY3" fmla="*/ 177541 h 178289"/>
                  <a:gd name="connsiteX4" fmla="*/ 377 w 118045"/>
                  <a:gd name="connsiteY4" fmla="*/ 74301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0017 w 119827"/>
                  <a:gd name="connsiteY0" fmla="*/ 74303 h 178289"/>
                  <a:gd name="connsiteX1" fmla="*/ 9941 w 119827"/>
                  <a:gd name="connsiteY1" fmla="*/ 15996 h 178289"/>
                  <a:gd name="connsiteX2" fmla="*/ 65424 w 119827"/>
                  <a:gd name="connsiteY2" fmla="*/ 123 h 178289"/>
                  <a:gd name="connsiteX3" fmla="*/ 117786 w 119827"/>
                  <a:gd name="connsiteY3" fmla="*/ 177541 h 178289"/>
                  <a:gd name="connsiteX4" fmla="*/ 10017 w 119827"/>
                  <a:gd name="connsiteY4" fmla="*/ 74303 h 178289"/>
                  <a:gd name="connsiteX0" fmla="*/ 10017 w 119827"/>
                  <a:gd name="connsiteY0" fmla="*/ 74303 h 178909"/>
                  <a:gd name="connsiteX1" fmla="*/ 9941 w 119827"/>
                  <a:gd name="connsiteY1" fmla="*/ 15996 h 178909"/>
                  <a:gd name="connsiteX2" fmla="*/ 65424 w 119827"/>
                  <a:gd name="connsiteY2" fmla="*/ 123 h 178909"/>
                  <a:gd name="connsiteX3" fmla="*/ 117786 w 119827"/>
                  <a:gd name="connsiteY3" fmla="*/ 177541 h 178909"/>
                  <a:gd name="connsiteX4" fmla="*/ 21360 w 119827"/>
                  <a:gd name="connsiteY4" fmla="*/ 81852 h 178909"/>
                  <a:gd name="connsiteX5" fmla="*/ 10017 w 119827"/>
                  <a:gd name="connsiteY5" fmla="*/ 74303 h 178909"/>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7660 w 127470"/>
                  <a:gd name="connsiteY0" fmla="*/ 74485 h 179091"/>
                  <a:gd name="connsiteX1" fmla="*/ 1039 w 127470"/>
                  <a:gd name="connsiteY1" fmla="*/ 7068 h 179091"/>
                  <a:gd name="connsiteX2" fmla="*/ 73067 w 127470"/>
                  <a:gd name="connsiteY2" fmla="*/ 305 h 179091"/>
                  <a:gd name="connsiteX3" fmla="*/ 125429 w 127470"/>
                  <a:gd name="connsiteY3" fmla="*/ 177723 h 179091"/>
                  <a:gd name="connsiteX4" fmla="*/ 29003 w 127470"/>
                  <a:gd name="connsiteY4" fmla="*/ 82034 h 179091"/>
                  <a:gd name="connsiteX5" fmla="*/ 17660 w 127470"/>
                  <a:gd name="connsiteY5" fmla="*/ 74485 h 179091"/>
                  <a:gd name="connsiteX0" fmla="*/ 20602 w 130412"/>
                  <a:gd name="connsiteY0" fmla="*/ 74485 h 179091"/>
                  <a:gd name="connsiteX1" fmla="*/ 3981 w 130412"/>
                  <a:gd name="connsiteY1" fmla="*/ 7068 h 179091"/>
                  <a:gd name="connsiteX2" fmla="*/ 76009 w 130412"/>
                  <a:gd name="connsiteY2" fmla="*/ 305 h 179091"/>
                  <a:gd name="connsiteX3" fmla="*/ 128371 w 130412"/>
                  <a:gd name="connsiteY3" fmla="*/ 177723 h 179091"/>
                  <a:gd name="connsiteX4" fmla="*/ 31945 w 130412"/>
                  <a:gd name="connsiteY4" fmla="*/ 82034 h 179091"/>
                  <a:gd name="connsiteX5" fmla="*/ 20602 w 130412"/>
                  <a:gd name="connsiteY5" fmla="*/ 74485 h 179091"/>
                  <a:gd name="connsiteX0" fmla="*/ 29892 w 128359"/>
                  <a:gd name="connsiteY0" fmla="*/ 82034 h 179255"/>
                  <a:gd name="connsiteX1" fmla="*/ 1928 w 128359"/>
                  <a:gd name="connsiteY1" fmla="*/ 7068 h 179255"/>
                  <a:gd name="connsiteX2" fmla="*/ 73956 w 128359"/>
                  <a:gd name="connsiteY2" fmla="*/ 305 h 179255"/>
                  <a:gd name="connsiteX3" fmla="*/ 126318 w 128359"/>
                  <a:gd name="connsiteY3" fmla="*/ 177723 h 179255"/>
                  <a:gd name="connsiteX4" fmla="*/ 29892 w 128359"/>
                  <a:gd name="connsiteY4" fmla="*/ 82034 h 17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59" h="179255">
                    <a:moveTo>
                      <a:pt x="29892" y="82034"/>
                    </a:moveTo>
                    <a:cubicBezTo>
                      <a:pt x="9160" y="53591"/>
                      <a:pt x="-5416" y="20689"/>
                      <a:pt x="1928" y="7068"/>
                    </a:cubicBezTo>
                    <a:cubicBezTo>
                      <a:pt x="13127" y="-6201"/>
                      <a:pt x="73097" y="4003"/>
                      <a:pt x="73956" y="305"/>
                    </a:cubicBezTo>
                    <a:cubicBezTo>
                      <a:pt x="-17295" y="19765"/>
                      <a:pt x="148356" y="191145"/>
                      <a:pt x="126318" y="177723"/>
                    </a:cubicBezTo>
                    <a:cubicBezTo>
                      <a:pt x="120284" y="191344"/>
                      <a:pt x="50624" y="110477"/>
                      <a:pt x="29892" y="82034"/>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58" name="円/楕円 258">
                <a:extLst>
                  <a:ext uri="{FF2B5EF4-FFF2-40B4-BE49-F238E27FC236}">
                    <a16:creationId xmlns:a16="http://schemas.microsoft.com/office/drawing/2014/main" id="{76CF472B-5B13-881E-8137-9969403F0D13}"/>
                  </a:ext>
                </a:extLst>
              </p:cNvPr>
              <p:cNvSpPr>
                <a:spLocks noChangeAspect="1"/>
              </p:cNvSpPr>
              <p:nvPr/>
            </p:nvSpPr>
            <p:spPr>
              <a:xfrm>
                <a:off x="5451015" y="4463513"/>
                <a:ext cx="108000" cy="1080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1"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26" name="フリーフォーム: 図形 118">
              <a:extLst>
                <a:ext uri="{FF2B5EF4-FFF2-40B4-BE49-F238E27FC236}">
                  <a16:creationId xmlns:a16="http://schemas.microsoft.com/office/drawing/2014/main" id="{17CFA28C-F392-B2B9-E01A-0594A541D9BD}"/>
                </a:ext>
              </a:extLst>
            </p:cNvPr>
            <p:cNvSpPr/>
            <p:nvPr/>
          </p:nvSpPr>
          <p:spPr>
            <a:xfrm rot="17586051" flipH="1">
              <a:off x="9452545" y="4073533"/>
              <a:ext cx="8789" cy="210985"/>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0 w 2719089"/>
                <a:gd name="connsiteY0" fmla="*/ 0 h 2446841"/>
                <a:gd name="connsiteX1" fmla="*/ 647402 w 2719089"/>
                <a:gd name="connsiteY1" fmla="*/ 934248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314330 w 2719089"/>
                <a:gd name="connsiteY1" fmla="*/ 1042893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2114847 w 2719089"/>
                <a:gd name="connsiteY1" fmla="*/ 1942643 h 2446841"/>
                <a:gd name="connsiteX2" fmla="*/ 2719089 w 2719089"/>
                <a:gd name="connsiteY2" fmla="*/ 2446841 h 2446841"/>
                <a:gd name="connsiteX3" fmla="*/ 2719089 w 2719089"/>
                <a:gd name="connsiteY3" fmla="*/ 2446841 h 2446841"/>
                <a:gd name="connsiteX0" fmla="*/ 0 w 2719089"/>
                <a:gd name="connsiteY0" fmla="*/ 0 h 2446841"/>
                <a:gd name="connsiteX1" fmla="*/ 1991815 w 2719089"/>
                <a:gd name="connsiteY1" fmla="*/ 1259805 h 2446841"/>
                <a:gd name="connsiteX2" fmla="*/ 2719089 w 2719089"/>
                <a:gd name="connsiteY2" fmla="*/ 2446841 h 2446841"/>
                <a:gd name="connsiteX3" fmla="*/ 2719089 w 2719089"/>
                <a:gd name="connsiteY3" fmla="*/ 2446841 h 2446841"/>
                <a:gd name="connsiteX0" fmla="*/ 0 w 2796108"/>
                <a:gd name="connsiteY0" fmla="*/ 0 h 2588716"/>
                <a:gd name="connsiteX1" fmla="*/ 1991815 w 2796108"/>
                <a:gd name="connsiteY1" fmla="*/ 1259805 h 2588716"/>
                <a:gd name="connsiteX2" fmla="*/ 2719089 w 2796108"/>
                <a:gd name="connsiteY2" fmla="*/ 2446841 h 2588716"/>
                <a:gd name="connsiteX3" fmla="*/ 241349 w 2796108"/>
                <a:gd name="connsiteY3" fmla="*/ 2588714 h 2588716"/>
                <a:gd name="connsiteX0" fmla="*/ 0 w 2059583"/>
                <a:gd name="connsiteY0" fmla="*/ 0 h 2588716"/>
                <a:gd name="connsiteX1" fmla="*/ 1991815 w 2059583"/>
                <a:gd name="connsiteY1" fmla="*/ 1259805 h 2588716"/>
                <a:gd name="connsiteX2" fmla="*/ 484175 w 2059583"/>
                <a:gd name="connsiteY2" fmla="*/ 2164839 h 2588716"/>
                <a:gd name="connsiteX3" fmla="*/ 241349 w 2059583"/>
                <a:gd name="connsiteY3" fmla="*/ 2588714 h 2588716"/>
                <a:gd name="connsiteX0" fmla="*/ 0 w 1992675"/>
                <a:gd name="connsiteY0" fmla="*/ 0 h 2588716"/>
                <a:gd name="connsiteX1" fmla="*/ 1991815 w 1992675"/>
                <a:gd name="connsiteY1" fmla="*/ 1259805 h 2588716"/>
                <a:gd name="connsiteX2" fmla="*/ 241349 w 1992675"/>
                <a:gd name="connsiteY2" fmla="*/ 2588714 h 2588716"/>
                <a:gd name="connsiteX0" fmla="*/ 0 w 1991842"/>
                <a:gd name="connsiteY0" fmla="*/ 0 h 2588716"/>
                <a:gd name="connsiteX1" fmla="*/ 1991815 w 1991842"/>
                <a:gd name="connsiteY1" fmla="*/ 1259805 h 2588716"/>
                <a:gd name="connsiteX2" fmla="*/ 241349 w 1991842"/>
                <a:gd name="connsiteY2" fmla="*/ 2588714 h 2588716"/>
                <a:gd name="connsiteX0" fmla="*/ 0 w 752940"/>
                <a:gd name="connsiteY0" fmla="*/ 0 h 2588716"/>
                <a:gd name="connsiteX1" fmla="*/ 752928 w 752940"/>
                <a:gd name="connsiteY1" fmla="*/ 1330742 h 2588716"/>
                <a:gd name="connsiteX2" fmla="*/ 241349 w 752940"/>
                <a:gd name="connsiteY2" fmla="*/ 2588714 h 2588716"/>
              </a:gdLst>
              <a:ahLst/>
              <a:cxnLst>
                <a:cxn ang="0">
                  <a:pos x="connsiteX0" y="connsiteY0"/>
                </a:cxn>
                <a:cxn ang="0">
                  <a:pos x="connsiteX1" y="connsiteY1"/>
                </a:cxn>
                <a:cxn ang="0">
                  <a:pos x="connsiteX2" y="connsiteY2"/>
                </a:cxn>
              </a:cxnLst>
              <a:rect l="l" t="t" r="r" b="b"/>
              <a:pathLst>
                <a:path w="752940" h="2588716">
                  <a:moveTo>
                    <a:pt x="0" y="0"/>
                  </a:moveTo>
                  <a:lnTo>
                    <a:pt x="752928" y="1330742"/>
                  </a:lnTo>
                  <a:cubicBezTo>
                    <a:pt x="52280" y="2009606"/>
                    <a:pt x="606030" y="2311858"/>
                    <a:pt x="241349" y="2588714"/>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29" name="フリーフォーム: 図形 119">
              <a:extLst>
                <a:ext uri="{FF2B5EF4-FFF2-40B4-BE49-F238E27FC236}">
                  <a16:creationId xmlns:a16="http://schemas.microsoft.com/office/drawing/2014/main" id="{1D6FC517-D692-C379-A6DB-BE8DD338CB6E}"/>
                </a:ext>
              </a:extLst>
            </p:cNvPr>
            <p:cNvSpPr/>
            <p:nvPr/>
          </p:nvSpPr>
          <p:spPr>
            <a:xfrm flipV="1">
              <a:off x="6937322" y="4149491"/>
              <a:ext cx="2279532" cy="97250"/>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88 w 4428120"/>
                <a:gd name="connsiteY0" fmla="*/ 558236 h 3005077"/>
                <a:gd name="connsiteX1" fmla="*/ 4396489 w 4428120"/>
                <a:gd name="connsiteY1" fmla="*/ 41451 h 3005077"/>
                <a:gd name="connsiteX2" fmla="*/ 2114935 w 4428120"/>
                <a:gd name="connsiteY2" fmla="*/ 2500879 h 3005077"/>
                <a:gd name="connsiteX3" fmla="*/ 2719177 w 4428120"/>
                <a:gd name="connsiteY3" fmla="*/ 3005077 h 3005077"/>
                <a:gd name="connsiteX4" fmla="*/ 2719177 w 4428120"/>
                <a:gd name="connsiteY4" fmla="*/ 3005077 h 3005077"/>
                <a:gd name="connsiteX0" fmla="*/ 4256647 w 4256647"/>
                <a:gd name="connsiteY0" fmla="*/ 0 h 4580714"/>
                <a:gd name="connsiteX1" fmla="*/ 2397576 w 4256647"/>
                <a:gd name="connsiteY1" fmla="*/ 1617088 h 4580714"/>
                <a:gd name="connsiteX2" fmla="*/ 116022 w 4256647"/>
                <a:gd name="connsiteY2" fmla="*/ 4076516 h 4580714"/>
                <a:gd name="connsiteX3" fmla="*/ 720264 w 4256647"/>
                <a:gd name="connsiteY3" fmla="*/ 4580714 h 4580714"/>
                <a:gd name="connsiteX4" fmla="*/ 720264 w 4256647"/>
                <a:gd name="connsiteY4" fmla="*/ 4580714 h 4580714"/>
                <a:gd name="connsiteX0" fmla="*/ 4256647 w 4256647"/>
                <a:gd name="connsiteY0" fmla="*/ 0 h 4580714"/>
                <a:gd name="connsiteX1" fmla="*/ 2397576 w 4256647"/>
                <a:gd name="connsiteY1" fmla="*/ 1617088 h 4580714"/>
                <a:gd name="connsiteX2" fmla="*/ 116022 w 4256647"/>
                <a:gd name="connsiteY2" fmla="*/ 4076516 h 4580714"/>
                <a:gd name="connsiteX3" fmla="*/ 720264 w 4256647"/>
                <a:gd name="connsiteY3" fmla="*/ 4580714 h 4580714"/>
                <a:gd name="connsiteX4" fmla="*/ 720264 w 4256647"/>
                <a:gd name="connsiteY4" fmla="*/ 4580714 h 4580714"/>
                <a:gd name="connsiteX0" fmla="*/ 4345485 w 4345485"/>
                <a:gd name="connsiteY0" fmla="*/ 0 h 4580714"/>
                <a:gd name="connsiteX1" fmla="*/ 772586 w 4345485"/>
                <a:gd name="connsiteY1" fmla="*/ 2100766 h 4580714"/>
                <a:gd name="connsiteX2" fmla="*/ 204860 w 4345485"/>
                <a:gd name="connsiteY2" fmla="*/ 4076516 h 4580714"/>
                <a:gd name="connsiteX3" fmla="*/ 809102 w 4345485"/>
                <a:gd name="connsiteY3" fmla="*/ 4580714 h 4580714"/>
                <a:gd name="connsiteX4" fmla="*/ 809102 w 4345485"/>
                <a:gd name="connsiteY4" fmla="*/ 4580714 h 4580714"/>
                <a:gd name="connsiteX0" fmla="*/ 4463177 w 4463177"/>
                <a:gd name="connsiteY0" fmla="*/ 0 h 4580714"/>
                <a:gd name="connsiteX1" fmla="*/ 890278 w 4463177"/>
                <a:gd name="connsiteY1" fmla="*/ 2100766 h 4580714"/>
                <a:gd name="connsiteX2" fmla="*/ 322552 w 4463177"/>
                <a:gd name="connsiteY2" fmla="*/ 4076516 h 4580714"/>
                <a:gd name="connsiteX3" fmla="*/ 926794 w 4463177"/>
                <a:gd name="connsiteY3" fmla="*/ 4580714 h 4580714"/>
                <a:gd name="connsiteX4" fmla="*/ 926794 w 4463177"/>
                <a:gd name="connsiteY4" fmla="*/ 4580714 h 4580714"/>
                <a:gd name="connsiteX0" fmla="*/ 4463177 w 4463177"/>
                <a:gd name="connsiteY0" fmla="*/ 0 h 4580714"/>
                <a:gd name="connsiteX1" fmla="*/ 890278 w 4463177"/>
                <a:gd name="connsiteY1" fmla="*/ 2100766 h 4580714"/>
                <a:gd name="connsiteX2" fmla="*/ 322552 w 4463177"/>
                <a:gd name="connsiteY2" fmla="*/ 4076516 h 4580714"/>
                <a:gd name="connsiteX3" fmla="*/ 926794 w 4463177"/>
                <a:gd name="connsiteY3" fmla="*/ 4580714 h 4580714"/>
                <a:gd name="connsiteX4" fmla="*/ 926794 w 4463177"/>
                <a:gd name="connsiteY4" fmla="*/ 4580714 h 4580714"/>
                <a:gd name="connsiteX0" fmla="*/ 4622932 w 4622932"/>
                <a:gd name="connsiteY0" fmla="*/ 0 h 4580714"/>
                <a:gd name="connsiteX1" fmla="*/ 514461 w 4622932"/>
                <a:gd name="connsiteY1" fmla="*/ 1930056 h 4580714"/>
                <a:gd name="connsiteX2" fmla="*/ 482307 w 4622932"/>
                <a:gd name="connsiteY2" fmla="*/ 4076516 h 4580714"/>
                <a:gd name="connsiteX3" fmla="*/ 1086549 w 4622932"/>
                <a:gd name="connsiteY3" fmla="*/ 4580714 h 4580714"/>
                <a:gd name="connsiteX4" fmla="*/ 1086549 w 4622932"/>
                <a:gd name="connsiteY4" fmla="*/ 4580714 h 4580714"/>
                <a:gd name="connsiteX0" fmla="*/ 4545949 w 4545949"/>
                <a:gd name="connsiteY0" fmla="*/ 0 h 4580714"/>
                <a:gd name="connsiteX1" fmla="*/ 437478 w 4545949"/>
                <a:gd name="connsiteY1" fmla="*/ 1930056 h 4580714"/>
                <a:gd name="connsiteX2" fmla="*/ 405324 w 4545949"/>
                <a:gd name="connsiteY2" fmla="*/ 4076516 h 4580714"/>
                <a:gd name="connsiteX3" fmla="*/ 1009566 w 4545949"/>
                <a:gd name="connsiteY3" fmla="*/ 4580714 h 4580714"/>
                <a:gd name="connsiteX4" fmla="*/ 1009566 w 4545949"/>
                <a:gd name="connsiteY4" fmla="*/ 4580714 h 4580714"/>
                <a:gd name="connsiteX0" fmla="*/ 4265255 w 4265255"/>
                <a:gd name="connsiteY0" fmla="*/ 0 h 4580714"/>
                <a:gd name="connsiteX1" fmla="*/ 2770372 w 4265255"/>
                <a:gd name="connsiteY1" fmla="*/ 2427960 h 4580714"/>
                <a:gd name="connsiteX2" fmla="*/ 124630 w 4265255"/>
                <a:gd name="connsiteY2" fmla="*/ 4076516 h 4580714"/>
                <a:gd name="connsiteX3" fmla="*/ 728872 w 4265255"/>
                <a:gd name="connsiteY3" fmla="*/ 4580714 h 4580714"/>
                <a:gd name="connsiteX4" fmla="*/ 728872 w 4265255"/>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1323815 w 3536383"/>
                <a:gd name="connsiteY1" fmla="*/ 3550161 h 4580714"/>
                <a:gd name="connsiteX2" fmla="*/ 0 w 3536383"/>
                <a:gd name="connsiteY2" fmla="*/ 4580714 h 4580714"/>
                <a:gd name="connsiteX3" fmla="*/ 0 w 3536383"/>
                <a:gd name="connsiteY3" fmla="*/ 4580714 h 4580714"/>
                <a:gd name="connsiteX0" fmla="*/ 4221914 w 4221914"/>
                <a:gd name="connsiteY0" fmla="*/ 0 h 4580714"/>
                <a:gd name="connsiteX1" fmla="*/ 1323815 w 4221914"/>
                <a:gd name="connsiteY1" fmla="*/ 3550161 h 4580714"/>
                <a:gd name="connsiteX2" fmla="*/ 0 w 4221914"/>
                <a:gd name="connsiteY2" fmla="*/ 4580714 h 4580714"/>
                <a:gd name="connsiteX3" fmla="*/ 0 w 4221914"/>
                <a:gd name="connsiteY3" fmla="*/ 4580714 h 4580714"/>
                <a:gd name="connsiteX0" fmla="*/ 4221914 w 4221914"/>
                <a:gd name="connsiteY0" fmla="*/ 225241 h 4805955"/>
                <a:gd name="connsiteX1" fmla="*/ 3384812 w 4221914"/>
                <a:gd name="connsiteY1" fmla="*/ 253694 h 4805955"/>
                <a:gd name="connsiteX2" fmla="*/ 1323815 w 4221914"/>
                <a:gd name="connsiteY2" fmla="*/ 3775402 h 4805955"/>
                <a:gd name="connsiteX3" fmla="*/ 0 w 4221914"/>
                <a:gd name="connsiteY3" fmla="*/ 4805955 h 4805955"/>
                <a:gd name="connsiteX4" fmla="*/ 0 w 4221914"/>
                <a:gd name="connsiteY4" fmla="*/ 4805955 h 4805955"/>
                <a:gd name="connsiteX0" fmla="*/ 4264760 w 4264760"/>
                <a:gd name="connsiteY0" fmla="*/ 203963 h 4813128"/>
                <a:gd name="connsiteX1" fmla="*/ 3384812 w 4264760"/>
                <a:gd name="connsiteY1" fmla="*/ 260867 h 4813128"/>
                <a:gd name="connsiteX2" fmla="*/ 1323815 w 4264760"/>
                <a:gd name="connsiteY2" fmla="*/ 3782575 h 4813128"/>
                <a:gd name="connsiteX3" fmla="*/ 0 w 4264760"/>
                <a:gd name="connsiteY3" fmla="*/ 4813128 h 4813128"/>
                <a:gd name="connsiteX4" fmla="*/ 0 w 4264760"/>
                <a:gd name="connsiteY4" fmla="*/ 4813128 h 4813128"/>
                <a:gd name="connsiteX0" fmla="*/ 4264760 w 4264760"/>
                <a:gd name="connsiteY0" fmla="*/ 211227 h 4820392"/>
                <a:gd name="connsiteX1" fmla="*/ 3384812 w 4264760"/>
                <a:gd name="connsiteY1" fmla="*/ 268131 h 4820392"/>
                <a:gd name="connsiteX2" fmla="*/ 1323815 w 4264760"/>
                <a:gd name="connsiteY2" fmla="*/ 3789839 h 4820392"/>
                <a:gd name="connsiteX3" fmla="*/ 0 w 4264760"/>
                <a:gd name="connsiteY3" fmla="*/ 4820392 h 4820392"/>
                <a:gd name="connsiteX4" fmla="*/ 0 w 4264760"/>
                <a:gd name="connsiteY4" fmla="*/ 4820392 h 4820392"/>
                <a:gd name="connsiteX0" fmla="*/ 4264760 w 4264760"/>
                <a:gd name="connsiteY0" fmla="*/ -1 h 4609164"/>
                <a:gd name="connsiteX1" fmla="*/ 3384812 w 4264760"/>
                <a:gd name="connsiteY1" fmla="*/ 56903 h 4609164"/>
                <a:gd name="connsiteX2" fmla="*/ 1323815 w 4264760"/>
                <a:gd name="connsiteY2" fmla="*/ 3578611 h 4609164"/>
                <a:gd name="connsiteX3" fmla="*/ 0 w 4264760"/>
                <a:gd name="connsiteY3" fmla="*/ 4609164 h 4609164"/>
                <a:gd name="connsiteX4" fmla="*/ 0 w 4264760"/>
                <a:gd name="connsiteY4" fmla="*/ 4609164 h 4609164"/>
                <a:gd name="connsiteX0" fmla="*/ 4264760 w 4264760"/>
                <a:gd name="connsiteY0" fmla="*/ 0 h 4609165"/>
                <a:gd name="connsiteX1" fmla="*/ 3502146 w 4264760"/>
                <a:gd name="connsiteY1" fmla="*/ 56904 h 4609165"/>
                <a:gd name="connsiteX2" fmla="*/ 1323815 w 4264760"/>
                <a:gd name="connsiteY2" fmla="*/ 3578612 h 4609165"/>
                <a:gd name="connsiteX3" fmla="*/ 0 w 4264760"/>
                <a:gd name="connsiteY3" fmla="*/ 4609165 h 4609165"/>
                <a:gd name="connsiteX4" fmla="*/ 0 w 4264760"/>
                <a:gd name="connsiteY4" fmla="*/ 4609165 h 4609165"/>
                <a:gd name="connsiteX0" fmla="*/ 4264760 w 4264760"/>
                <a:gd name="connsiteY0" fmla="*/ 0 h 4609165"/>
                <a:gd name="connsiteX1" fmla="*/ 3502146 w 4264760"/>
                <a:gd name="connsiteY1" fmla="*/ 56904 h 4609165"/>
                <a:gd name="connsiteX2" fmla="*/ 1323815 w 4264760"/>
                <a:gd name="connsiteY2" fmla="*/ 3578612 h 4609165"/>
                <a:gd name="connsiteX3" fmla="*/ 0 w 4264760"/>
                <a:gd name="connsiteY3" fmla="*/ 4609165 h 4609165"/>
                <a:gd name="connsiteX4" fmla="*/ 0 w 4264760"/>
                <a:gd name="connsiteY4" fmla="*/ 4609165 h 4609165"/>
                <a:gd name="connsiteX0" fmla="*/ 4411427 w 4411427"/>
                <a:gd name="connsiteY0" fmla="*/ 0 h 4557957"/>
                <a:gd name="connsiteX1" fmla="*/ 3502146 w 4411427"/>
                <a:gd name="connsiteY1" fmla="*/ 5696 h 4557957"/>
                <a:gd name="connsiteX2" fmla="*/ 1323815 w 4411427"/>
                <a:gd name="connsiteY2" fmla="*/ 3527404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5 w 4411427"/>
                <a:gd name="connsiteY2" fmla="*/ 3527404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990598 w 4411427"/>
                <a:gd name="connsiteY2" fmla="*/ 3471726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1323814 w 4411427"/>
                <a:gd name="connsiteY1" fmla="*/ 3416048 h 4557957"/>
                <a:gd name="connsiteX2" fmla="*/ 0 w 4411427"/>
                <a:gd name="connsiteY2" fmla="*/ 4557957 h 4557957"/>
                <a:gd name="connsiteX3" fmla="*/ 0 w 4411427"/>
                <a:gd name="connsiteY3" fmla="*/ 4557957 h 4557957"/>
                <a:gd name="connsiteX0" fmla="*/ 4411427 w 4411427"/>
                <a:gd name="connsiteY0" fmla="*/ 0 h 4557957"/>
                <a:gd name="connsiteX1" fmla="*/ 2549072 w 4411427"/>
                <a:gd name="connsiteY1" fmla="*/ 2194621 h 4557957"/>
                <a:gd name="connsiteX2" fmla="*/ 1323814 w 4411427"/>
                <a:gd name="connsiteY2" fmla="*/ 3416048 h 4557957"/>
                <a:gd name="connsiteX3" fmla="*/ 0 w 4411427"/>
                <a:gd name="connsiteY3" fmla="*/ 4557957 h 4557957"/>
                <a:gd name="connsiteX4" fmla="*/ 0 w 4411427"/>
                <a:gd name="connsiteY4" fmla="*/ 4557957 h 4557957"/>
                <a:gd name="connsiteX0" fmla="*/ 7588888 w 7588888"/>
                <a:gd name="connsiteY0" fmla="*/ 0 h 4558166"/>
                <a:gd name="connsiteX1" fmla="*/ 5726533 w 7588888"/>
                <a:gd name="connsiteY1" fmla="*/ 2194621 h 4558166"/>
                <a:gd name="connsiteX2" fmla="*/ 4501275 w 7588888"/>
                <a:gd name="connsiteY2" fmla="*/ 3416048 h 4558166"/>
                <a:gd name="connsiteX3" fmla="*/ 3177461 w 7588888"/>
                <a:gd name="connsiteY3" fmla="*/ 4557957 h 4558166"/>
                <a:gd name="connsiteX4" fmla="*/ 0 w 7588888"/>
                <a:gd name="connsiteY4" fmla="*/ 3501537 h 4558166"/>
                <a:gd name="connsiteX0" fmla="*/ 9221997 w 9221997"/>
                <a:gd name="connsiteY0" fmla="*/ 0 h 4558803"/>
                <a:gd name="connsiteX1" fmla="*/ 7359642 w 9221997"/>
                <a:gd name="connsiteY1" fmla="*/ 2194621 h 4558803"/>
                <a:gd name="connsiteX2" fmla="*/ 6134384 w 9221997"/>
                <a:gd name="connsiteY2" fmla="*/ 3416048 h 4558803"/>
                <a:gd name="connsiteX3" fmla="*/ 4810570 w 9221997"/>
                <a:gd name="connsiteY3" fmla="*/ 4557957 h 4558803"/>
                <a:gd name="connsiteX4" fmla="*/ 0 w 9221997"/>
                <a:gd name="connsiteY4" fmla="*/ 3261442 h 4558803"/>
                <a:gd name="connsiteX0" fmla="*/ 5085970 w 7417743"/>
                <a:gd name="connsiteY0" fmla="*/ 0 h 3034196"/>
                <a:gd name="connsiteX1" fmla="*/ 7359642 w 7417743"/>
                <a:gd name="connsiteY1" fmla="*/ 670014 h 3034196"/>
                <a:gd name="connsiteX2" fmla="*/ 6134384 w 7417743"/>
                <a:gd name="connsiteY2" fmla="*/ 1891441 h 3034196"/>
                <a:gd name="connsiteX3" fmla="*/ 4810570 w 7417743"/>
                <a:gd name="connsiteY3" fmla="*/ 3033350 h 3034196"/>
                <a:gd name="connsiteX4" fmla="*/ 0 w 7417743"/>
                <a:gd name="connsiteY4" fmla="*/ 1736835 h 3034196"/>
                <a:gd name="connsiteX0" fmla="*/ 5085970 w 7360239"/>
                <a:gd name="connsiteY0" fmla="*/ 0 h 3052312"/>
                <a:gd name="connsiteX1" fmla="*/ 7359642 w 7360239"/>
                <a:gd name="connsiteY1" fmla="*/ 670014 h 3052312"/>
                <a:gd name="connsiteX2" fmla="*/ 4810570 w 7360239"/>
                <a:gd name="connsiteY2" fmla="*/ 3033350 h 3052312"/>
                <a:gd name="connsiteX3" fmla="*/ 0 w 7360239"/>
                <a:gd name="connsiteY3" fmla="*/ 1736835 h 3052312"/>
                <a:gd name="connsiteX0" fmla="*/ 5085970 w 5257358"/>
                <a:gd name="connsiteY0" fmla="*/ 0 h 3076943"/>
                <a:gd name="connsiteX1" fmla="*/ 4810570 w 5257358"/>
                <a:gd name="connsiteY1" fmla="*/ 3033350 h 3076943"/>
                <a:gd name="connsiteX2" fmla="*/ 0 w 5257358"/>
                <a:gd name="connsiteY2" fmla="*/ 1736835 h 3076943"/>
                <a:gd name="connsiteX0" fmla="*/ 5085970 w 5085969"/>
                <a:gd name="connsiteY0" fmla="*/ 0 h 1845580"/>
                <a:gd name="connsiteX1" fmla="*/ 2591673 w 5085969"/>
                <a:gd name="connsiteY1" fmla="*/ 1208626 h 1845580"/>
                <a:gd name="connsiteX2" fmla="*/ 0 w 5085969"/>
                <a:gd name="connsiteY2" fmla="*/ 1736835 h 1845580"/>
                <a:gd name="connsiteX0" fmla="*/ 5085970 w 5085969"/>
                <a:gd name="connsiteY0" fmla="*/ 0 h 1737550"/>
                <a:gd name="connsiteX1" fmla="*/ 2591673 w 5085969"/>
                <a:gd name="connsiteY1" fmla="*/ 1208626 h 1737550"/>
                <a:gd name="connsiteX2" fmla="*/ 0 w 5085969"/>
                <a:gd name="connsiteY2" fmla="*/ 1736835 h 1737550"/>
                <a:gd name="connsiteX0" fmla="*/ 5014965 w 5014964"/>
                <a:gd name="connsiteY0" fmla="*/ 0 h 1797463"/>
                <a:gd name="connsiteX1" fmla="*/ 2520668 w 5014964"/>
                <a:gd name="connsiteY1" fmla="*/ 1208626 h 1797463"/>
                <a:gd name="connsiteX2" fmla="*/ 0 w 5014964"/>
                <a:gd name="connsiteY2" fmla="*/ 1796859 h 1797463"/>
                <a:gd name="connsiteX0" fmla="*/ 5014965 w 5014964"/>
                <a:gd name="connsiteY0" fmla="*/ 0 h 1797676"/>
                <a:gd name="connsiteX1" fmla="*/ 2999951 w 5014964"/>
                <a:gd name="connsiteY1" fmla="*/ 1292661 h 1797676"/>
                <a:gd name="connsiteX2" fmla="*/ 0 w 5014964"/>
                <a:gd name="connsiteY2" fmla="*/ 1796859 h 1797676"/>
                <a:gd name="connsiteX0" fmla="*/ 5014965 w 5014964"/>
                <a:gd name="connsiteY0" fmla="*/ 0 h 1797856"/>
                <a:gd name="connsiteX1" fmla="*/ 2999951 w 5014964"/>
                <a:gd name="connsiteY1" fmla="*/ 1292661 h 1797856"/>
                <a:gd name="connsiteX2" fmla="*/ 0 w 5014964"/>
                <a:gd name="connsiteY2" fmla="*/ 1796859 h 1797856"/>
                <a:gd name="connsiteX0" fmla="*/ 5014965 w 5014964"/>
                <a:gd name="connsiteY0" fmla="*/ 0 h 1797856"/>
                <a:gd name="connsiteX1" fmla="*/ 2999951 w 5014964"/>
                <a:gd name="connsiteY1" fmla="*/ 1292661 h 1797856"/>
                <a:gd name="connsiteX2" fmla="*/ 0 w 5014964"/>
                <a:gd name="connsiteY2" fmla="*/ 1796859 h 1797856"/>
                <a:gd name="connsiteX0" fmla="*/ 5014965 w 5014966"/>
                <a:gd name="connsiteY0" fmla="*/ 2093260 h 3890171"/>
                <a:gd name="connsiteX1" fmla="*/ 2286997 w 5014966"/>
                <a:gd name="connsiteY1" fmla="*/ 25528 h 3890171"/>
                <a:gd name="connsiteX2" fmla="*/ 0 w 5014966"/>
                <a:gd name="connsiteY2" fmla="*/ 3890119 h 3890171"/>
                <a:gd name="connsiteX0" fmla="*/ 5014965 w 5014964"/>
                <a:gd name="connsiteY0" fmla="*/ 2196757 h 3993738"/>
                <a:gd name="connsiteX1" fmla="*/ 2286997 w 5014964"/>
                <a:gd name="connsiteY1" fmla="*/ 129025 h 3993738"/>
                <a:gd name="connsiteX2" fmla="*/ 0 w 5014964"/>
                <a:gd name="connsiteY2" fmla="*/ 3993616 h 3993738"/>
                <a:gd name="connsiteX0" fmla="*/ 5014965 w 5014966"/>
                <a:gd name="connsiteY0" fmla="*/ 2196757 h 3993696"/>
                <a:gd name="connsiteX1" fmla="*/ 2286997 w 5014966"/>
                <a:gd name="connsiteY1" fmla="*/ 129025 h 3993696"/>
                <a:gd name="connsiteX2" fmla="*/ 0 w 5014966"/>
                <a:gd name="connsiteY2" fmla="*/ 3993616 h 3993696"/>
                <a:gd name="connsiteX0" fmla="*/ 5014965 w 5014964"/>
                <a:gd name="connsiteY0" fmla="*/ 2216034 h 4012973"/>
                <a:gd name="connsiteX1" fmla="*/ 2286997 w 5014964"/>
                <a:gd name="connsiteY1" fmla="*/ 148302 h 4012973"/>
                <a:gd name="connsiteX2" fmla="*/ 0 w 5014964"/>
                <a:gd name="connsiteY2" fmla="*/ 4012893 h 4012973"/>
                <a:gd name="connsiteX0" fmla="*/ 5014965 w 5014966"/>
                <a:gd name="connsiteY0" fmla="*/ 2216034 h 4012888"/>
                <a:gd name="connsiteX1" fmla="*/ 2286997 w 5014966"/>
                <a:gd name="connsiteY1" fmla="*/ 148302 h 4012888"/>
                <a:gd name="connsiteX2" fmla="*/ 0 w 5014966"/>
                <a:gd name="connsiteY2" fmla="*/ 4012893 h 4012888"/>
                <a:gd name="connsiteX0" fmla="*/ 5014965 w 5014964"/>
                <a:gd name="connsiteY0" fmla="*/ 2216034 h 4012888"/>
                <a:gd name="connsiteX1" fmla="*/ 2438690 w 5014964"/>
                <a:gd name="connsiteY1" fmla="*/ 148302 h 4012888"/>
                <a:gd name="connsiteX2" fmla="*/ 0 w 5014964"/>
                <a:gd name="connsiteY2" fmla="*/ 4012893 h 4012888"/>
                <a:gd name="connsiteX0" fmla="*/ 5014965 w 5014966"/>
                <a:gd name="connsiteY0" fmla="*/ 2216034 h 4012888"/>
                <a:gd name="connsiteX1" fmla="*/ 2438690 w 5014966"/>
                <a:gd name="connsiteY1" fmla="*/ 148302 h 4012888"/>
                <a:gd name="connsiteX2" fmla="*/ 0 w 5014966"/>
                <a:gd name="connsiteY2" fmla="*/ 4012893 h 4012888"/>
                <a:gd name="connsiteX0" fmla="*/ 5014965 w 5014964"/>
                <a:gd name="connsiteY0" fmla="*/ 2157611 h 3954465"/>
                <a:gd name="connsiteX1" fmla="*/ 2438690 w 5014964"/>
                <a:gd name="connsiteY1" fmla="*/ 89879 h 3954465"/>
                <a:gd name="connsiteX2" fmla="*/ 0 w 5014964"/>
                <a:gd name="connsiteY2" fmla="*/ 3954470 h 3954465"/>
                <a:gd name="connsiteX0" fmla="*/ 5166659 w 5166659"/>
                <a:gd name="connsiteY0" fmla="*/ 3748008 h 3864657"/>
                <a:gd name="connsiteX1" fmla="*/ 2438690 w 5166659"/>
                <a:gd name="connsiteY1" fmla="*/ 71 h 3864657"/>
                <a:gd name="connsiteX2" fmla="*/ 0 w 5166659"/>
                <a:gd name="connsiteY2" fmla="*/ 3864662 h 3864657"/>
                <a:gd name="connsiteX0" fmla="*/ 5166659 w 5166659"/>
                <a:gd name="connsiteY0" fmla="*/ 3748050 h 3864699"/>
                <a:gd name="connsiteX1" fmla="*/ 2438690 w 5166659"/>
                <a:gd name="connsiteY1" fmla="*/ 113 h 3864699"/>
                <a:gd name="connsiteX2" fmla="*/ 0 w 5166659"/>
                <a:gd name="connsiteY2" fmla="*/ 3864704 h 3864699"/>
                <a:gd name="connsiteX0" fmla="*/ 5274672 w 5274672"/>
                <a:gd name="connsiteY0" fmla="*/ 3326878 h 3864714"/>
                <a:gd name="connsiteX1" fmla="*/ 2438690 w 5274672"/>
                <a:gd name="connsiteY1" fmla="*/ 128 h 3864714"/>
                <a:gd name="connsiteX2" fmla="*/ 0 w 5274672"/>
                <a:gd name="connsiteY2" fmla="*/ 3864719 h 3864714"/>
                <a:gd name="connsiteX0" fmla="*/ 5274672 w 5274672"/>
                <a:gd name="connsiteY0" fmla="*/ 2063482 h 2601318"/>
                <a:gd name="connsiteX1" fmla="*/ 2573707 w 5274672"/>
                <a:gd name="connsiteY1" fmla="*/ 315 h 2601318"/>
                <a:gd name="connsiteX2" fmla="*/ 0 w 5274672"/>
                <a:gd name="connsiteY2" fmla="*/ 2601323 h 2601318"/>
                <a:gd name="connsiteX0" fmla="*/ 5274672 w 5274672"/>
                <a:gd name="connsiteY0" fmla="*/ 2094859 h 2632695"/>
                <a:gd name="connsiteX1" fmla="*/ 2573707 w 5274672"/>
                <a:gd name="connsiteY1" fmla="*/ 31692 h 2632695"/>
                <a:gd name="connsiteX2" fmla="*/ 1701215 w 5274672"/>
                <a:gd name="connsiteY2" fmla="*/ 2127259 h 2632695"/>
                <a:gd name="connsiteX3" fmla="*/ 0 w 5274672"/>
                <a:gd name="connsiteY3" fmla="*/ 2632700 h 2632695"/>
                <a:gd name="connsiteX0" fmla="*/ 5274672 w 5274672"/>
                <a:gd name="connsiteY0" fmla="*/ 2131829 h 2669665"/>
                <a:gd name="connsiteX1" fmla="*/ 3546450 w 5274672"/>
                <a:gd name="connsiteY1" fmla="*/ 1153371 h 2669665"/>
                <a:gd name="connsiteX2" fmla="*/ 2573707 w 5274672"/>
                <a:gd name="connsiteY2" fmla="*/ 68662 h 2669665"/>
                <a:gd name="connsiteX3" fmla="*/ 1701215 w 5274672"/>
                <a:gd name="connsiteY3" fmla="*/ 2164229 h 2669665"/>
                <a:gd name="connsiteX4" fmla="*/ 0 w 5274672"/>
                <a:gd name="connsiteY4" fmla="*/ 2669670 h 2669665"/>
                <a:gd name="connsiteX0" fmla="*/ 5274672 w 5274672"/>
                <a:gd name="connsiteY0" fmla="*/ 978488 h 1516324"/>
                <a:gd name="connsiteX1" fmla="*/ 3546450 w 5274672"/>
                <a:gd name="connsiteY1" fmla="*/ 30 h 1516324"/>
                <a:gd name="connsiteX2" fmla="*/ 1701215 w 5274672"/>
                <a:gd name="connsiteY2" fmla="*/ 1010888 h 1516324"/>
                <a:gd name="connsiteX3" fmla="*/ 0 w 5274672"/>
                <a:gd name="connsiteY3" fmla="*/ 1516329 h 1516324"/>
                <a:gd name="connsiteX0" fmla="*/ 5274672 w 5274672"/>
                <a:gd name="connsiteY0" fmla="*/ 1568134 h 2105970"/>
                <a:gd name="connsiteX1" fmla="*/ 3573454 w 5274672"/>
                <a:gd name="connsiteY1" fmla="*/ 15 h 2105970"/>
                <a:gd name="connsiteX2" fmla="*/ 1701215 w 5274672"/>
                <a:gd name="connsiteY2" fmla="*/ 1600534 h 2105970"/>
                <a:gd name="connsiteX3" fmla="*/ 0 w 5274672"/>
                <a:gd name="connsiteY3" fmla="*/ 2105975 h 2105970"/>
                <a:gd name="connsiteX0" fmla="*/ 5274672 w 5274672"/>
                <a:gd name="connsiteY0" fmla="*/ 1568134 h 2162606"/>
                <a:gd name="connsiteX1" fmla="*/ 3573454 w 5274672"/>
                <a:gd name="connsiteY1" fmla="*/ 15 h 2162606"/>
                <a:gd name="connsiteX2" fmla="*/ 1701215 w 5274672"/>
                <a:gd name="connsiteY2" fmla="*/ 2021716 h 2162606"/>
                <a:gd name="connsiteX3" fmla="*/ 0 w 5274672"/>
                <a:gd name="connsiteY3" fmla="*/ 2105975 h 2162606"/>
                <a:gd name="connsiteX0" fmla="*/ 5274672 w 5274672"/>
                <a:gd name="connsiteY0" fmla="*/ 1568134 h 2105970"/>
                <a:gd name="connsiteX1" fmla="*/ 3573454 w 5274672"/>
                <a:gd name="connsiteY1" fmla="*/ 15 h 2105970"/>
                <a:gd name="connsiteX2" fmla="*/ 1701215 w 5274672"/>
                <a:gd name="connsiteY2" fmla="*/ 2021716 h 2105970"/>
                <a:gd name="connsiteX3" fmla="*/ 0 w 5274672"/>
                <a:gd name="connsiteY3" fmla="*/ 2105975 h 2105970"/>
              </a:gdLst>
              <a:ahLst/>
              <a:cxnLst>
                <a:cxn ang="0">
                  <a:pos x="connsiteX0" y="connsiteY0"/>
                </a:cxn>
                <a:cxn ang="0">
                  <a:pos x="connsiteX1" y="connsiteY1"/>
                </a:cxn>
                <a:cxn ang="0">
                  <a:pos x="connsiteX2" y="connsiteY2"/>
                </a:cxn>
                <a:cxn ang="0">
                  <a:pos x="connsiteX3" y="connsiteY3"/>
                </a:cxn>
              </a:cxnLst>
              <a:rect l="l" t="t" r="r" b="b"/>
              <a:pathLst>
                <a:path w="5274672" h="2105970">
                  <a:moveTo>
                    <a:pt x="5274672" y="1568134"/>
                  </a:moveTo>
                  <a:cubicBezTo>
                    <a:pt x="4833616" y="1222542"/>
                    <a:pt x="4169030" y="-5385"/>
                    <a:pt x="3573454" y="15"/>
                  </a:cubicBezTo>
                  <a:cubicBezTo>
                    <a:pt x="2977878" y="5415"/>
                    <a:pt x="2292290" y="1769000"/>
                    <a:pt x="1701215" y="2021716"/>
                  </a:cubicBezTo>
                  <a:cubicBezTo>
                    <a:pt x="1182253" y="2118254"/>
                    <a:pt x="253532" y="1712860"/>
                    <a:pt x="0" y="2105975"/>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30" name="グループ化 29">
              <a:extLst>
                <a:ext uri="{FF2B5EF4-FFF2-40B4-BE49-F238E27FC236}">
                  <a16:creationId xmlns:a16="http://schemas.microsoft.com/office/drawing/2014/main" id="{67E5DEEF-0946-ECE5-0813-957F256102FF}"/>
                </a:ext>
              </a:extLst>
            </p:cNvPr>
            <p:cNvGrpSpPr>
              <a:grpSpLocks noChangeAspect="1"/>
            </p:cNvGrpSpPr>
            <p:nvPr/>
          </p:nvGrpSpPr>
          <p:grpSpPr>
            <a:xfrm>
              <a:off x="9233624" y="932545"/>
              <a:ext cx="203995" cy="732800"/>
              <a:chOff x="780858" y="0"/>
              <a:chExt cx="293824" cy="2119766"/>
            </a:xfrm>
          </p:grpSpPr>
          <p:cxnSp>
            <p:nvCxnSpPr>
              <p:cNvPr id="6235" name="直線コネクタ 6234">
                <a:extLst>
                  <a:ext uri="{FF2B5EF4-FFF2-40B4-BE49-F238E27FC236}">
                    <a16:creationId xmlns:a16="http://schemas.microsoft.com/office/drawing/2014/main" id="{3C73DB3C-00B4-C8E2-41D7-26ED6636028C}"/>
                  </a:ext>
                </a:extLst>
              </p:cNvPr>
              <p:cNvCxnSpPr/>
              <p:nvPr/>
            </p:nvCxnSpPr>
            <p:spPr>
              <a:xfrm flipH="1">
                <a:off x="885559" y="145142"/>
                <a:ext cx="0" cy="197462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236" name="グループ化 6235">
                <a:extLst>
                  <a:ext uri="{FF2B5EF4-FFF2-40B4-BE49-F238E27FC236}">
                    <a16:creationId xmlns:a16="http://schemas.microsoft.com/office/drawing/2014/main" id="{0B488C70-5810-C774-1E6A-9D7F4B351032}"/>
                  </a:ext>
                </a:extLst>
              </p:cNvPr>
              <p:cNvGrpSpPr/>
              <p:nvPr/>
            </p:nvGrpSpPr>
            <p:grpSpPr>
              <a:xfrm>
                <a:off x="894681" y="318906"/>
                <a:ext cx="180001" cy="368568"/>
                <a:chOff x="894677" y="318906"/>
                <a:chExt cx="156504" cy="317502"/>
              </a:xfrm>
            </p:grpSpPr>
            <p:sp>
              <p:nvSpPr>
                <p:cNvPr id="6253" name="正方形/長方形 6252">
                  <a:extLst>
                    <a:ext uri="{FF2B5EF4-FFF2-40B4-BE49-F238E27FC236}">
                      <a16:creationId xmlns:a16="http://schemas.microsoft.com/office/drawing/2014/main" id="{8C798347-B423-72E9-72AA-ADFC630A6F7C}"/>
                    </a:ext>
                  </a:extLst>
                </p:cNvPr>
                <p:cNvSpPr/>
                <p:nvPr/>
              </p:nvSpPr>
              <p:spPr>
                <a:xfrm>
                  <a:off x="894677" y="318906"/>
                  <a:ext cx="156503" cy="158751"/>
                </a:xfrm>
                <a:prstGeom prst="rect">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54" name="正方形/長方形 6253">
                  <a:extLst>
                    <a:ext uri="{FF2B5EF4-FFF2-40B4-BE49-F238E27FC236}">
                      <a16:creationId xmlns:a16="http://schemas.microsoft.com/office/drawing/2014/main" id="{BB2ED164-6826-AA9C-D406-C3C1CFC6E86C}"/>
                    </a:ext>
                  </a:extLst>
                </p:cNvPr>
                <p:cNvSpPr/>
                <p:nvPr/>
              </p:nvSpPr>
              <p:spPr>
                <a:xfrm>
                  <a:off x="894678" y="477657"/>
                  <a:ext cx="156503" cy="15875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nvGrpSpPr>
              <p:cNvPr id="6237" name="グループ化 6236">
                <a:extLst>
                  <a:ext uri="{FF2B5EF4-FFF2-40B4-BE49-F238E27FC236}">
                    <a16:creationId xmlns:a16="http://schemas.microsoft.com/office/drawing/2014/main" id="{3DFE34B3-997E-B434-4CC8-C3EB03272062}"/>
                  </a:ext>
                </a:extLst>
              </p:cNvPr>
              <p:cNvGrpSpPr/>
              <p:nvPr/>
            </p:nvGrpSpPr>
            <p:grpSpPr>
              <a:xfrm>
                <a:off x="801232" y="494522"/>
                <a:ext cx="112034" cy="447143"/>
                <a:chOff x="801232" y="494522"/>
                <a:chExt cx="97144" cy="387450"/>
              </a:xfrm>
            </p:grpSpPr>
            <p:grpSp>
              <p:nvGrpSpPr>
                <p:cNvPr id="6247" name="グループ化 6246">
                  <a:extLst>
                    <a:ext uri="{FF2B5EF4-FFF2-40B4-BE49-F238E27FC236}">
                      <a16:creationId xmlns:a16="http://schemas.microsoft.com/office/drawing/2014/main" id="{B868C3FB-5CFF-7019-5119-86AF04BBF6F9}"/>
                    </a:ext>
                  </a:extLst>
                </p:cNvPr>
                <p:cNvGrpSpPr/>
                <p:nvPr/>
              </p:nvGrpSpPr>
              <p:grpSpPr>
                <a:xfrm>
                  <a:off x="801232" y="494522"/>
                  <a:ext cx="71437" cy="387450"/>
                  <a:chOff x="801232" y="494522"/>
                  <a:chExt cx="71437" cy="387450"/>
                </a:xfrm>
              </p:grpSpPr>
              <p:sp>
                <p:nvSpPr>
                  <p:cNvPr id="6250" name="正方形/長方形 6249">
                    <a:extLst>
                      <a:ext uri="{FF2B5EF4-FFF2-40B4-BE49-F238E27FC236}">
                        <a16:creationId xmlns:a16="http://schemas.microsoft.com/office/drawing/2014/main" id="{B17C7499-2725-EE3E-DA76-B349D147B68B}"/>
                      </a:ext>
                    </a:extLst>
                  </p:cNvPr>
                  <p:cNvSpPr/>
                  <p:nvPr/>
                </p:nvSpPr>
                <p:spPr>
                  <a:xfrm>
                    <a:off x="813931" y="494522"/>
                    <a:ext cx="45719" cy="144000"/>
                  </a:xfrm>
                  <a:prstGeom prst="rect">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51" name="正方形/長方形 6250">
                    <a:extLst>
                      <a:ext uri="{FF2B5EF4-FFF2-40B4-BE49-F238E27FC236}">
                        <a16:creationId xmlns:a16="http://schemas.microsoft.com/office/drawing/2014/main" id="{58B93C02-AE75-E924-0967-66E2BB65C4A8}"/>
                      </a:ext>
                    </a:extLst>
                  </p:cNvPr>
                  <p:cNvSpPr/>
                  <p:nvPr/>
                </p:nvSpPr>
                <p:spPr>
                  <a:xfrm>
                    <a:off x="801232" y="640571"/>
                    <a:ext cx="71437" cy="25200"/>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52" name="正方形/長方形 6251">
                    <a:extLst>
                      <a:ext uri="{FF2B5EF4-FFF2-40B4-BE49-F238E27FC236}">
                        <a16:creationId xmlns:a16="http://schemas.microsoft.com/office/drawing/2014/main" id="{3910DB79-468F-5A84-A640-2587D30EF9B2}"/>
                      </a:ext>
                    </a:extLst>
                  </p:cNvPr>
                  <p:cNvSpPr/>
                  <p:nvPr/>
                </p:nvSpPr>
                <p:spPr>
                  <a:xfrm>
                    <a:off x="812342" y="665972"/>
                    <a:ext cx="45719" cy="216000"/>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cxnSp>
              <p:nvCxnSpPr>
                <p:cNvPr id="6248" name="直線コネクタ 6247">
                  <a:extLst>
                    <a:ext uri="{FF2B5EF4-FFF2-40B4-BE49-F238E27FC236}">
                      <a16:creationId xmlns:a16="http://schemas.microsoft.com/office/drawing/2014/main" id="{4CF71A2D-FD47-02C1-87C7-8DE25936B311}"/>
                    </a:ext>
                  </a:extLst>
                </p:cNvPr>
                <p:cNvCxnSpPr/>
                <p:nvPr/>
              </p:nvCxnSpPr>
              <p:spPr>
                <a:xfrm>
                  <a:off x="808375" y="723915"/>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49" name="直線コネクタ 6248">
                  <a:extLst>
                    <a:ext uri="{FF2B5EF4-FFF2-40B4-BE49-F238E27FC236}">
                      <a16:creationId xmlns:a16="http://schemas.microsoft.com/office/drawing/2014/main" id="{6F32FF51-E6B2-CF87-E10C-4248DBC6EBB8}"/>
                    </a:ext>
                  </a:extLst>
                </p:cNvPr>
                <p:cNvCxnSpPr/>
                <p:nvPr/>
              </p:nvCxnSpPr>
              <p:spPr>
                <a:xfrm>
                  <a:off x="808376" y="821546"/>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238" name="グループ化 6237">
                <a:extLst>
                  <a:ext uri="{FF2B5EF4-FFF2-40B4-BE49-F238E27FC236}">
                    <a16:creationId xmlns:a16="http://schemas.microsoft.com/office/drawing/2014/main" id="{B390C4D5-4177-DA2F-0111-A8B5D98A21F5}"/>
                  </a:ext>
                </a:extLst>
              </p:cNvPr>
              <p:cNvGrpSpPr/>
              <p:nvPr/>
            </p:nvGrpSpPr>
            <p:grpSpPr>
              <a:xfrm>
                <a:off x="855929" y="1807767"/>
                <a:ext cx="106561" cy="253607"/>
                <a:chOff x="855938" y="1807767"/>
                <a:chExt cx="92381" cy="217486"/>
              </a:xfrm>
            </p:grpSpPr>
            <p:sp>
              <p:nvSpPr>
                <p:cNvPr id="6244" name="正方形/長方形 6243">
                  <a:extLst>
                    <a:ext uri="{FF2B5EF4-FFF2-40B4-BE49-F238E27FC236}">
                      <a16:creationId xmlns:a16="http://schemas.microsoft.com/office/drawing/2014/main" id="{C79EA7F1-9FAB-1CEF-FC34-49F37E64A2BE}"/>
                    </a:ext>
                  </a:extLst>
                </p:cNvPr>
                <p:cNvSpPr/>
                <p:nvPr/>
              </p:nvSpPr>
              <p:spPr>
                <a:xfrm>
                  <a:off x="898004" y="1807767"/>
                  <a:ext cx="45719" cy="216000"/>
                </a:xfrm>
                <a:prstGeom prst="rect">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cxnSp>
              <p:nvCxnSpPr>
                <p:cNvPr id="6245" name="直線コネクタ 6244">
                  <a:extLst>
                    <a:ext uri="{FF2B5EF4-FFF2-40B4-BE49-F238E27FC236}">
                      <a16:creationId xmlns:a16="http://schemas.microsoft.com/office/drawing/2014/main" id="{2C742E32-C0A4-AA3F-13D1-7420ABBBA259}"/>
                    </a:ext>
                  </a:extLst>
                </p:cNvPr>
                <p:cNvCxnSpPr/>
                <p:nvPr/>
              </p:nvCxnSpPr>
              <p:spPr>
                <a:xfrm>
                  <a:off x="858319" y="1808560"/>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46" name="直線コネクタ 6245">
                  <a:extLst>
                    <a:ext uri="{FF2B5EF4-FFF2-40B4-BE49-F238E27FC236}">
                      <a16:creationId xmlns:a16="http://schemas.microsoft.com/office/drawing/2014/main" id="{947B8F0F-B147-5A74-F9A7-87B813049A10}"/>
                    </a:ext>
                  </a:extLst>
                </p:cNvPr>
                <p:cNvCxnSpPr/>
                <p:nvPr/>
              </p:nvCxnSpPr>
              <p:spPr>
                <a:xfrm>
                  <a:off x="855938" y="2025253"/>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239" name="直線コネクタ 6238">
                <a:extLst>
                  <a:ext uri="{FF2B5EF4-FFF2-40B4-BE49-F238E27FC236}">
                    <a16:creationId xmlns:a16="http://schemas.microsoft.com/office/drawing/2014/main" id="{B7A22E9D-95AC-213F-ECF7-5CAF3289CEC9}"/>
                  </a:ext>
                </a:extLst>
              </p:cNvPr>
              <p:cNvCxnSpPr/>
              <p:nvPr/>
            </p:nvCxnSpPr>
            <p:spPr>
              <a:xfrm flipH="1">
                <a:off x="868379" y="2106150"/>
                <a:ext cx="6390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240" name="円/楕円 240">
                <a:extLst>
                  <a:ext uri="{FF2B5EF4-FFF2-40B4-BE49-F238E27FC236}">
                    <a16:creationId xmlns:a16="http://schemas.microsoft.com/office/drawing/2014/main" id="{A3372F79-7B5C-A88B-BBAE-6C72BFB1C76E}"/>
                  </a:ext>
                </a:extLst>
              </p:cNvPr>
              <p:cNvSpPr/>
              <p:nvPr/>
            </p:nvSpPr>
            <p:spPr>
              <a:xfrm>
                <a:off x="780858" y="1108954"/>
                <a:ext cx="216000" cy="433799"/>
              </a:xfrm>
              <a:prstGeom prst="ellipse">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6241" name="グループ化 6240">
                <a:extLst>
                  <a:ext uri="{FF2B5EF4-FFF2-40B4-BE49-F238E27FC236}">
                    <a16:creationId xmlns:a16="http://schemas.microsoft.com/office/drawing/2014/main" id="{CFC87376-737F-F985-DDFB-07E1B54CD646}"/>
                  </a:ext>
                </a:extLst>
              </p:cNvPr>
              <p:cNvGrpSpPr/>
              <p:nvPr/>
            </p:nvGrpSpPr>
            <p:grpSpPr>
              <a:xfrm>
                <a:off x="805128" y="0"/>
                <a:ext cx="128243" cy="144000"/>
                <a:chOff x="805128" y="0"/>
                <a:chExt cx="128243" cy="144000"/>
              </a:xfrm>
            </p:grpSpPr>
            <p:sp>
              <p:nvSpPr>
                <p:cNvPr id="6242" name="正方形/長方形 6241">
                  <a:extLst>
                    <a:ext uri="{FF2B5EF4-FFF2-40B4-BE49-F238E27FC236}">
                      <a16:creationId xmlns:a16="http://schemas.microsoft.com/office/drawing/2014/main" id="{88A9F652-5A46-8914-C15D-9B91E9B15C55}"/>
                    </a:ext>
                  </a:extLst>
                </p:cNvPr>
                <p:cNvSpPr/>
                <p:nvPr/>
              </p:nvSpPr>
              <p:spPr bwMode="auto">
                <a:xfrm>
                  <a:off x="861371" y="0"/>
                  <a:ext cx="72000" cy="144000"/>
                </a:xfrm>
                <a:prstGeom prst="rect">
                  <a:avLst/>
                </a:prstGeom>
                <a:noFill/>
                <a:ln w="1270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43" name="正方形/長方形 6242">
                  <a:extLst>
                    <a:ext uri="{FF2B5EF4-FFF2-40B4-BE49-F238E27FC236}">
                      <a16:creationId xmlns:a16="http://schemas.microsoft.com/office/drawing/2014/main" id="{374066D7-508A-96A4-B6E4-FB7DF4E40630}"/>
                    </a:ext>
                  </a:extLst>
                </p:cNvPr>
                <p:cNvSpPr/>
                <p:nvPr/>
              </p:nvSpPr>
              <p:spPr bwMode="auto">
                <a:xfrm>
                  <a:off x="805128" y="2721"/>
                  <a:ext cx="54000" cy="140400"/>
                </a:xfrm>
                <a:prstGeom prst="rect">
                  <a:avLst/>
                </a:prstGeom>
                <a:noFill/>
                <a:ln w="1270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sp>
          <p:nvSpPr>
            <p:cNvPr id="31" name="テキスト ボックス 30">
              <a:extLst>
                <a:ext uri="{FF2B5EF4-FFF2-40B4-BE49-F238E27FC236}">
                  <a16:creationId xmlns:a16="http://schemas.microsoft.com/office/drawing/2014/main" id="{232EE18F-1D6F-A001-372C-2A7384BF6B0B}"/>
                </a:ext>
              </a:extLst>
            </p:cNvPr>
            <p:cNvSpPr txBox="1"/>
            <p:nvPr/>
          </p:nvSpPr>
          <p:spPr>
            <a:xfrm>
              <a:off x="6816056" y="3162411"/>
              <a:ext cx="2279531" cy="4290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rPr>
                <a:t>セジメントトラップ</a:t>
              </a:r>
            </a:p>
          </p:txBody>
        </p:sp>
        <p:sp>
          <p:nvSpPr>
            <p:cNvPr id="32" name="テキスト ボックス 31">
              <a:extLst>
                <a:ext uri="{FF2B5EF4-FFF2-40B4-BE49-F238E27FC236}">
                  <a16:creationId xmlns:a16="http://schemas.microsoft.com/office/drawing/2014/main" id="{D6F1DDF4-2A9C-BC3A-7AC8-CA780F6A1D22}"/>
                </a:ext>
              </a:extLst>
            </p:cNvPr>
            <p:cNvSpPr txBox="1"/>
            <p:nvPr/>
          </p:nvSpPr>
          <p:spPr>
            <a:xfrm>
              <a:off x="8025926" y="3789635"/>
              <a:ext cx="1298346" cy="4290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rPr>
                <a:t>シンカー</a:t>
              </a:r>
            </a:p>
          </p:txBody>
        </p:sp>
        <p:grpSp>
          <p:nvGrpSpPr>
            <p:cNvPr id="33" name="グループ化 32">
              <a:extLst>
                <a:ext uri="{FF2B5EF4-FFF2-40B4-BE49-F238E27FC236}">
                  <a16:creationId xmlns:a16="http://schemas.microsoft.com/office/drawing/2014/main" id="{338393AF-07EF-7A2B-6663-C9F90D6D5A91}"/>
                </a:ext>
              </a:extLst>
            </p:cNvPr>
            <p:cNvGrpSpPr/>
            <p:nvPr/>
          </p:nvGrpSpPr>
          <p:grpSpPr>
            <a:xfrm>
              <a:off x="2311527" y="1277911"/>
              <a:ext cx="3174229" cy="228078"/>
              <a:chOff x="-1044624" y="1507169"/>
              <a:chExt cx="4572000" cy="328511"/>
            </a:xfrm>
          </p:grpSpPr>
          <p:cxnSp>
            <p:nvCxnSpPr>
              <p:cNvPr id="6230" name="直線コネクタ 6229">
                <a:extLst>
                  <a:ext uri="{FF2B5EF4-FFF2-40B4-BE49-F238E27FC236}">
                    <a16:creationId xmlns:a16="http://schemas.microsoft.com/office/drawing/2014/main" id="{6781F570-5E8C-3810-6F4B-EABA14E68265}"/>
                  </a:ext>
                </a:extLst>
              </p:cNvPr>
              <p:cNvCxnSpPr/>
              <p:nvPr/>
            </p:nvCxnSpPr>
            <p:spPr>
              <a:xfrm>
                <a:off x="-1044624" y="1672180"/>
                <a:ext cx="45720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6231" name="二等辺三角形 6230">
                <a:extLst>
                  <a:ext uri="{FF2B5EF4-FFF2-40B4-BE49-F238E27FC236}">
                    <a16:creationId xmlns:a16="http://schemas.microsoft.com/office/drawing/2014/main" id="{3AC0BE16-F072-36DB-0175-F00D1645CBD3}"/>
                  </a:ext>
                </a:extLst>
              </p:cNvPr>
              <p:cNvSpPr/>
              <p:nvPr/>
            </p:nvSpPr>
            <p:spPr>
              <a:xfrm rot="10800000">
                <a:off x="-972616" y="1507169"/>
                <a:ext cx="252000" cy="144000"/>
              </a:xfrm>
              <a:prstGeom prst="triangle">
                <a:avLst/>
              </a:prstGeom>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cxnSp>
            <p:nvCxnSpPr>
              <p:cNvPr id="6232" name="直線コネクタ 6231">
                <a:extLst>
                  <a:ext uri="{FF2B5EF4-FFF2-40B4-BE49-F238E27FC236}">
                    <a16:creationId xmlns:a16="http://schemas.microsoft.com/office/drawing/2014/main" id="{A69BE364-6AE6-6FEA-F7E6-39D0F9CB9984}"/>
                  </a:ext>
                </a:extLst>
              </p:cNvPr>
              <p:cNvCxnSpPr/>
              <p:nvPr/>
            </p:nvCxnSpPr>
            <p:spPr>
              <a:xfrm>
                <a:off x="-976326" y="1725316"/>
                <a:ext cx="288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233" name="直線コネクタ 6232">
                <a:extLst>
                  <a:ext uri="{FF2B5EF4-FFF2-40B4-BE49-F238E27FC236}">
                    <a16:creationId xmlns:a16="http://schemas.microsoft.com/office/drawing/2014/main" id="{81E02386-5654-6FD2-2F5E-5D3E0C4EBC74}"/>
                  </a:ext>
                </a:extLst>
              </p:cNvPr>
              <p:cNvCxnSpPr/>
              <p:nvPr/>
            </p:nvCxnSpPr>
            <p:spPr>
              <a:xfrm>
                <a:off x="-954296" y="1781960"/>
                <a:ext cx="216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234" name="直線コネクタ 6233">
                <a:extLst>
                  <a:ext uri="{FF2B5EF4-FFF2-40B4-BE49-F238E27FC236}">
                    <a16:creationId xmlns:a16="http://schemas.microsoft.com/office/drawing/2014/main" id="{278FA47C-1B60-94A2-974E-47D0FEFB2721}"/>
                  </a:ext>
                </a:extLst>
              </p:cNvPr>
              <p:cNvCxnSpPr/>
              <p:nvPr/>
            </p:nvCxnSpPr>
            <p:spPr>
              <a:xfrm>
                <a:off x="-917752" y="1835680"/>
                <a:ext cx="144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5" name="グループ化 34">
              <a:extLst>
                <a:ext uri="{FF2B5EF4-FFF2-40B4-BE49-F238E27FC236}">
                  <a16:creationId xmlns:a16="http://schemas.microsoft.com/office/drawing/2014/main" id="{F4B58656-3D57-8CAC-5029-CB4C31035226}"/>
                </a:ext>
              </a:extLst>
            </p:cNvPr>
            <p:cNvGrpSpPr>
              <a:grpSpLocks noChangeAspect="1"/>
            </p:cNvGrpSpPr>
            <p:nvPr/>
          </p:nvGrpSpPr>
          <p:grpSpPr>
            <a:xfrm rot="60000">
              <a:off x="2737264" y="4072202"/>
              <a:ext cx="199869" cy="150699"/>
              <a:chOff x="6896100" y="4533900"/>
              <a:chExt cx="1448466" cy="1075938"/>
            </a:xfrm>
            <a:solidFill>
              <a:schemeClr val="bg1"/>
            </a:solidFill>
          </p:grpSpPr>
          <p:sp>
            <p:nvSpPr>
              <p:cNvPr id="6221" name="正方形/長方形 100">
                <a:extLst>
                  <a:ext uri="{FF2B5EF4-FFF2-40B4-BE49-F238E27FC236}">
                    <a16:creationId xmlns:a16="http://schemas.microsoft.com/office/drawing/2014/main" id="{A5A2DA02-7C8C-B6C7-4FBF-6C4E111999DB}"/>
                  </a:ext>
                </a:extLst>
              </p:cNvPr>
              <p:cNvSpPr/>
              <p:nvPr/>
            </p:nvSpPr>
            <p:spPr>
              <a:xfrm rot="8665580" flipH="1">
                <a:off x="7214226" y="4616622"/>
                <a:ext cx="1130340" cy="430112"/>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719137 w 1114426"/>
                  <a:gd name="connsiteY0" fmla="*/ 0 h 333375"/>
                  <a:gd name="connsiteX1" fmla="*/ 1114426 w 1114426"/>
                  <a:gd name="connsiteY1" fmla="*/ 4761 h 333375"/>
                  <a:gd name="connsiteX2" fmla="*/ 100013 w 1114426"/>
                  <a:gd name="connsiteY2" fmla="*/ 333375 h 333375"/>
                  <a:gd name="connsiteX3" fmla="*/ 0 w 1114426"/>
                  <a:gd name="connsiteY3" fmla="*/ 166688 h 333375"/>
                  <a:gd name="connsiteX4" fmla="*/ 719137 w 1114426"/>
                  <a:gd name="connsiteY4" fmla="*/ 0 h 333375"/>
                  <a:gd name="connsiteX0" fmla="*/ 1009650 w 1114426"/>
                  <a:gd name="connsiteY0" fmla="*/ 0 h 504825"/>
                  <a:gd name="connsiteX1" fmla="*/ 1114426 w 1114426"/>
                  <a:gd name="connsiteY1" fmla="*/ 176211 h 504825"/>
                  <a:gd name="connsiteX2" fmla="*/ 100013 w 1114426"/>
                  <a:gd name="connsiteY2" fmla="*/ 504825 h 504825"/>
                  <a:gd name="connsiteX3" fmla="*/ 0 w 1114426"/>
                  <a:gd name="connsiteY3" fmla="*/ 338138 h 504825"/>
                  <a:gd name="connsiteX4" fmla="*/ 1009650 w 1114426"/>
                  <a:gd name="connsiteY4" fmla="*/ 0 h 504825"/>
                  <a:gd name="connsiteX0" fmla="*/ 1009650 w 1114426"/>
                  <a:gd name="connsiteY0" fmla="*/ 61 h 504886"/>
                  <a:gd name="connsiteX1" fmla="*/ 1114426 w 1114426"/>
                  <a:gd name="connsiteY1" fmla="*/ 176272 h 504886"/>
                  <a:gd name="connsiteX2" fmla="*/ 100013 w 1114426"/>
                  <a:gd name="connsiteY2" fmla="*/ 504886 h 504886"/>
                  <a:gd name="connsiteX3" fmla="*/ 0 w 1114426"/>
                  <a:gd name="connsiteY3" fmla="*/ 338199 h 504886"/>
                  <a:gd name="connsiteX4" fmla="*/ 1009650 w 1114426"/>
                  <a:gd name="connsiteY4" fmla="*/ 61 h 504886"/>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29460 w 1134236"/>
                  <a:gd name="connsiteY0" fmla="*/ 343 h 505168"/>
                  <a:gd name="connsiteX1" fmla="*/ 1134236 w 1134236"/>
                  <a:gd name="connsiteY1" fmla="*/ 176554 h 505168"/>
                  <a:gd name="connsiteX2" fmla="*/ 119823 w 1134236"/>
                  <a:gd name="connsiteY2" fmla="*/ 505168 h 505168"/>
                  <a:gd name="connsiteX3" fmla="*/ 0 w 1134236"/>
                  <a:gd name="connsiteY3" fmla="*/ 397858 h 505168"/>
                  <a:gd name="connsiteX4" fmla="*/ 1029460 w 1134236"/>
                  <a:gd name="connsiteY4" fmla="*/ 343 h 505168"/>
                  <a:gd name="connsiteX0" fmla="*/ 1029460 w 1134236"/>
                  <a:gd name="connsiteY0" fmla="*/ 343 h 505168"/>
                  <a:gd name="connsiteX1" fmla="*/ 1134236 w 1134236"/>
                  <a:gd name="connsiteY1" fmla="*/ 176554 h 505168"/>
                  <a:gd name="connsiteX2" fmla="*/ 119823 w 1134236"/>
                  <a:gd name="connsiteY2" fmla="*/ 505168 h 505168"/>
                  <a:gd name="connsiteX3" fmla="*/ 0 w 1134236"/>
                  <a:gd name="connsiteY3" fmla="*/ 397858 h 505168"/>
                  <a:gd name="connsiteX4" fmla="*/ 1029460 w 1134236"/>
                  <a:gd name="connsiteY4" fmla="*/ 343 h 5051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09845"/>
                  <a:gd name="connsiteY0" fmla="*/ 253 h 513978"/>
                  <a:gd name="connsiteX1" fmla="*/ 1109845 w 1109845"/>
                  <a:gd name="connsiteY1" fmla="*/ 185384 h 513978"/>
                  <a:gd name="connsiteX2" fmla="*/ 126031 w 1109845"/>
                  <a:gd name="connsiteY2" fmla="*/ 513978 h 513978"/>
                  <a:gd name="connsiteX3" fmla="*/ 0 w 1109845"/>
                  <a:gd name="connsiteY3" fmla="*/ 397768 h 513978"/>
                  <a:gd name="connsiteX4" fmla="*/ 1029460 w 1109845"/>
                  <a:gd name="connsiteY4" fmla="*/ 253 h 513978"/>
                  <a:gd name="connsiteX0" fmla="*/ 1029460 w 1109845"/>
                  <a:gd name="connsiteY0" fmla="*/ 79 h 513804"/>
                  <a:gd name="connsiteX1" fmla="*/ 1109845 w 1109845"/>
                  <a:gd name="connsiteY1" fmla="*/ 185210 h 513804"/>
                  <a:gd name="connsiteX2" fmla="*/ 126031 w 1109845"/>
                  <a:gd name="connsiteY2" fmla="*/ 513804 h 513804"/>
                  <a:gd name="connsiteX3" fmla="*/ 0 w 1109845"/>
                  <a:gd name="connsiteY3" fmla="*/ 397594 h 513804"/>
                  <a:gd name="connsiteX4" fmla="*/ 1029460 w 1109845"/>
                  <a:gd name="connsiteY4" fmla="*/ 79 h 513804"/>
                  <a:gd name="connsiteX0" fmla="*/ 849238 w 1109845"/>
                  <a:gd name="connsiteY0" fmla="*/ 2249 h 410701"/>
                  <a:gd name="connsiteX1" fmla="*/ 1109845 w 1109845"/>
                  <a:gd name="connsiteY1" fmla="*/ 82107 h 410701"/>
                  <a:gd name="connsiteX2" fmla="*/ 126031 w 1109845"/>
                  <a:gd name="connsiteY2" fmla="*/ 410701 h 410701"/>
                  <a:gd name="connsiteX3" fmla="*/ 0 w 1109845"/>
                  <a:gd name="connsiteY3" fmla="*/ 294491 h 410701"/>
                  <a:gd name="connsiteX4" fmla="*/ 849238 w 1109845"/>
                  <a:gd name="connsiteY4" fmla="*/ 2249 h 410701"/>
                  <a:gd name="connsiteX0" fmla="*/ 997671 w 1109845"/>
                  <a:gd name="connsiteY0" fmla="*/ 572 h 428201"/>
                  <a:gd name="connsiteX1" fmla="*/ 1109845 w 1109845"/>
                  <a:gd name="connsiteY1" fmla="*/ 99607 h 428201"/>
                  <a:gd name="connsiteX2" fmla="*/ 126031 w 1109845"/>
                  <a:gd name="connsiteY2" fmla="*/ 428201 h 428201"/>
                  <a:gd name="connsiteX3" fmla="*/ 0 w 1109845"/>
                  <a:gd name="connsiteY3" fmla="*/ 311991 h 428201"/>
                  <a:gd name="connsiteX4" fmla="*/ 997671 w 1109845"/>
                  <a:gd name="connsiteY4" fmla="*/ 572 h 428201"/>
                  <a:gd name="connsiteX0" fmla="*/ 997671 w 1109845"/>
                  <a:gd name="connsiteY0" fmla="*/ 3301 h 430930"/>
                  <a:gd name="connsiteX1" fmla="*/ 1109845 w 1109845"/>
                  <a:gd name="connsiteY1" fmla="*/ 102336 h 430930"/>
                  <a:gd name="connsiteX2" fmla="*/ 126031 w 1109845"/>
                  <a:gd name="connsiteY2" fmla="*/ 430930 h 430930"/>
                  <a:gd name="connsiteX3" fmla="*/ 0 w 1109845"/>
                  <a:gd name="connsiteY3" fmla="*/ 314720 h 430930"/>
                  <a:gd name="connsiteX4" fmla="*/ 997671 w 1109845"/>
                  <a:gd name="connsiteY4" fmla="*/ 3301 h 430930"/>
                  <a:gd name="connsiteX0" fmla="*/ 1027024 w 1109845"/>
                  <a:gd name="connsiteY0" fmla="*/ 1958 h 437663"/>
                  <a:gd name="connsiteX1" fmla="*/ 1109845 w 1109845"/>
                  <a:gd name="connsiteY1" fmla="*/ 109069 h 437663"/>
                  <a:gd name="connsiteX2" fmla="*/ 126031 w 1109845"/>
                  <a:gd name="connsiteY2" fmla="*/ 437663 h 437663"/>
                  <a:gd name="connsiteX3" fmla="*/ 0 w 1109845"/>
                  <a:gd name="connsiteY3" fmla="*/ 321453 h 437663"/>
                  <a:gd name="connsiteX4" fmla="*/ 1027024 w 1109845"/>
                  <a:gd name="connsiteY4" fmla="*/ 1958 h 437663"/>
                  <a:gd name="connsiteX0" fmla="*/ 1027024 w 1109845"/>
                  <a:gd name="connsiteY0" fmla="*/ 0 h 435705"/>
                  <a:gd name="connsiteX1" fmla="*/ 1109845 w 1109845"/>
                  <a:gd name="connsiteY1" fmla="*/ 107111 h 435705"/>
                  <a:gd name="connsiteX2" fmla="*/ 126031 w 1109845"/>
                  <a:gd name="connsiteY2" fmla="*/ 435705 h 435705"/>
                  <a:gd name="connsiteX3" fmla="*/ 0 w 1109845"/>
                  <a:gd name="connsiteY3" fmla="*/ 319495 h 435705"/>
                  <a:gd name="connsiteX4" fmla="*/ 1027024 w 1109845"/>
                  <a:gd name="connsiteY4" fmla="*/ 0 h 435705"/>
                  <a:gd name="connsiteX0" fmla="*/ 1027024 w 1109845"/>
                  <a:gd name="connsiteY0" fmla="*/ 0 h 435705"/>
                  <a:gd name="connsiteX1" fmla="*/ 1109845 w 1109845"/>
                  <a:gd name="connsiteY1" fmla="*/ 107111 h 435705"/>
                  <a:gd name="connsiteX2" fmla="*/ 126031 w 1109845"/>
                  <a:gd name="connsiteY2" fmla="*/ 435705 h 435705"/>
                  <a:gd name="connsiteX3" fmla="*/ 0 w 1109845"/>
                  <a:gd name="connsiteY3" fmla="*/ 319495 h 435705"/>
                  <a:gd name="connsiteX4" fmla="*/ 1027024 w 1109845"/>
                  <a:gd name="connsiteY4" fmla="*/ 0 h 435705"/>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31873"/>
                  <a:gd name="connsiteX1" fmla="*/ 1109845 w 1109845"/>
                  <a:gd name="connsiteY1" fmla="*/ 112180 h 431873"/>
                  <a:gd name="connsiteX2" fmla="*/ 119823 w 1109845"/>
                  <a:gd name="connsiteY2" fmla="*/ 431873 h 431873"/>
                  <a:gd name="connsiteX3" fmla="*/ 0 w 1109845"/>
                  <a:gd name="connsiteY3" fmla="*/ 324564 h 431873"/>
                  <a:gd name="connsiteX4" fmla="*/ 997249 w 1109845"/>
                  <a:gd name="connsiteY4" fmla="*/ 0 h 431873"/>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995178 w 1109845"/>
                  <a:gd name="connsiteY0" fmla="*/ 0 h 434841"/>
                  <a:gd name="connsiteX1" fmla="*/ 1109845 w 1109845"/>
                  <a:gd name="connsiteY1" fmla="*/ 115148 h 434841"/>
                  <a:gd name="connsiteX2" fmla="*/ 119823 w 1109845"/>
                  <a:gd name="connsiteY2" fmla="*/ 434841 h 434841"/>
                  <a:gd name="connsiteX3" fmla="*/ 0 w 1109845"/>
                  <a:gd name="connsiteY3" fmla="*/ 327532 h 434841"/>
                  <a:gd name="connsiteX4" fmla="*/ 995178 w 1109845"/>
                  <a:gd name="connsiteY4" fmla="*/ 0 h 434841"/>
                  <a:gd name="connsiteX0" fmla="*/ 995178 w 1109845"/>
                  <a:gd name="connsiteY0" fmla="*/ 0 h 434841"/>
                  <a:gd name="connsiteX1" fmla="*/ 1109845 w 1109845"/>
                  <a:gd name="connsiteY1" fmla="*/ 115148 h 434841"/>
                  <a:gd name="connsiteX2" fmla="*/ 119823 w 1109845"/>
                  <a:gd name="connsiteY2" fmla="*/ 434841 h 434841"/>
                  <a:gd name="connsiteX3" fmla="*/ 0 w 1109845"/>
                  <a:gd name="connsiteY3" fmla="*/ 327532 h 434841"/>
                  <a:gd name="connsiteX4" fmla="*/ 995178 w 1109845"/>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14779 h 449620"/>
                  <a:gd name="connsiteX1" fmla="*/ 1111091 w 1111091"/>
                  <a:gd name="connsiteY1" fmla="*/ 129927 h 449620"/>
                  <a:gd name="connsiteX2" fmla="*/ 121069 w 1111091"/>
                  <a:gd name="connsiteY2" fmla="*/ 449620 h 449620"/>
                  <a:gd name="connsiteX3" fmla="*/ 0 w 1111091"/>
                  <a:gd name="connsiteY3" fmla="*/ 334256 h 449620"/>
                  <a:gd name="connsiteX4" fmla="*/ 996424 w 1111091"/>
                  <a:gd name="connsiteY4" fmla="*/ 14779 h 449620"/>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99812 w 1111091"/>
                  <a:gd name="connsiteY4"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58011 w 1111091"/>
                  <a:gd name="connsiteY4" fmla="*/ 11195 h 420620"/>
                  <a:gd name="connsiteX5" fmla="*/ 999812 w 1111091"/>
                  <a:gd name="connsiteY5"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27592 w 1111091"/>
                  <a:gd name="connsiteY4" fmla="*/ 23540 h 420620"/>
                  <a:gd name="connsiteX5" fmla="*/ 999812 w 1111091"/>
                  <a:gd name="connsiteY5"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27592 w 1111091"/>
                  <a:gd name="connsiteY4" fmla="*/ 23540 h 420620"/>
                  <a:gd name="connsiteX5" fmla="*/ 999812 w 1111091"/>
                  <a:gd name="connsiteY5" fmla="*/ 0 h 420620"/>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1091" h="431999">
                    <a:moveTo>
                      <a:pt x="1001649" y="0"/>
                    </a:moveTo>
                    <a:cubicBezTo>
                      <a:pt x="1037874" y="10498"/>
                      <a:pt x="1024806" y="-4499"/>
                      <a:pt x="1111091" y="112306"/>
                    </a:cubicBezTo>
                    <a:lnTo>
                      <a:pt x="121069" y="431999"/>
                    </a:lnTo>
                    <a:cubicBezTo>
                      <a:pt x="53301" y="328628"/>
                      <a:pt x="56015" y="339577"/>
                      <a:pt x="0" y="316635"/>
                    </a:cubicBezTo>
                    <a:lnTo>
                      <a:pt x="927592" y="34919"/>
                    </a:lnTo>
                    <a:cubicBezTo>
                      <a:pt x="967017" y="2411"/>
                      <a:pt x="974499" y="3425"/>
                      <a:pt x="1001649" y="0"/>
                    </a:cubicBez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22" name="正方形/長方形 100">
                <a:extLst>
                  <a:ext uri="{FF2B5EF4-FFF2-40B4-BE49-F238E27FC236}">
                    <a16:creationId xmlns:a16="http://schemas.microsoft.com/office/drawing/2014/main" id="{5A759894-E1FF-DB13-543B-1031FD600D17}"/>
                  </a:ext>
                </a:extLst>
              </p:cNvPr>
              <p:cNvSpPr/>
              <p:nvPr/>
            </p:nvSpPr>
            <p:spPr>
              <a:xfrm>
                <a:off x="6896234" y="4578960"/>
                <a:ext cx="1398877" cy="335829"/>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8" h="333375">
                    <a:moveTo>
                      <a:pt x="1009649" y="0"/>
                    </a:moveTo>
                    <a:lnTo>
                      <a:pt x="1404938" y="4761"/>
                    </a:lnTo>
                    <a:lnTo>
                      <a:pt x="390525" y="333375"/>
                    </a:lnTo>
                    <a:lnTo>
                      <a:pt x="0" y="333375"/>
                    </a:lnTo>
                    <a:lnTo>
                      <a:pt x="1009649" y="0"/>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23" name="正方形/長方形 100">
                <a:extLst>
                  <a:ext uri="{FF2B5EF4-FFF2-40B4-BE49-F238E27FC236}">
                    <a16:creationId xmlns:a16="http://schemas.microsoft.com/office/drawing/2014/main" id="{ED0A1E0D-E8D5-08F4-AE5F-6D0B5588281F}"/>
                  </a:ext>
                </a:extLst>
              </p:cNvPr>
              <p:cNvSpPr/>
              <p:nvPr/>
            </p:nvSpPr>
            <p:spPr>
              <a:xfrm>
                <a:off x="7185880" y="5103371"/>
                <a:ext cx="1109231" cy="501704"/>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719137 w 1114426"/>
                  <a:gd name="connsiteY0" fmla="*/ 0 h 333375"/>
                  <a:gd name="connsiteX1" fmla="*/ 1114426 w 1114426"/>
                  <a:gd name="connsiteY1" fmla="*/ 4761 h 333375"/>
                  <a:gd name="connsiteX2" fmla="*/ 100013 w 1114426"/>
                  <a:gd name="connsiteY2" fmla="*/ 333375 h 333375"/>
                  <a:gd name="connsiteX3" fmla="*/ 0 w 1114426"/>
                  <a:gd name="connsiteY3" fmla="*/ 166688 h 333375"/>
                  <a:gd name="connsiteX4" fmla="*/ 719137 w 1114426"/>
                  <a:gd name="connsiteY4" fmla="*/ 0 h 333375"/>
                  <a:gd name="connsiteX0" fmla="*/ 1009650 w 1114426"/>
                  <a:gd name="connsiteY0" fmla="*/ 0 h 504825"/>
                  <a:gd name="connsiteX1" fmla="*/ 1114426 w 1114426"/>
                  <a:gd name="connsiteY1" fmla="*/ 176211 h 504825"/>
                  <a:gd name="connsiteX2" fmla="*/ 100013 w 1114426"/>
                  <a:gd name="connsiteY2" fmla="*/ 504825 h 504825"/>
                  <a:gd name="connsiteX3" fmla="*/ 0 w 1114426"/>
                  <a:gd name="connsiteY3" fmla="*/ 338138 h 504825"/>
                  <a:gd name="connsiteX4" fmla="*/ 1009650 w 1114426"/>
                  <a:gd name="connsiteY4" fmla="*/ 0 h 504825"/>
                  <a:gd name="connsiteX0" fmla="*/ 1009650 w 1114426"/>
                  <a:gd name="connsiteY0" fmla="*/ 61 h 504886"/>
                  <a:gd name="connsiteX1" fmla="*/ 1114426 w 1114426"/>
                  <a:gd name="connsiteY1" fmla="*/ 176272 h 504886"/>
                  <a:gd name="connsiteX2" fmla="*/ 100013 w 1114426"/>
                  <a:gd name="connsiteY2" fmla="*/ 504886 h 504886"/>
                  <a:gd name="connsiteX3" fmla="*/ 0 w 1114426"/>
                  <a:gd name="connsiteY3" fmla="*/ 338199 h 504886"/>
                  <a:gd name="connsiteX4" fmla="*/ 1009650 w 1114426"/>
                  <a:gd name="connsiteY4" fmla="*/ 61 h 504886"/>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6" h="505168">
                    <a:moveTo>
                      <a:pt x="1009650" y="343"/>
                    </a:moveTo>
                    <a:cubicBezTo>
                      <a:pt x="1116013" y="-2832"/>
                      <a:pt x="1108076" y="13042"/>
                      <a:pt x="1114426" y="176554"/>
                    </a:cubicBezTo>
                    <a:lnTo>
                      <a:pt x="100013" y="505168"/>
                    </a:lnTo>
                    <a:cubicBezTo>
                      <a:pt x="109537" y="349593"/>
                      <a:pt x="114301" y="332131"/>
                      <a:pt x="0" y="338481"/>
                    </a:cubicBezTo>
                    <a:lnTo>
                      <a:pt x="1009650" y="343"/>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24" name="正方形/長方形 100">
                <a:extLst>
                  <a:ext uri="{FF2B5EF4-FFF2-40B4-BE49-F238E27FC236}">
                    <a16:creationId xmlns:a16="http://schemas.microsoft.com/office/drawing/2014/main" id="{76B6022A-EAA5-EAEC-AEC0-E511CC7EC8BA}"/>
                  </a:ext>
                </a:extLst>
              </p:cNvPr>
              <p:cNvSpPr/>
              <p:nvPr/>
            </p:nvSpPr>
            <p:spPr>
              <a:xfrm>
                <a:off x="7181118" y="4754020"/>
                <a:ext cx="1010084" cy="684423"/>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619124 w 1014413"/>
                  <a:gd name="connsiteY0" fmla="*/ 0 h 333375"/>
                  <a:gd name="connsiteX1" fmla="*/ 1014413 w 1014413"/>
                  <a:gd name="connsiteY1" fmla="*/ 4761 h 333375"/>
                  <a:gd name="connsiteX2" fmla="*/ 0 w 1014413"/>
                  <a:gd name="connsiteY2" fmla="*/ 333375 h 333375"/>
                  <a:gd name="connsiteX3" fmla="*/ 4763 w 1014413"/>
                  <a:gd name="connsiteY3" fmla="*/ 0 h 333375"/>
                  <a:gd name="connsiteX4" fmla="*/ 619124 w 1014413"/>
                  <a:gd name="connsiteY4" fmla="*/ 0 h 333375"/>
                  <a:gd name="connsiteX0" fmla="*/ 1009649 w 1014413"/>
                  <a:gd name="connsiteY0" fmla="*/ 0 h 671512"/>
                  <a:gd name="connsiteX1" fmla="*/ 1014413 w 1014413"/>
                  <a:gd name="connsiteY1" fmla="*/ 342898 h 671512"/>
                  <a:gd name="connsiteX2" fmla="*/ 0 w 1014413"/>
                  <a:gd name="connsiteY2" fmla="*/ 671512 h 671512"/>
                  <a:gd name="connsiteX3" fmla="*/ 4763 w 1014413"/>
                  <a:gd name="connsiteY3" fmla="*/ 338137 h 671512"/>
                  <a:gd name="connsiteX4" fmla="*/ 1009649 w 1014413"/>
                  <a:gd name="connsiteY4" fmla="*/ 0 h 671512"/>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38137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28612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119062 w 1014413"/>
                  <a:gd name="connsiteY4" fmla="*/ 304799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90487 w 1014413"/>
                  <a:gd name="connsiteY4" fmla="*/ 328611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90487 w 1014413"/>
                  <a:gd name="connsiteY4" fmla="*/ 328611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6672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6672 h 685799"/>
                  <a:gd name="connsiteX4" fmla="*/ 79575 w 1014413"/>
                  <a:gd name="connsiteY4" fmla="*/ 328704 h 685799"/>
                  <a:gd name="connsiteX5" fmla="*/ 1009649 w 1014413"/>
                  <a:gd name="connsiteY5" fmla="*/ 0 h 685799"/>
                  <a:gd name="connsiteX0" fmla="*/ 1009649 w 1014413"/>
                  <a:gd name="connsiteY0" fmla="*/ 0 h 696837"/>
                  <a:gd name="connsiteX1" fmla="*/ 1014413 w 1014413"/>
                  <a:gd name="connsiteY1" fmla="*/ 342898 h 696837"/>
                  <a:gd name="connsiteX2" fmla="*/ 0 w 1014413"/>
                  <a:gd name="connsiteY2" fmla="*/ 696837 h 696837"/>
                  <a:gd name="connsiteX3" fmla="*/ 4763 w 1014413"/>
                  <a:gd name="connsiteY3" fmla="*/ 346672 h 696837"/>
                  <a:gd name="connsiteX4" fmla="*/ 79575 w 1014413"/>
                  <a:gd name="connsiteY4" fmla="*/ 328704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79575 w 1014413"/>
                  <a:gd name="connsiteY4" fmla="*/ 328704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498 w 1014413"/>
                  <a:gd name="connsiteY4" fmla="*/ 32320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498 w 1014413"/>
                  <a:gd name="connsiteY4" fmla="*/ 32320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1221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1221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3093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413" h="696837">
                    <a:moveTo>
                      <a:pt x="1009649" y="0"/>
                    </a:moveTo>
                    <a:lnTo>
                      <a:pt x="1014413" y="364974"/>
                    </a:lnTo>
                    <a:lnTo>
                      <a:pt x="0" y="696837"/>
                    </a:lnTo>
                    <a:cubicBezTo>
                      <a:pt x="1588" y="585712"/>
                      <a:pt x="3175" y="457797"/>
                      <a:pt x="4763" y="346672"/>
                    </a:cubicBezTo>
                    <a:cubicBezTo>
                      <a:pt x="68759" y="344656"/>
                      <a:pt x="85311" y="337284"/>
                      <a:pt x="98776" y="309473"/>
                    </a:cubicBezTo>
                    <a:lnTo>
                      <a:pt x="1009649" y="0"/>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25" name="正方形/長方形 101">
                <a:extLst>
                  <a:ext uri="{FF2B5EF4-FFF2-40B4-BE49-F238E27FC236}">
                    <a16:creationId xmlns:a16="http://schemas.microsoft.com/office/drawing/2014/main" id="{9B55AF64-0A9B-774B-1165-D5A2E829D52B}"/>
                  </a:ext>
                </a:extLst>
              </p:cNvPr>
              <p:cNvSpPr/>
              <p:nvPr/>
            </p:nvSpPr>
            <p:spPr>
              <a:xfrm>
                <a:off x="6896100" y="4914792"/>
                <a:ext cx="399031" cy="695046"/>
              </a:xfrm>
              <a:custGeom>
                <a:avLst/>
                <a:gdLst>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2116 w 402166"/>
                  <a:gd name="connsiteY0" fmla="*/ 0 h 695325"/>
                  <a:gd name="connsiteX1" fmla="*/ 402166 w 402166"/>
                  <a:gd name="connsiteY1" fmla="*/ 0 h 695325"/>
                  <a:gd name="connsiteX2" fmla="*/ 402166 w 402166"/>
                  <a:gd name="connsiteY2" fmla="*/ 695325 h 695325"/>
                  <a:gd name="connsiteX3" fmla="*/ 2116 w 402166"/>
                  <a:gd name="connsiteY3" fmla="*/ 695325 h 695325"/>
                  <a:gd name="connsiteX4" fmla="*/ 2116 w 402166"/>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280987 h 695325"/>
                  <a:gd name="connsiteX5" fmla="*/ 0 w 400050"/>
                  <a:gd name="connsiteY5"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119063 w 400050"/>
                  <a:gd name="connsiteY4" fmla="*/ 176212 h 695325"/>
                  <a:gd name="connsiteX5" fmla="*/ 0 w 400050"/>
                  <a:gd name="connsiteY5"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119063 w 400050"/>
                  <a:gd name="connsiteY4" fmla="*/ 176212 h 695325"/>
                  <a:gd name="connsiteX5" fmla="*/ 0 w 400050"/>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20132 w 420182"/>
                  <a:gd name="connsiteY0" fmla="*/ 0 h 695325"/>
                  <a:gd name="connsiteX1" fmla="*/ 420182 w 420182"/>
                  <a:gd name="connsiteY1" fmla="*/ 0 h 695325"/>
                  <a:gd name="connsiteX2" fmla="*/ 420182 w 420182"/>
                  <a:gd name="connsiteY2" fmla="*/ 695325 h 695325"/>
                  <a:gd name="connsiteX3" fmla="*/ 20132 w 420182"/>
                  <a:gd name="connsiteY3" fmla="*/ 695325 h 695325"/>
                  <a:gd name="connsiteX4" fmla="*/ 67758 w 420182"/>
                  <a:gd name="connsiteY4" fmla="*/ 457200 h 695325"/>
                  <a:gd name="connsiteX5" fmla="*/ 139195 w 420182"/>
                  <a:gd name="connsiteY5" fmla="*/ 176212 h 695325"/>
                  <a:gd name="connsiteX6" fmla="*/ 20132 w 420182"/>
                  <a:gd name="connsiteY6" fmla="*/ 0 h 695325"/>
                  <a:gd name="connsiteX0" fmla="*/ 13333 w 413383"/>
                  <a:gd name="connsiteY0" fmla="*/ 0 h 695325"/>
                  <a:gd name="connsiteX1" fmla="*/ 413383 w 413383"/>
                  <a:gd name="connsiteY1" fmla="*/ 0 h 695325"/>
                  <a:gd name="connsiteX2" fmla="*/ 413383 w 413383"/>
                  <a:gd name="connsiteY2" fmla="*/ 695325 h 695325"/>
                  <a:gd name="connsiteX3" fmla="*/ 13333 w 413383"/>
                  <a:gd name="connsiteY3" fmla="*/ 695325 h 695325"/>
                  <a:gd name="connsiteX4" fmla="*/ 127634 w 413383"/>
                  <a:gd name="connsiteY4" fmla="*/ 509587 h 695325"/>
                  <a:gd name="connsiteX5" fmla="*/ 132396 w 413383"/>
                  <a:gd name="connsiteY5" fmla="*/ 176212 h 695325"/>
                  <a:gd name="connsiteX6" fmla="*/ 13333 w 413383"/>
                  <a:gd name="connsiteY6" fmla="*/ 0 h 695325"/>
                  <a:gd name="connsiteX0" fmla="*/ 13333 w 413383"/>
                  <a:gd name="connsiteY0" fmla="*/ 0 h 695325"/>
                  <a:gd name="connsiteX1" fmla="*/ 413383 w 413383"/>
                  <a:gd name="connsiteY1" fmla="*/ 0 h 695325"/>
                  <a:gd name="connsiteX2" fmla="*/ 413383 w 413383"/>
                  <a:gd name="connsiteY2" fmla="*/ 695325 h 695325"/>
                  <a:gd name="connsiteX3" fmla="*/ 13333 w 413383"/>
                  <a:gd name="connsiteY3" fmla="*/ 695325 h 695325"/>
                  <a:gd name="connsiteX4" fmla="*/ 127634 w 413383"/>
                  <a:gd name="connsiteY4" fmla="*/ 509587 h 695325"/>
                  <a:gd name="connsiteX5" fmla="*/ 132396 w 413383"/>
                  <a:gd name="connsiteY5" fmla="*/ 176212 h 695325"/>
                  <a:gd name="connsiteX6" fmla="*/ 13333 w 413383"/>
                  <a:gd name="connsiteY6" fmla="*/ 0 h 695325"/>
                  <a:gd name="connsiteX0" fmla="*/ 23230 w 423280"/>
                  <a:gd name="connsiteY0" fmla="*/ 0 h 695325"/>
                  <a:gd name="connsiteX1" fmla="*/ 423280 w 423280"/>
                  <a:gd name="connsiteY1" fmla="*/ 0 h 695325"/>
                  <a:gd name="connsiteX2" fmla="*/ 423280 w 423280"/>
                  <a:gd name="connsiteY2" fmla="*/ 695325 h 695325"/>
                  <a:gd name="connsiteX3" fmla="*/ 23230 w 423280"/>
                  <a:gd name="connsiteY3" fmla="*/ 695325 h 695325"/>
                  <a:gd name="connsiteX4" fmla="*/ 137531 w 423280"/>
                  <a:gd name="connsiteY4" fmla="*/ 509587 h 695325"/>
                  <a:gd name="connsiteX5" fmla="*/ 142293 w 423280"/>
                  <a:gd name="connsiteY5" fmla="*/ 176212 h 695325"/>
                  <a:gd name="connsiteX6" fmla="*/ 23230 w 423280"/>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629"/>
                  <a:gd name="connsiteY0" fmla="*/ 0 h 695325"/>
                  <a:gd name="connsiteX1" fmla="*/ 401048 w 401629"/>
                  <a:gd name="connsiteY1" fmla="*/ 0 h 695325"/>
                  <a:gd name="connsiteX2" fmla="*/ 291512 w 401629"/>
                  <a:gd name="connsiteY2" fmla="*/ 166687 h 695325"/>
                  <a:gd name="connsiteX3" fmla="*/ 401048 w 401629"/>
                  <a:gd name="connsiteY3" fmla="*/ 695325 h 695325"/>
                  <a:gd name="connsiteX4" fmla="*/ 998 w 401629"/>
                  <a:gd name="connsiteY4" fmla="*/ 695325 h 695325"/>
                  <a:gd name="connsiteX5" fmla="*/ 115299 w 401629"/>
                  <a:gd name="connsiteY5" fmla="*/ 509587 h 695325"/>
                  <a:gd name="connsiteX6" fmla="*/ 120061 w 401629"/>
                  <a:gd name="connsiteY6" fmla="*/ 176212 h 695325"/>
                  <a:gd name="connsiteX7" fmla="*/ 998 w 401629"/>
                  <a:gd name="connsiteY7" fmla="*/ 0 h 695325"/>
                  <a:gd name="connsiteX0" fmla="*/ 998 w 416402"/>
                  <a:gd name="connsiteY0" fmla="*/ 0 h 695325"/>
                  <a:gd name="connsiteX1" fmla="*/ 401048 w 416402"/>
                  <a:gd name="connsiteY1" fmla="*/ 0 h 695325"/>
                  <a:gd name="connsiteX2" fmla="*/ 291512 w 416402"/>
                  <a:gd name="connsiteY2" fmla="*/ 166687 h 695325"/>
                  <a:gd name="connsiteX3" fmla="*/ 329612 w 416402"/>
                  <a:gd name="connsiteY3" fmla="*/ 400050 h 695325"/>
                  <a:gd name="connsiteX4" fmla="*/ 401048 w 416402"/>
                  <a:gd name="connsiteY4" fmla="*/ 695325 h 695325"/>
                  <a:gd name="connsiteX5" fmla="*/ 998 w 416402"/>
                  <a:gd name="connsiteY5" fmla="*/ 695325 h 695325"/>
                  <a:gd name="connsiteX6" fmla="*/ 115299 w 416402"/>
                  <a:gd name="connsiteY6" fmla="*/ 509587 h 695325"/>
                  <a:gd name="connsiteX7" fmla="*/ 120061 w 416402"/>
                  <a:gd name="connsiteY7" fmla="*/ 176212 h 695325"/>
                  <a:gd name="connsiteX8" fmla="*/ 998 w 416402"/>
                  <a:gd name="connsiteY8" fmla="*/ 0 h 695325"/>
                  <a:gd name="connsiteX0" fmla="*/ 998 w 413587"/>
                  <a:gd name="connsiteY0" fmla="*/ 0 h 695325"/>
                  <a:gd name="connsiteX1" fmla="*/ 401048 w 413587"/>
                  <a:gd name="connsiteY1" fmla="*/ 0 h 695325"/>
                  <a:gd name="connsiteX2" fmla="*/ 291512 w 413587"/>
                  <a:gd name="connsiteY2" fmla="*/ 166687 h 695325"/>
                  <a:gd name="connsiteX3" fmla="*/ 296275 w 413587"/>
                  <a:gd name="connsiteY3" fmla="*/ 519112 h 695325"/>
                  <a:gd name="connsiteX4" fmla="*/ 401048 w 413587"/>
                  <a:gd name="connsiteY4" fmla="*/ 695325 h 695325"/>
                  <a:gd name="connsiteX5" fmla="*/ 998 w 413587"/>
                  <a:gd name="connsiteY5" fmla="*/ 695325 h 695325"/>
                  <a:gd name="connsiteX6" fmla="*/ 115299 w 413587"/>
                  <a:gd name="connsiteY6" fmla="*/ 509587 h 695325"/>
                  <a:gd name="connsiteX7" fmla="*/ 120061 w 413587"/>
                  <a:gd name="connsiteY7" fmla="*/ 176212 h 695325"/>
                  <a:gd name="connsiteX8" fmla="*/ 998 w 413587"/>
                  <a:gd name="connsiteY8" fmla="*/ 0 h 695325"/>
                  <a:gd name="connsiteX0" fmla="*/ 998 w 422500"/>
                  <a:gd name="connsiteY0" fmla="*/ 0 h 695325"/>
                  <a:gd name="connsiteX1" fmla="*/ 401048 w 422500"/>
                  <a:gd name="connsiteY1" fmla="*/ 0 h 695325"/>
                  <a:gd name="connsiteX2" fmla="*/ 291512 w 422500"/>
                  <a:gd name="connsiteY2" fmla="*/ 166687 h 695325"/>
                  <a:gd name="connsiteX3" fmla="*/ 296275 w 422500"/>
                  <a:gd name="connsiteY3" fmla="*/ 519112 h 695325"/>
                  <a:gd name="connsiteX4" fmla="*/ 401048 w 422500"/>
                  <a:gd name="connsiteY4" fmla="*/ 695325 h 695325"/>
                  <a:gd name="connsiteX5" fmla="*/ 998 w 422500"/>
                  <a:gd name="connsiteY5" fmla="*/ 695325 h 695325"/>
                  <a:gd name="connsiteX6" fmla="*/ 115299 w 422500"/>
                  <a:gd name="connsiteY6" fmla="*/ 509587 h 695325"/>
                  <a:gd name="connsiteX7" fmla="*/ 120061 w 422500"/>
                  <a:gd name="connsiteY7" fmla="*/ 176212 h 695325"/>
                  <a:gd name="connsiteX8" fmla="*/ 998 w 422500"/>
                  <a:gd name="connsiteY8" fmla="*/ 0 h 695325"/>
                  <a:gd name="connsiteX0" fmla="*/ 998 w 422500"/>
                  <a:gd name="connsiteY0" fmla="*/ 0 h 695325"/>
                  <a:gd name="connsiteX1" fmla="*/ 401048 w 422500"/>
                  <a:gd name="connsiteY1" fmla="*/ 0 h 695325"/>
                  <a:gd name="connsiteX2" fmla="*/ 291512 w 422500"/>
                  <a:gd name="connsiteY2" fmla="*/ 166687 h 695325"/>
                  <a:gd name="connsiteX3" fmla="*/ 296275 w 422500"/>
                  <a:gd name="connsiteY3" fmla="*/ 519112 h 695325"/>
                  <a:gd name="connsiteX4" fmla="*/ 401048 w 422500"/>
                  <a:gd name="connsiteY4" fmla="*/ 695325 h 695325"/>
                  <a:gd name="connsiteX5" fmla="*/ 998 w 422500"/>
                  <a:gd name="connsiteY5" fmla="*/ 695325 h 695325"/>
                  <a:gd name="connsiteX6" fmla="*/ 115299 w 422500"/>
                  <a:gd name="connsiteY6" fmla="*/ 509587 h 695325"/>
                  <a:gd name="connsiteX7" fmla="*/ 120061 w 422500"/>
                  <a:gd name="connsiteY7" fmla="*/ 176212 h 695325"/>
                  <a:gd name="connsiteX8" fmla="*/ 998 w 422500"/>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96275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706344"/>
                  <a:gd name="connsiteX1" fmla="*/ 401048 w 401629"/>
                  <a:gd name="connsiteY1" fmla="*/ 11019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 name="connsiteX0" fmla="*/ 998 w 401629"/>
                  <a:gd name="connsiteY0" fmla="*/ 0 h 706344"/>
                  <a:gd name="connsiteX1" fmla="*/ 401048 w 401629"/>
                  <a:gd name="connsiteY1" fmla="*/ 3673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 name="connsiteX0" fmla="*/ 998 w 401629"/>
                  <a:gd name="connsiteY0" fmla="*/ 0 h 706344"/>
                  <a:gd name="connsiteX1" fmla="*/ 401048 w 401629"/>
                  <a:gd name="connsiteY1" fmla="*/ 3673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629" h="706344">
                    <a:moveTo>
                      <a:pt x="998" y="0"/>
                    </a:moveTo>
                    <a:cubicBezTo>
                      <a:pt x="205785" y="4763"/>
                      <a:pt x="195222" y="3673"/>
                      <a:pt x="401048" y="3673"/>
                    </a:cubicBezTo>
                    <a:cubicBezTo>
                      <a:pt x="404223" y="162423"/>
                      <a:pt x="397874" y="171356"/>
                      <a:pt x="291512" y="177706"/>
                    </a:cubicBezTo>
                    <a:cubicBezTo>
                      <a:pt x="289131" y="349156"/>
                      <a:pt x="292306" y="356301"/>
                      <a:pt x="286750" y="530131"/>
                    </a:cubicBezTo>
                    <a:cubicBezTo>
                      <a:pt x="390731" y="527749"/>
                      <a:pt x="398667" y="533307"/>
                      <a:pt x="401048" y="706344"/>
                    </a:cubicBezTo>
                    <a:lnTo>
                      <a:pt x="998" y="706344"/>
                    </a:lnTo>
                    <a:cubicBezTo>
                      <a:pt x="4173" y="533307"/>
                      <a:pt x="205" y="521400"/>
                      <a:pt x="115299" y="520606"/>
                    </a:cubicBezTo>
                    <a:cubicBezTo>
                      <a:pt x="116093" y="348363"/>
                      <a:pt x="113711" y="344393"/>
                      <a:pt x="120061" y="187231"/>
                    </a:cubicBezTo>
                    <a:cubicBezTo>
                      <a:pt x="-5352" y="185644"/>
                      <a:pt x="-2176" y="163512"/>
                      <a:pt x="998" y="0"/>
                    </a:cubicBez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26" name="円/楕円 211">
                <a:extLst>
                  <a:ext uri="{FF2B5EF4-FFF2-40B4-BE49-F238E27FC236}">
                    <a16:creationId xmlns:a16="http://schemas.microsoft.com/office/drawing/2014/main" id="{26CFC8F6-1E3E-4F56-4EC4-52534855AB37}"/>
                  </a:ext>
                </a:extLst>
              </p:cNvPr>
              <p:cNvSpPr/>
              <p:nvPr/>
            </p:nvSpPr>
            <p:spPr>
              <a:xfrm>
                <a:off x="7267858" y="5143096"/>
                <a:ext cx="105669" cy="17811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27" name="円/楕円 212">
                <a:extLst>
                  <a:ext uri="{FF2B5EF4-FFF2-40B4-BE49-F238E27FC236}">
                    <a16:creationId xmlns:a16="http://schemas.microsoft.com/office/drawing/2014/main" id="{967E4F45-9CE8-4837-01C7-36A86ACD9E58}"/>
                  </a:ext>
                </a:extLst>
              </p:cNvPr>
              <p:cNvSpPr/>
              <p:nvPr/>
            </p:nvSpPr>
            <p:spPr>
              <a:xfrm>
                <a:off x="8019069" y="4892626"/>
                <a:ext cx="105668" cy="17811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28" name="円弧 6227">
                <a:extLst>
                  <a:ext uri="{FF2B5EF4-FFF2-40B4-BE49-F238E27FC236}">
                    <a16:creationId xmlns:a16="http://schemas.microsoft.com/office/drawing/2014/main" id="{CA7C0AAC-A9D7-5795-64DB-76C1AF3A82F8}"/>
                  </a:ext>
                </a:extLst>
              </p:cNvPr>
              <p:cNvSpPr>
                <a:spLocks noChangeAspect="1"/>
              </p:cNvSpPr>
              <p:nvPr/>
            </p:nvSpPr>
            <p:spPr>
              <a:xfrm>
                <a:off x="7244257" y="4711524"/>
                <a:ext cx="136971" cy="266860"/>
              </a:xfrm>
              <a:prstGeom prst="arc">
                <a:avLst>
                  <a:gd name="adj1" fmla="val 10372500"/>
                  <a:gd name="adj2" fmla="val 20095040"/>
                </a:avLst>
              </a:prstGeom>
              <a:grpFill/>
              <a:ln w="63500" cmpd="dbl">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29" name="円弧 6228">
                <a:extLst>
                  <a:ext uri="{FF2B5EF4-FFF2-40B4-BE49-F238E27FC236}">
                    <a16:creationId xmlns:a16="http://schemas.microsoft.com/office/drawing/2014/main" id="{BFBE1C3A-FE4F-112F-DF10-EDE77CE55697}"/>
                  </a:ext>
                </a:extLst>
              </p:cNvPr>
              <p:cNvSpPr>
                <a:spLocks noChangeAspect="1"/>
              </p:cNvSpPr>
              <p:nvPr/>
            </p:nvSpPr>
            <p:spPr>
              <a:xfrm>
                <a:off x="7828418" y="4533900"/>
                <a:ext cx="136971" cy="266861"/>
              </a:xfrm>
              <a:prstGeom prst="arc">
                <a:avLst>
                  <a:gd name="adj1" fmla="val 10372500"/>
                  <a:gd name="adj2" fmla="val 20095040"/>
                </a:avLst>
              </a:prstGeom>
              <a:grpFill/>
              <a:ln w="63500" cmpd="dbl">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nvGrpSpPr>
            <p:cNvPr id="36" name="グループ化 35">
              <a:extLst>
                <a:ext uri="{FF2B5EF4-FFF2-40B4-BE49-F238E27FC236}">
                  <a16:creationId xmlns:a16="http://schemas.microsoft.com/office/drawing/2014/main" id="{A65EF9E5-DE2F-FFDA-E8B2-15A085DA4C51}"/>
                </a:ext>
              </a:extLst>
            </p:cNvPr>
            <p:cNvGrpSpPr>
              <a:grpSpLocks noChangeAspect="1"/>
            </p:cNvGrpSpPr>
            <p:nvPr/>
          </p:nvGrpSpPr>
          <p:grpSpPr>
            <a:xfrm rot="7473941">
              <a:off x="2279735" y="4027141"/>
              <a:ext cx="246554" cy="296988"/>
              <a:chOff x="6237097" y="4469003"/>
              <a:chExt cx="1457910" cy="1784124"/>
            </a:xfrm>
          </p:grpSpPr>
          <p:sp>
            <p:nvSpPr>
              <p:cNvPr id="6217" name="角丸四角形 25">
                <a:extLst>
                  <a:ext uri="{FF2B5EF4-FFF2-40B4-BE49-F238E27FC236}">
                    <a16:creationId xmlns:a16="http://schemas.microsoft.com/office/drawing/2014/main" id="{D25D85AC-C34F-C6A7-36C2-128FC02E160D}"/>
                  </a:ext>
                </a:extLst>
              </p:cNvPr>
              <p:cNvSpPr>
                <a:spLocks noChangeAspect="1"/>
              </p:cNvSpPr>
              <p:nvPr/>
            </p:nvSpPr>
            <p:spPr>
              <a:xfrm rot="16200000" flipV="1">
                <a:off x="6656013" y="5959072"/>
                <a:ext cx="208644" cy="301859"/>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793031 w 880158"/>
                  <a:gd name="connsiteY6" fmla="*/ 261487 h 494103"/>
                  <a:gd name="connsiteX7" fmla="*/ 465966 w 880158"/>
                  <a:gd name="connsiteY7" fmla="*/ 260280 h 494103"/>
                  <a:gd name="connsiteX8" fmla="*/ 77874 w 880158"/>
                  <a:gd name="connsiteY8" fmla="*/ 261721 h 494103"/>
                  <a:gd name="connsiteX9" fmla="*/ 79151 w 880158"/>
                  <a:gd name="connsiteY9" fmla="*/ 493528 h 494103"/>
                  <a:gd name="connsiteX10" fmla="*/ 10679 w 880158"/>
                  <a:gd name="connsiteY10" fmla="*/ 341338 h 494103"/>
                  <a:gd name="connsiteX11" fmla="*/ 3799 w 880158"/>
                  <a:gd name="connsiteY11" fmla="*/ 166322 h 494103"/>
                  <a:gd name="connsiteX12" fmla="*/ 103507 w 880158"/>
                  <a:gd name="connsiteY12" fmla="*/ 180 h 494103"/>
                  <a:gd name="connsiteX0" fmla="*/ 103507 w 842463"/>
                  <a:gd name="connsiteY0" fmla="*/ 180 h 494103"/>
                  <a:gd name="connsiteX1" fmla="*/ 65302 w 842463"/>
                  <a:gd name="connsiteY1" fmla="*/ 227307 h 494103"/>
                  <a:gd name="connsiteX2" fmla="*/ 464971 w 842463"/>
                  <a:gd name="connsiteY2" fmla="*/ 241106 h 494103"/>
                  <a:gd name="connsiteX3" fmla="*/ 792516 w 842463"/>
                  <a:gd name="connsiteY3" fmla="*/ 242991 h 494103"/>
                  <a:gd name="connsiteX4" fmla="*/ 840950 w 842463"/>
                  <a:gd name="connsiteY4" fmla="*/ 219312 h 494103"/>
                  <a:gd name="connsiteX5" fmla="*/ 793031 w 842463"/>
                  <a:gd name="connsiteY5" fmla="*/ 261487 h 494103"/>
                  <a:gd name="connsiteX6" fmla="*/ 465966 w 842463"/>
                  <a:gd name="connsiteY6" fmla="*/ 260280 h 494103"/>
                  <a:gd name="connsiteX7" fmla="*/ 77874 w 842463"/>
                  <a:gd name="connsiteY7" fmla="*/ 261721 h 494103"/>
                  <a:gd name="connsiteX8" fmla="*/ 79151 w 842463"/>
                  <a:gd name="connsiteY8" fmla="*/ 493528 h 494103"/>
                  <a:gd name="connsiteX9" fmla="*/ 10679 w 842463"/>
                  <a:gd name="connsiteY9" fmla="*/ 341338 h 494103"/>
                  <a:gd name="connsiteX10" fmla="*/ 3799 w 842463"/>
                  <a:gd name="connsiteY10" fmla="*/ 166322 h 494103"/>
                  <a:gd name="connsiteX11" fmla="*/ 103507 w 842463"/>
                  <a:gd name="connsiteY11" fmla="*/ 180 h 494103"/>
                  <a:gd name="connsiteX0" fmla="*/ 103507 w 833687"/>
                  <a:gd name="connsiteY0" fmla="*/ 180 h 494103"/>
                  <a:gd name="connsiteX1" fmla="*/ 65302 w 833687"/>
                  <a:gd name="connsiteY1" fmla="*/ 227307 h 494103"/>
                  <a:gd name="connsiteX2" fmla="*/ 464971 w 833687"/>
                  <a:gd name="connsiteY2" fmla="*/ 241106 h 494103"/>
                  <a:gd name="connsiteX3" fmla="*/ 792516 w 833687"/>
                  <a:gd name="connsiteY3" fmla="*/ 242991 h 494103"/>
                  <a:gd name="connsiteX4" fmla="*/ 793031 w 833687"/>
                  <a:gd name="connsiteY4" fmla="*/ 261487 h 494103"/>
                  <a:gd name="connsiteX5" fmla="*/ 465966 w 833687"/>
                  <a:gd name="connsiteY5" fmla="*/ 260280 h 494103"/>
                  <a:gd name="connsiteX6" fmla="*/ 77874 w 833687"/>
                  <a:gd name="connsiteY6" fmla="*/ 261721 h 494103"/>
                  <a:gd name="connsiteX7" fmla="*/ 79151 w 833687"/>
                  <a:gd name="connsiteY7" fmla="*/ 493528 h 494103"/>
                  <a:gd name="connsiteX8" fmla="*/ 10679 w 833687"/>
                  <a:gd name="connsiteY8" fmla="*/ 341338 h 494103"/>
                  <a:gd name="connsiteX9" fmla="*/ 3799 w 833687"/>
                  <a:gd name="connsiteY9" fmla="*/ 166322 h 494103"/>
                  <a:gd name="connsiteX10" fmla="*/ 103507 w 833687"/>
                  <a:gd name="connsiteY10" fmla="*/ 180 h 494103"/>
                  <a:gd name="connsiteX0" fmla="*/ 103507 w 793030"/>
                  <a:gd name="connsiteY0" fmla="*/ 180 h 494103"/>
                  <a:gd name="connsiteX1" fmla="*/ 65302 w 793030"/>
                  <a:gd name="connsiteY1" fmla="*/ 227307 h 494103"/>
                  <a:gd name="connsiteX2" fmla="*/ 464971 w 793030"/>
                  <a:gd name="connsiteY2" fmla="*/ 241106 h 494103"/>
                  <a:gd name="connsiteX3" fmla="*/ 793031 w 793030"/>
                  <a:gd name="connsiteY3" fmla="*/ 261487 h 494103"/>
                  <a:gd name="connsiteX4" fmla="*/ 465966 w 793030"/>
                  <a:gd name="connsiteY4" fmla="*/ 260280 h 494103"/>
                  <a:gd name="connsiteX5" fmla="*/ 77874 w 793030"/>
                  <a:gd name="connsiteY5" fmla="*/ 261721 h 494103"/>
                  <a:gd name="connsiteX6" fmla="*/ 79151 w 793030"/>
                  <a:gd name="connsiteY6" fmla="*/ 493528 h 494103"/>
                  <a:gd name="connsiteX7" fmla="*/ 10679 w 793030"/>
                  <a:gd name="connsiteY7" fmla="*/ 341338 h 494103"/>
                  <a:gd name="connsiteX8" fmla="*/ 3799 w 793030"/>
                  <a:gd name="connsiteY8" fmla="*/ 166322 h 494103"/>
                  <a:gd name="connsiteX9" fmla="*/ 103507 w 793030"/>
                  <a:gd name="connsiteY9" fmla="*/ 180 h 494103"/>
                  <a:gd name="connsiteX0" fmla="*/ 103507 w 465967"/>
                  <a:gd name="connsiteY0" fmla="*/ 180 h 494103"/>
                  <a:gd name="connsiteX1" fmla="*/ 65302 w 465967"/>
                  <a:gd name="connsiteY1" fmla="*/ 227307 h 494103"/>
                  <a:gd name="connsiteX2" fmla="*/ 464971 w 465967"/>
                  <a:gd name="connsiteY2" fmla="*/ 241106 h 494103"/>
                  <a:gd name="connsiteX3" fmla="*/ 465966 w 465967"/>
                  <a:gd name="connsiteY3" fmla="*/ 260280 h 494103"/>
                  <a:gd name="connsiteX4" fmla="*/ 77874 w 465967"/>
                  <a:gd name="connsiteY4" fmla="*/ 261721 h 494103"/>
                  <a:gd name="connsiteX5" fmla="*/ 79151 w 465967"/>
                  <a:gd name="connsiteY5" fmla="*/ 493528 h 494103"/>
                  <a:gd name="connsiteX6" fmla="*/ 10679 w 465967"/>
                  <a:gd name="connsiteY6" fmla="*/ 341338 h 494103"/>
                  <a:gd name="connsiteX7" fmla="*/ 3799 w 465967"/>
                  <a:gd name="connsiteY7" fmla="*/ 166322 h 494103"/>
                  <a:gd name="connsiteX8" fmla="*/ 103507 w 465967"/>
                  <a:gd name="connsiteY8" fmla="*/ 180 h 494103"/>
                  <a:gd name="connsiteX0" fmla="*/ 3799 w 465966"/>
                  <a:gd name="connsiteY0" fmla="*/ 3350 h 331131"/>
                  <a:gd name="connsiteX1" fmla="*/ 65302 w 465966"/>
                  <a:gd name="connsiteY1" fmla="*/ 64335 h 331131"/>
                  <a:gd name="connsiteX2" fmla="*/ 464971 w 465966"/>
                  <a:gd name="connsiteY2" fmla="*/ 78134 h 331131"/>
                  <a:gd name="connsiteX3" fmla="*/ 465966 w 465966"/>
                  <a:gd name="connsiteY3" fmla="*/ 97308 h 331131"/>
                  <a:gd name="connsiteX4" fmla="*/ 77874 w 465966"/>
                  <a:gd name="connsiteY4" fmla="*/ 98749 h 331131"/>
                  <a:gd name="connsiteX5" fmla="*/ 79151 w 465966"/>
                  <a:gd name="connsiteY5" fmla="*/ 330556 h 331131"/>
                  <a:gd name="connsiteX6" fmla="*/ 10679 w 465966"/>
                  <a:gd name="connsiteY6" fmla="*/ 178366 h 331131"/>
                  <a:gd name="connsiteX7" fmla="*/ 3799 w 465966"/>
                  <a:gd name="connsiteY7" fmla="*/ 3350 h 331131"/>
                  <a:gd name="connsiteX0" fmla="*/ 3723 w 459010"/>
                  <a:gd name="connsiteY0" fmla="*/ 114031 h 266796"/>
                  <a:gd name="connsiteX1" fmla="*/ 58346 w 459010"/>
                  <a:gd name="connsiteY1" fmla="*/ 0 h 266796"/>
                  <a:gd name="connsiteX2" fmla="*/ 458015 w 459010"/>
                  <a:gd name="connsiteY2" fmla="*/ 13799 h 266796"/>
                  <a:gd name="connsiteX3" fmla="*/ 459010 w 459010"/>
                  <a:gd name="connsiteY3" fmla="*/ 32973 h 266796"/>
                  <a:gd name="connsiteX4" fmla="*/ 70918 w 459010"/>
                  <a:gd name="connsiteY4" fmla="*/ 34414 h 266796"/>
                  <a:gd name="connsiteX5" fmla="*/ 72195 w 459010"/>
                  <a:gd name="connsiteY5" fmla="*/ 266221 h 266796"/>
                  <a:gd name="connsiteX6" fmla="*/ 3723 w 459010"/>
                  <a:gd name="connsiteY6" fmla="*/ 114031 h 266796"/>
                  <a:gd name="connsiteX0" fmla="*/ 3723 w 459010"/>
                  <a:gd name="connsiteY0" fmla="*/ 116759 h 269524"/>
                  <a:gd name="connsiteX1" fmla="*/ 58346 w 459010"/>
                  <a:gd name="connsiteY1" fmla="*/ 2728 h 269524"/>
                  <a:gd name="connsiteX2" fmla="*/ 459010 w 459010"/>
                  <a:gd name="connsiteY2" fmla="*/ 35701 h 269524"/>
                  <a:gd name="connsiteX3" fmla="*/ 70918 w 459010"/>
                  <a:gd name="connsiteY3" fmla="*/ 37142 h 269524"/>
                  <a:gd name="connsiteX4" fmla="*/ 72195 w 459010"/>
                  <a:gd name="connsiteY4" fmla="*/ 268949 h 269524"/>
                  <a:gd name="connsiteX5" fmla="*/ 3723 w 459010"/>
                  <a:gd name="connsiteY5" fmla="*/ 116759 h 269524"/>
                  <a:gd name="connsiteX0" fmla="*/ 3723 w 75075"/>
                  <a:gd name="connsiteY0" fmla="*/ 120873 h 273638"/>
                  <a:gd name="connsiteX1" fmla="*/ 58346 w 75075"/>
                  <a:gd name="connsiteY1" fmla="*/ 6842 h 273638"/>
                  <a:gd name="connsiteX2" fmla="*/ 70918 w 75075"/>
                  <a:gd name="connsiteY2" fmla="*/ 41256 h 273638"/>
                  <a:gd name="connsiteX3" fmla="*/ 72195 w 75075"/>
                  <a:gd name="connsiteY3" fmla="*/ 273063 h 273638"/>
                  <a:gd name="connsiteX4" fmla="*/ 3723 w 75075"/>
                  <a:gd name="connsiteY4" fmla="*/ 120873 h 273638"/>
                  <a:gd name="connsiteX0" fmla="*/ 46210 w 117562"/>
                  <a:gd name="connsiteY0" fmla="*/ 99582 h 252347"/>
                  <a:gd name="connsiteX1" fmla="*/ 30416 w 117562"/>
                  <a:gd name="connsiteY1" fmla="*/ 30399 h 252347"/>
                  <a:gd name="connsiteX2" fmla="*/ 113405 w 117562"/>
                  <a:gd name="connsiteY2" fmla="*/ 19965 h 252347"/>
                  <a:gd name="connsiteX3" fmla="*/ 114682 w 117562"/>
                  <a:gd name="connsiteY3" fmla="*/ 251772 h 252347"/>
                  <a:gd name="connsiteX4" fmla="*/ 46210 w 117562"/>
                  <a:gd name="connsiteY4" fmla="*/ 99582 h 252347"/>
                  <a:gd name="connsiteX0" fmla="*/ 37143 w 108495"/>
                  <a:gd name="connsiteY0" fmla="*/ 97117 h 249882"/>
                  <a:gd name="connsiteX1" fmla="*/ 33136 w 108495"/>
                  <a:gd name="connsiteY1" fmla="*/ 38814 h 249882"/>
                  <a:gd name="connsiteX2" fmla="*/ 104338 w 108495"/>
                  <a:gd name="connsiteY2" fmla="*/ 17500 h 249882"/>
                  <a:gd name="connsiteX3" fmla="*/ 105615 w 108495"/>
                  <a:gd name="connsiteY3" fmla="*/ 249307 h 249882"/>
                  <a:gd name="connsiteX4" fmla="*/ 37143 w 108495"/>
                  <a:gd name="connsiteY4" fmla="*/ 97117 h 249882"/>
                  <a:gd name="connsiteX0" fmla="*/ 9243 w 80595"/>
                  <a:gd name="connsiteY0" fmla="*/ 97117 h 249882"/>
                  <a:gd name="connsiteX1" fmla="*/ 5236 w 80595"/>
                  <a:gd name="connsiteY1" fmla="*/ 38814 h 249882"/>
                  <a:gd name="connsiteX2" fmla="*/ 76438 w 80595"/>
                  <a:gd name="connsiteY2" fmla="*/ 17500 h 249882"/>
                  <a:gd name="connsiteX3" fmla="*/ 77715 w 80595"/>
                  <a:gd name="connsiteY3" fmla="*/ 249307 h 249882"/>
                  <a:gd name="connsiteX4" fmla="*/ 9243 w 80595"/>
                  <a:gd name="connsiteY4" fmla="*/ 97117 h 249882"/>
                  <a:gd name="connsiteX0" fmla="*/ 4240 w 75592"/>
                  <a:gd name="connsiteY0" fmla="*/ 97117 h 249882"/>
                  <a:gd name="connsiteX1" fmla="*/ 233 w 75592"/>
                  <a:gd name="connsiteY1" fmla="*/ 38814 h 249882"/>
                  <a:gd name="connsiteX2" fmla="*/ 71435 w 75592"/>
                  <a:gd name="connsiteY2" fmla="*/ 17500 h 249882"/>
                  <a:gd name="connsiteX3" fmla="*/ 72712 w 75592"/>
                  <a:gd name="connsiteY3" fmla="*/ 249307 h 249882"/>
                  <a:gd name="connsiteX4" fmla="*/ 4240 w 75592"/>
                  <a:gd name="connsiteY4" fmla="*/ 97117 h 249882"/>
                  <a:gd name="connsiteX0" fmla="*/ 374 w 83515"/>
                  <a:gd name="connsiteY0" fmla="*/ 97119 h 249882"/>
                  <a:gd name="connsiteX1" fmla="*/ 8156 w 83515"/>
                  <a:gd name="connsiteY1" fmla="*/ 38814 h 249882"/>
                  <a:gd name="connsiteX2" fmla="*/ 79358 w 83515"/>
                  <a:gd name="connsiteY2" fmla="*/ 17500 h 249882"/>
                  <a:gd name="connsiteX3" fmla="*/ 80635 w 83515"/>
                  <a:gd name="connsiteY3" fmla="*/ 249307 h 249882"/>
                  <a:gd name="connsiteX4" fmla="*/ 374 w 83515"/>
                  <a:gd name="connsiteY4" fmla="*/ 97119 h 249882"/>
                  <a:gd name="connsiteX0" fmla="*/ 375 w 91871"/>
                  <a:gd name="connsiteY0" fmla="*/ 79676 h 232439"/>
                  <a:gd name="connsiteX1" fmla="*/ 8157 w 91871"/>
                  <a:gd name="connsiteY1" fmla="*/ 21371 h 232439"/>
                  <a:gd name="connsiteX2" fmla="*/ 79359 w 91871"/>
                  <a:gd name="connsiteY2" fmla="*/ 57 h 232439"/>
                  <a:gd name="connsiteX3" fmla="*/ 80636 w 91871"/>
                  <a:gd name="connsiteY3" fmla="*/ 231864 h 232439"/>
                  <a:gd name="connsiteX4" fmla="*/ 375 w 91871"/>
                  <a:gd name="connsiteY4" fmla="*/ 79676 h 232439"/>
                  <a:gd name="connsiteX0" fmla="*/ 375 w 83191"/>
                  <a:gd name="connsiteY0" fmla="*/ 74301 h 227077"/>
                  <a:gd name="connsiteX1" fmla="*/ 8157 w 83191"/>
                  <a:gd name="connsiteY1" fmla="*/ 15996 h 227077"/>
                  <a:gd name="connsiteX2" fmla="*/ 63640 w 83191"/>
                  <a:gd name="connsiteY2" fmla="*/ 123 h 227077"/>
                  <a:gd name="connsiteX3" fmla="*/ 80636 w 83191"/>
                  <a:gd name="connsiteY3" fmla="*/ 226489 h 227077"/>
                  <a:gd name="connsiteX4" fmla="*/ 375 w 83191"/>
                  <a:gd name="connsiteY4" fmla="*/ 74301 h 227077"/>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13404 w 131072"/>
                  <a:gd name="connsiteY0" fmla="*/ 74301 h 178289"/>
                  <a:gd name="connsiteX1" fmla="*/ 21186 w 131072"/>
                  <a:gd name="connsiteY1" fmla="*/ 15996 h 178289"/>
                  <a:gd name="connsiteX2" fmla="*/ 76669 w 131072"/>
                  <a:gd name="connsiteY2" fmla="*/ 123 h 178289"/>
                  <a:gd name="connsiteX3" fmla="*/ 129031 w 131072"/>
                  <a:gd name="connsiteY3" fmla="*/ 177541 h 178289"/>
                  <a:gd name="connsiteX4" fmla="*/ 13404 w 131072"/>
                  <a:gd name="connsiteY4" fmla="*/ 74301 h 178289"/>
                  <a:gd name="connsiteX0" fmla="*/ 377 w 118045"/>
                  <a:gd name="connsiteY0" fmla="*/ 74301 h 178289"/>
                  <a:gd name="connsiteX1" fmla="*/ 8159 w 118045"/>
                  <a:gd name="connsiteY1" fmla="*/ 15996 h 178289"/>
                  <a:gd name="connsiteX2" fmla="*/ 63642 w 118045"/>
                  <a:gd name="connsiteY2" fmla="*/ 123 h 178289"/>
                  <a:gd name="connsiteX3" fmla="*/ 116004 w 118045"/>
                  <a:gd name="connsiteY3" fmla="*/ 177541 h 178289"/>
                  <a:gd name="connsiteX4" fmla="*/ 377 w 118045"/>
                  <a:gd name="connsiteY4" fmla="*/ 74301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0017 w 119827"/>
                  <a:gd name="connsiteY0" fmla="*/ 74303 h 178289"/>
                  <a:gd name="connsiteX1" fmla="*/ 9941 w 119827"/>
                  <a:gd name="connsiteY1" fmla="*/ 15996 h 178289"/>
                  <a:gd name="connsiteX2" fmla="*/ 65424 w 119827"/>
                  <a:gd name="connsiteY2" fmla="*/ 123 h 178289"/>
                  <a:gd name="connsiteX3" fmla="*/ 117786 w 119827"/>
                  <a:gd name="connsiteY3" fmla="*/ 177541 h 178289"/>
                  <a:gd name="connsiteX4" fmla="*/ 10017 w 119827"/>
                  <a:gd name="connsiteY4" fmla="*/ 74303 h 178289"/>
                  <a:gd name="connsiteX0" fmla="*/ 10017 w 119827"/>
                  <a:gd name="connsiteY0" fmla="*/ 74303 h 178909"/>
                  <a:gd name="connsiteX1" fmla="*/ 9941 w 119827"/>
                  <a:gd name="connsiteY1" fmla="*/ 15996 h 178909"/>
                  <a:gd name="connsiteX2" fmla="*/ 65424 w 119827"/>
                  <a:gd name="connsiteY2" fmla="*/ 123 h 178909"/>
                  <a:gd name="connsiteX3" fmla="*/ 117786 w 119827"/>
                  <a:gd name="connsiteY3" fmla="*/ 177541 h 178909"/>
                  <a:gd name="connsiteX4" fmla="*/ 21360 w 119827"/>
                  <a:gd name="connsiteY4" fmla="*/ 81852 h 178909"/>
                  <a:gd name="connsiteX5" fmla="*/ 10017 w 119827"/>
                  <a:gd name="connsiteY5" fmla="*/ 74303 h 178909"/>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7660 w 127470"/>
                  <a:gd name="connsiteY0" fmla="*/ 74485 h 179091"/>
                  <a:gd name="connsiteX1" fmla="*/ 1039 w 127470"/>
                  <a:gd name="connsiteY1" fmla="*/ 7068 h 179091"/>
                  <a:gd name="connsiteX2" fmla="*/ 73067 w 127470"/>
                  <a:gd name="connsiteY2" fmla="*/ 305 h 179091"/>
                  <a:gd name="connsiteX3" fmla="*/ 125429 w 127470"/>
                  <a:gd name="connsiteY3" fmla="*/ 177723 h 179091"/>
                  <a:gd name="connsiteX4" fmla="*/ 29003 w 127470"/>
                  <a:gd name="connsiteY4" fmla="*/ 82034 h 179091"/>
                  <a:gd name="connsiteX5" fmla="*/ 17660 w 127470"/>
                  <a:gd name="connsiteY5" fmla="*/ 74485 h 179091"/>
                  <a:gd name="connsiteX0" fmla="*/ 20602 w 130412"/>
                  <a:gd name="connsiteY0" fmla="*/ 74485 h 179091"/>
                  <a:gd name="connsiteX1" fmla="*/ 3981 w 130412"/>
                  <a:gd name="connsiteY1" fmla="*/ 7068 h 179091"/>
                  <a:gd name="connsiteX2" fmla="*/ 76009 w 130412"/>
                  <a:gd name="connsiteY2" fmla="*/ 305 h 179091"/>
                  <a:gd name="connsiteX3" fmla="*/ 128371 w 130412"/>
                  <a:gd name="connsiteY3" fmla="*/ 177723 h 179091"/>
                  <a:gd name="connsiteX4" fmla="*/ 31945 w 130412"/>
                  <a:gd name="connsiteY4" fmla="*/ 82034 h 179091"/>
                  <a:gd name="connsiteX5" fmla="*/ 20602 w 130412"/>
                  <a:gd name="connsiteY5" fmla="*/ 74485 h 179091"/>
                  <a:gd name="connsiteX0" fmla="*/ 29892 w 128359"/>
                  <a:gd name="connsiteY0" fmla="*/ 82034 h 179255"/>
                  <a:gd name="connsiteX1" fmla="*/ 1928 w 128359"/>
                  <a:gd name="connsiteY1" fmla="*/ 7068 h 179255"/>
                  <a:gd name="connsiteX2" fmla="*/ 73956 w 128359"/>
                  <a:gd name="connsiteY2" fmla="*/ 305 h 179255"/>
                  <a:gd name="connsiteX3" fmla="*/ 126318 w 128359"/>
                  <a:gd name="connsiteY3" fmla="*/ 177723 h 179255"/>
                  <a:gd name="connsiteX4" fmla="*/ 29892 w 128359"/>
                  <a:gd name="connsiteY4" fmla="*/ 82034 h 17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59" h="179255">
                    <a:moveTo>
                      <a:pt x="29892" y="82034"/>
                    </a:moveTo>
                    <a:cubicBezTo>
                      <a:pt x="9160" y="53591"/>
                      <a:pt x="-5416" y="20689"/>
                      <a:pt x="1928" y="7068"/>
                    </a:cubicBezTo>
                    <a:cubicBezTo>
                      <a:pt x="13127" y="-6201"/>
                      <a:pt x="73097" y="4003"/>
                      <a:pt x="73956" y="305"/>
                    </a:cubicBezTo>
                    <a:cubicBezTo>
                      <a:pt x="-17295" y="19765"/>
                      <a:pt x="148356" y="191145"/>
                      <a:pt x="126318" y="177723"/>
                    </a:cubicBezTo>
                    <a:cubicBezTo>
                      <a:pt x="120284" y="191344"/>
                      <a:pt x="50624" y="110477"/>
                      <a:pt x="29892" y="82034"/>
                    </a:cubicBezTo>
                    <a:close/>
                  </a:path>
                </a:pathLst>
              </a:custGeom>
              <a:solidFill>
                <a:schemeClr val="bg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18" name="角丸四角形 25">
                <a:extLst>
                  <a:ext uri="{FF2B5EF4-FFF2-40B4-BE49-F238E27FC236}">
                    <a16:creationId xmlns:a16="http://schemas.microsoft.com/office/drawing/2014/main" id="{B6D9C884-B7BF-F771-E0FC-472FA92B377E}"/>
                  </a:ext>
                </a:extLst>
              </p:cNvPr>
              <p:cNvSpPr>
                <a:spLocks noChangeAspect="1"/>
              </p:cNvSpPr>
              <p:nvPr/>
            </p:nvSpPr>
            <p:spPr>
              <a:xfrm rot="16200000">
                <a:off x="6073990" y="4632110"/>
                <a:ext cx="1784124" cy="1457910"/>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2395" h="494103">
                    <a:moveTo>
                      <a:pt x="103507" y="180"/>
                    </a:moveTo>
                    <a:cubicBezTo>
                      <a:pt x="117589" y="-6982"/>
                      <a:pt x="3553" y="202436"/>
                      <a:pt x="65302" y="227307"/>
                    </a:cubicBezTo>
                    <a:cubicBezTo>
                      <a:pt x="146638" y="237155"/>
                      <a:pt x="118783" y="232818"/>
                      <a:pt x="464971" y="241106"/>
                    </a:cubicBezTo>
                    <a:lnTo>
                      <a:pt x="792516" y="242991"/>
                    </a:lnTo>
                    <a:cubicBezTo>
                      <a:pt x="808673" y="227427"/>
                      <a:pt x="817012" y="225570"/>
                      <a:pt x="840950" y="223616"/>
                    </a:cubicBezTo>
                    <a:cubicBezTo>
                      <a:pt x="864160" y="231541"/>
                      <a:pt x="866519" y="230954"/>
                      <a:pt x="872395" y="251146"/>
                    </a:cubicBezTo>
                    <a:cubicBezTo>
                      <a:pt x="866337" y="271769"/>
                      <a:pt x="867211" y="272434"/>
                      <a:pt x="838077" y="278686"/>
                    </a:cubicBezTo>
                    <a:cubicBezTo>
                      <a:pt x="810116" y="274376"/>
                      <a:pt x="811516" y="276682"/>
                      <a:pt x="793031" y="261487"/>
                    </a:cubicBezTo>
                    <a:cubicBezTo>
                      <a:pt x="709687" y="263194"/>
                      <a:pt x="746919" y="262513"/>
                      <a:pt x="465966" y="260280"/>
                    </a:cubicBezTo>
                    <a:cubicBezTo>
                      <a:pt x="119580" y="254871"/>
                      <a:pt x="119889" y="252354"/>
                      <a:pt x="77874" y="261721"/>
                    </a:cubicBezTo>
                    <a:cubicBezTo>
                      <a:pt x="-13377" y="281181"/>
                      <a:pt x="101189" y="506950"/>
                      <a:pt x="79151" y="493528"/>
                    </a:cubicBezTo>
                    <a:cubicBezTo>
                      <a:pt x="37536" y="460549"/>
                      <a:pt x="23379" y="410659"/>
                      <a:pt x="10679" y="341338"/>
                    </a:cubicBezTo>
                    <a:cubicBezTo>
                      <a:pt x="-2021" y="272017"/>
                      <a:pt x="-2134" y="224662"/>
                      <a:pt x="3799" y="166322"/>
                    </a:cubicBezTo>
                    <a:cubicBezTo>
                      <a:pt x="29059" y="70543"/>
                      <a:pt x="50590" y="33517"/>
                      <a:pt x="103507" y="180"/>
                    </a:cubicBezTo>
                    <a:close/>
                  </a:path>
                </a:pathLst>
              </a:cu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19" name="角丸四角形 25">
                <a:extLst>
                  <a:ext uri="{FF2B5EF4-FFF2-40B4-BE49-F238E27FC236}">
                    <a16:creationId xmlns:a16="http://schemas.microsoft.com/office/drawing/2014/main" id="{D4D9CBD2-D71E-0E61-A698-F889118FB855}"/>
                  </a:ext>
                </a:extLst>
              </p:cNvPr>
              <p:cNvSpPr>
                <a:spLocks noChangeAspect="1"/>
              </p:cNvSpPr>
              <p:nvPr/>
            </p:nvSpPr>
            <p:spPr>
              <a:xfrm rot="16200000">
                <a:off x="7084405" y="5838454"/>
                <a:ext cx="264105" cy="531208"/>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793031 w 880158"/>
                  <a:gd name="connsiteY6" fmla="*/ 261487 h 494103"/>
                  <a:gd name="connsiteX7" fmla="*/ 465966 w 880158"/>
                  <a:gd name="connsiteY7" fmla="*/ 260280 h 494103"/>
                  <a:gd name="connsiteX8" fmla="*/ 77874 w 880158"/>
                  <a:gd name="connsiteY8" fmla="*/ 261721 h 494103"/>
                  <a:gd name="connsiteX9" fmla="*/ 79151 w 880158"/>
                  <a:gd name="connsiteY9" fmla="*/ 493528 h 494103"/>
                  <a:gd name="connsiteX10" fmla="*/ 10679 w 880158"/>
                  <a:gd name="connsiteY10" fmla="*/ 341338 h 494103"/>
                  <a:gd name="connsiteX11" fmla="*/ 3799 w 880158"/>
                  <a:gd name="connsiteY11" fmla="*/ 166322 h 494103"/>
                  <a:gd name="connsiteX12" fmla="*/ 103507 w 880158"/>
                  <a:gd name="connsiteY12" fmla="*/ 180 h 494103"/>
                  <a:gd name="connsiteX0" fmla="*/ 103507 w 842463"/>
                  <a:gd name="connsiteY0" fmla="*/ 180 h 494103"/>
                  <a:gd name="connsiteX1" fmla="*/ 65302 w 842463"/>
                  <a:gd name="connsiteY1" fmla="*/ 227307 h 494103"/>
                  <a:gd name="connsiteX2" fmla="*/ 464971 w 842463"/>
                  <a:gd name="connsiteY2" fmla="*/ 241106 h 494103"/>
                  <a:gd name="connsiteX3" fmla="*/ 792516 w 842463"/>
                  <a:gd name="connsiteY3" fmla="*/ 242991 h 494103"/>
                  <a:gd name="connsiteX4" fmla="*/ 840950 w 842463"/>
                  <a:gd name="connsiteY4" fmla="*/ 219312 h 494103"/>
                  <a:gd name="connsiteX5" fmla="*/ 793031 w 842463"/>
                  <a:gd name="connsiteY5" fmla="*/ 261487 h 494103"/>
                  <a:gd name="connsiteX6" fmla="*/ 465966 w 842463"/>
                  <a:gd name="connsiteY6" fmla="*/ 260280 h 494103"/>
                  <a:gd name="connsiteX7" fmla="*/ 77874 w 842463"/>
                  <a:gd name="connsiteY7" fmla="*/ 261721 h 494103"/>
                  <a:gd name="connsiteX8" fmla="*/ 79151 w 842463"/>
                  <a:gd name="connsiteY8" fmla="*/ 493528 h 494103"/>
                  <a:gd name="connsiteX9" fmla="*/ 10679 w 842463"/>
                  <a:gd name="connsiteY9" fmla="*/ 341338 h 494103"/>
                  <a:gd name="connsiteX10" fmla="*/ 3799 w 842463"/>
                  <a:gd name="connsiteY10" fmla="*/ 166322 h 494103"/>
                  <a:gd name="connsiteX11" fmla="*/ 103507 w 842463"/>
                  <a:gd name="connsiteY11" fmla="*/ 180 h 494103"/>
                  <a:gd name="connsiteX0" fmla="*/ 103507 w 833687"/>
                  <a:gd name="connsiteY0" fmla="*/ 180 h 494103"/>
                  <a:gd name="connsiteX1" fmla="*/ 65302 w 833687"/>
                  <a:gd name="connsiteY1" fmla="*/ 227307 h 494103"/>
                  <a:gd name="connsiteX2" fmla="*/ 464971 w 833687"/>
                  <a:gd name="connsiteY2" fmla="*/ 241106 h 494103"/>
                  <a:gd name="connsiteX3" fmla="*/ 792516 w 833687"/>
                  <a:gd name="connsiteY3" fmla="*/ 242991 h 494103"/>
                  <a:gd name="connsiteX4" fmla="*/ 793031 w 833687"/>
                  <a:gd name="connsiteY4" fmla="*/ 261487 h 494103"/>
                  <a:gd name="connsiteX5" fmla="*/ 465966 w 833687"/>
                  <a:gd name="connsiteY5" fmla="*/ 260280 h 494103"/>
                  <a:gd name="connsiteX6" fmla="*/ 77874 w 833687"/>
                  <a:gd name="connsiteY6" fmla="*/ 261721 h 494103"/>
                  <a:gd name="connsiteX7" fmla="*/ 79151 w 833687"/>
                  <a:gd name="connsiteY7" fmla="*/ 493528 h 494103"/>
                  <a:gd name="connsiteX8" fmla="*/ 10679 w 833687"/>
                  <a:gd name="connsiteY8" fmla="*/ 341338 h 494103"/>
                  <a:gd name="connsiteX9" fmla="*/ 3799 w 833687"/>
                  <a:gd name="connsiteY9" fmla="*/ 166322 h 494103"/>
                  <a:gd name="connsiteX10" fmla="*/ 103507 w 833687"/>
                  <a:gd name="connsiteY10" fmla="*/ 180 h 494103"/>
                  <a:gd name="connsiteX0" fmla="*/ 103507 w 793030"/>
                  <a:gd name="connsiteY0" fmla="*/ 180 h 494103"/>
                  <a:gd name="connsiteX1" fmla="*/ 65302 w 793030"/>
                  <a:gd name="connsiteY1" fmla="*/ 227307 h 494103"/>
                  <a:gd name="connsiteX2" fmla="*/ 464971 w 793030"/>
                  <a:gd name="connsiteY2" fmla="*/ 241106 h 494103"/>
                  <a:gd name="connsiteX3" fmla="*/ 793031 w 793030"/>
                  <a:gd name="connsiteY3" fmla="*/ 261487 h 494103"/>
                  <a:gd name="connsiteX4" fmla="*/ 465966 w 793030"/>
                  <a:gd name="connsiteY4" fmla="*/ 260280 h 494103"/>
                  <a:gd name="connsiteX5" fmla="*/ 77874 w 793030"/>
                  <a:gd name="connsiteY5" fmla="*/ 261721 h 494103"/>
                  <a:gd name="connsiteX6" fmla="*/ 79151 w 793030"/>
                  <a:gd name="connsiteY6" fmla="*/ 493528 h 494103"/>
                  <a:gd name="connsiteX7" fmla="*/ 10679 w 793030"/>
                  <a:gd name="connsiteY7" fmla="*/ 341338 h 494103"/>
                  <a:gd name="connsiteX8" fmla="*/ 3799 w 793030"/>
                  <a:gd name="connsiteY8" fmla="*/ 166322 h 494103"/>
                  <a:gd name="connsiteX9" fmla="*/ 103507 w 793030"/>
                  <a:gd name="connsiteY9" fmla="*/ 180 h 494103"/>
                  <a:gd name="connsiteX0" fmla="*/ 103507 w 465967"/>
                  <a:gd name="connsiteY0" fmla="*/ 180 h 494103"/>
                  <a:gd name="connsiteX1" fmla="*/ 65302 w 465967"/>
                  <a:gd name="connsiteY1" fmla="*/ 227307 h 494103"/>
                  <a:gd name="connsiteX2" fmla="*/ 464971 w 465967"/>
                  <a:gd name="connsiteY2" fmla="*/ 241106 h 494103"/>
                  <a:gd name="connsiteX3" fmla="*/ 465966 w 465967"/>
                  <a:gd name="connsiteY3" fmla="*/ 260280 h 494103"/>
                  <a:gd name="connsiteX4" fmla="*/ 77874 w 465967"/>
                  <a:gd name="connsiteY4" fmla="*/ 261721 h 494103"/>
                  <a:gd name="connsiteX5" fmla="*/ 79151 w 465967"/>
                  <a:gd name="connsiteY5" fmla="*/ 493528 h 494103"/>
                  <a:gd name="connsiteX6" fmla="*/ 10679 w 465967"/>
                  <a:gd name="connsiteY6" fmla="*/ 341338 h 494103"/>
                  <a:gd name="connsiteX7" fmla="*/ 3799 w 465967"/>
                  <a:gd name="connsiteY7" fmla="*/ 166322 h 494103"/>
                  <a:gd name="connsiteX8" fmla="*/ 103507 w 465967"/>
                  <a:gd name="connsiteY8" fmla="*/ 180 h 494103"/>
                  <a:gd name="connsiteX0" fmla="*/ 3799 w 465966"/>
                  <a:gd name="connsiteY0" fmla="*/ 3350 h 331131"/>
                  <a:gd name="connsiteX1" fmla="*/ 65302 w 465966"/>
                  <a:gd name="connsiteY1" fmla="*/ 64335 h 331131"/>
                  <a:gd name="connsiteX2" fmla="*/ 464971 w 465966"/>
                  <a:gd name="connsiteY2" fmla="*/ 78134 h 331131"/>
                  <a:gd name="connsiteX3" fmla="*/ 465966 w 465966"/>
                  <a:gd name="connsiteY3" fmla="*/ 97308 h 331131"/>
                  <a:gd name="connsiteX4" fmla="*/ 77874 w 465966"/>
                  <a:gd name="connsiteY4" fmla="*/ 98749 h 331131"/>
                  <a:gd name="connsiteX5" fmla="*/ 79151 w 465966"/>
                  <a:gd name="connsiteY5" fmla="*/ 330556 h 331131"/>
                  <a:gd name="connsiteX6" fmla="*/ 10679 w 465966"/>
                  <a:gd name="connsiteY6" fmla="*/ 178366 h 331131"/>
                  <a:gd name="connsiteX7" fmla="*/ 3799 w 465966"/>
                  <a:gd name="connsiteY7" fmla="*/ 3350 h 331131"/>
                  <a:gd name="connsiteX0" fmla="*/ 3723 w 459010"/>
                  <a:gd name="connsiteY0" fmla="*/ 114031 h 266796"/>
                  <a:gd name="connsiteX1" fmla="*/ 58346 w 459010"/>
                  <a:gd name="connsiteY1" fmla="*/ 0 h 266796"/>
                  <a:gd name="connsiteX2" fmla="*/ 458015 w 459010"/>
                  <a:gd name="connsiteY2" fmla="*/ 13799 h 266796"/>
                  <a:gd name="connsiteX3" fmla="*/ 459010 w 459010"/>
                  <a:gd name="connsiteY3" fmla="*/ 32973 h 266796"/>
                  <a:gd name="connsiteX4" fmla="*/ 70918 w 459010"/>
                  <a:gd name="connsiteY4" fmla="*/ 34414 h 266796"/>
                  <a:gd name="connsiteX5" fmla="*/ 72195 w 459010"/>
                  <a:gd name="connsiteY5" fmla="*/ 266221 h 266796"/>
                  <a:gd name="connsiteX6" fmla="*/ 3723 w 459010"/>
                  <a:gd name="connsiteY6" fmla="*/ 114031 h 266796"/>
                  <a:gd name="connsiteX0" fmla="*/ 3723 w 459010"/>
                  <a:gd name="connsiteY0" fmla="*/ 116759 h 269524"/>
                  <a:gd name="connsiteX1" fmla="*/ 58346 w 459010"/>
                  <a:gd name="connsiteY1" fmla="*/ 2728 h 269524"/>
                  <a:gd name="connsiteX2" fmla="*/ 459010 w 459010"/>
                  <a:gd name="connsiteY2" fmla="*/ 35701 h 269524"/>
                  <a:gd name="connsiteX3" fmla="*/ 70918 w 459010"/>
                  <a:gd name="connsiteY3" fmla="*/ 37142 h 269524"/>
                  <a:gd name="connsiteX4" fmla="*/ 72195 w 459010"/>
                  <a:gd name="connsiteY4" fmla="*/ 268949 h 269524"/>
                  <a:gd name="connsiteX5" fmla="*/ 3723 w 459010"/>
                  <a:gd name="connsiteY5" fmla="*/ 116759 h 269524"/>
                  <a:gd name="connsiteX0" fmla="*/ 3723 w 75075"/>
                  <a:gd name="connsiteY0" fmla="*/ 120873 h 273638"/>
                  <a:gd name="connsiteX1" fmla="*/ 58346 w 75075"/>
                  <a:gd name="connsiteY1" fmla="*/ 6842 h 273638"/>
                  <a:gd name="connsiteX2" fmla="*/ 70918 w 75075"/>
                  <a:gd name="connsiteY2" fmla="*/ 41256 h 273638"/>
                  <a:gd name="connsiteX3" fmla="*/ 72195 w 75075"/>
                  <a:gd name="connsiteY3" fmla="*/ 273063 h 273638"/>
                  <a:gd name="connsiteX4" fmla="*/ 3723 w 75075"/>
                  <a:gd name="connsiteY4" fmla="*/ 120873 h 273638"/>
                  <a:gd name="connsiteX0" fmla="*/ 46210 w 117562"/>
                  <a:gd name="connsiteY0" fmla="*/ 99582 h 252347"/>
                  <a:gd name="connsiteX1" fmla="*/ 30416 w 117562"/>
                  <a:gd name="connsiteY1" fmla="*/ 30399 h 252347"/>
                  <a:gd name="connsiteX2" fmla="*/ 113405 w 117562"/>
                  <a:gd name="connsiteY2" fmla="*/ 19965 h 252347"/>
                  <a:gd name="connsiteX3" fmla="*/ 114682 w 117562"/>
                  <a:gd name="connsiteY3" fmla="*/ 251772 h 252347"/>
                  <a:gd name="connsiteX4" fmla="*/ 46210 w 117562"/>
                  <a:gd name="connsiteY4" fmla="*/ 99582 h 252347"/>
                  <a:gd name="connsiteX0" fmla="*/ 37143 w 108495"/>
                  <a:gd name="connsiteY0" fmla="*/ 97117 h 249882"/>
                  <a:gd name="connsiteX1" fmla="*/ 33136 w 108495"/>
                  <a:gd name="connsiteY1" fmla="*/ 38814 h 249882"/>
                  <a:gd name="connsiteX2" fmla="*/ 104338 w 108495"/>
                  <a:gd name="connsiteY2" fmla="*/ 17500 h 249882"/>
                  <a:gd name="connsiteX3" fmla="*/ 105615 w 108495"/>
                  <a:gd name="connsiteY3" fmla="*/ 249307 h 249882"/>
                  <a:gd name="connsiteX4" fmla="*/ 37143 w 108495"/>
                  <a:gd name="connsiteY4" fmla="*/ 97117 h 249882"/>
                  <a:gd name="connsiteX0" fmla="*/ 9243 w 80595"/>
                  <a:gd name="connsiteY0" fmla="*/ 97117 h 249882"/>
                  <a:gd name="connsiteX1" fmla="*/ 5236 w 80595"/>
                  <a:gd name="connsiteY1" fmla="*/ 38814 h 249882"/>
                  <a:gd name="connsiteX2" fmla="*/ 76438 w 80595"/>
                  <a:gd name="connsiteY2" fmla="*/ 17500 h 249882"/>
                  <a:gd name="connsiteX3" fmla="*/ 77715 w 80595"/>
                  <a:gd name="connsiteY3" fmla="*/ 249307 h 249882"/>
                  <a:gd name="connsiteX4" fmla="*/ 9243 w 80595"/>
                  <a:gd name="connsiteY4" fmla="*/ 97117 h 249882"/>
                  <a:gd name="connsiteX0" fmla="*/ 4240 w 75592"/>
                  <a:gd name="connsiteY0" fmla="*/ 97117 h 249882"/>
                  <a:gd name="connsiteX1" fmla="*/ 233 w 75592"/>
                  <a:gd name="connsiteY1" fmla="*/ 38814 h 249882"/>
                  <a:gd name="connsiteX2" fmla="*/ 71435 w 75592"/>
                  <a:gd name="connsiteY2" fmla="*/ 17500 h 249882"/>
                  <a:gd name="connsiteX3" fmla="*/ 72712 w 75592"/>
                  <a:gd name="connsiteY3" fmla="*/ 249307 h 249882"/>
                  <a:gd name="connsiteX4" fmla="*/ 4240 w 75592"/>
                  <a:gd name="connsiteY4" fmla="*/ 97117 h 249882"/>
                  <a:gd name="connsiteX0" fmla="*/ 374 w 83515"/>
                  <a:gd name="connsiteY0" fmla="*/ 97119 h 249882"/>
                  <a:gd name="connsiteX1" fmla="*/ 8156 w 83515"/>
                  <a:gd name="connsiteY1" fmla="*/ 38814 h 249882"/>
                  <a:gd name="connsiteX2" fmla="*/ 79358 w 83515"/>
                  <a:gd name="connsiteY2" fmla="*/ 17500 h 249882"/>
                  <a:gd name="connsiteX3" fmla="*/ 80635 w 83515"/>
                  <a:gd name="connsiteY3" fmla="*/ 249307 h 249882"/>
                  <a:gd name="connsiteX4" fmla="*/ 374 w 83515"/>
                  <a:gd name="connsiteY4" fmla="*/ 97119 h 249882"/>
                  <a:gd name="connsiteX0" fmla="*/ 375 w 91871"/>
                  <a:gd name="connsiteY0" fmla="*/ 79676 h 232439"/>
                  <a:gd name="connsiteX1" fmla="*/ 8157 w 91871"/>
                  <a:gd name="connsiteY1" fmla="*/ 21371 h 232439"/>
                  <a:gd name="connsiteX2" fmla="*/ 79359 w 91871"/>
                  <a:gd name="connsiteY2" fmla="*/ 57 h 232439"/>
                  <a:gd name="connsiteX3" fmla="*/ 80636 w 91871"/>
                  <a:gd name="connsiteY3" fmla="*/ 231864 h 232439"/>
                  <a:gd name="connsiteX4" fmla="*/ 375 w 91871"/>
                  <a:gd name="connsiteY4" fmla="*/ 79676 h 232439"/>
                  <a:gd name="connsiteX0" fmla="*/ 375 w 83191"/>
                  <a:gd name="connsiteY0" fmla="*/ 74301 h 227077"/>
                  <a:gd name="connsiteX1" fmla="*/ 8157 w 83191"/>
                  <a:gd name="connsiteY1" fmla="*/ 15996 h 227077"/>
                  <a:gd name="connsiteX2" fmla="*/ 63640 w 83191"/>
                  <a:gd name="connsiteY2" fmla="*/ 123 h 227077"/>
                  <a:gd name="connsiteX3" fmla="*/ 80636 w 83191"/>
                  <a:gd name="connsiteY3" fmla="*/ 226489 h 227077"/>
                  <a:gd name="connsiteX4" fmla="*/ 375 w 83191"/>
                  <a:gd name="connsiteY4" fmla="*/ 74301 h 227077"/>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13404 w 131072"/>
                  <a:gd name="connsiteY0" fmla="*/ 74301 h 178289"/>
                  <a:gd name="connsiteX1" fmla="*/ 21186 w 131072"/>
                  <a:gd name="connsiteY1" fmla="*/ 15996 h 178289"/>
                  <a:gd name="connsiteX2" fmla="*/ 76669 w 131072"/>
                  <a:gd name="connsiteY2" fmla="*/ 123 h 178289"/>
                  <a:gd name="connsiteX3" fmla="*/ 129031 w 131072"/>
                  <a:gd name="connsiteY3" fmla="*/ 177541 h 178289"/>
                  <a:gd name="connsiteX4" fmla="*/ 13404 w 131072"/>
                  <a:gd name="connsiteY4" fmla="*/ 74301 h 178289"/>
                  <a:gd name="connsiteX0" fmla="*/ 377 w 118045"/>
                  <a:gd name="connsiteY0" fmla="*/ 74301 h 178289"/>
                  <a:gd name="connsiteX1" fmla="*/ 8159 w 118045"/>
                  <a:gd name="connsiteY1" fmla="*/ 15996 h 178289"/>
                  <a:gd name="connsiteX2" fmla="*/ 63642 w 118045"/>
                  <a:gd name="connsiteY2" fmla="*/ 123 h 178289"/>
                  <a:gd name="connsiteX3" fmla="*/ 116004 w 118045"/>
                  <a:gd name="connsiteY3" fmla="*/ 177541 h 178289"/>
                  <a:gd name="connsiteX4" fmla="*/ 377 w 118045"/>
                  <a:gd name="connsiteY4" fmla="*/ 74301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0017 w 119827"/>
                  <a:gd name="connsiteY0" fmla="*/ 74303 h 178289"/>
                  <a:gd name="connsiteX1" fmla="*/ 9941 w 119827"/>
                  <a:gd name="connsiteY1" fmla="*/ 15996 h 178289"/>
                  <a:gd name="connsiteX2" fmla="*/ 65424 w 119827"/>
                  <a:gd name="connsiteY2" fmla="*/ 123 h 178289"/>
                  <a:gd name="connsiteX3" fmla="*/ 117786 w 119827"/>
                  <a:gd name="connsiteY3" fmla="*/ 177541 h 178289"/>
                  <a:gd name="connsiteX4" fmla="*/ 10017 w 119827"/>
                  <a:gd name="connsiteY4" fmla="*/ 74303 h 178289"/>
                  <a:gd name="connsiteX0" fmla="*/ 10017 w 119827"/>
                  <a:gd name="connsiteY0" fmla="*/ 74303 h 178909"/>
                  <a:gd name="connsiteX1" fmla="*/ 9941 w 119827"/>
                  <a:gd name="connsiteY1" fmla="*/ 15996 h 178909"/>
                  <a:gd name="connsiteX2" fmla="*/ 65424 w 119827"/>
                  <a:gd name="connsiteY2" fmla="*/ 123 h 178909"/>
                  <a:gd name="connsiteX3" fmla="*/ 117786 w 119827"/>
                  <a:gd name="connsiteY3" fmla="*/ 177541 h 178909"/>
                  <a:gd name="connsiteX4" fmla="*/ 21360 w 119827"/>
                  <a:gd name="connsiteY4" fmla="*/ 81852 h 178909"/>
                  <a:gd name="connsiteX5" fmla="*/ 10017 w 119827"/>
                  <a:gd name="connsiteY5" fmla="*/ 74303 h 178909"/>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7660 w 127470"/>
                  <a:gd name="connsiteY0" fmla="*/ 74485 h 179091"/>
                  <a:gd name="connsiteX1" fmla="*/ 1039 w 127470"/>
                  <a:gd name="connsiteY1" fmla="*/ 7068 h 179091"/>
                  <a:gd name="connsiteX2" fmla="*/ 73067 w 127470"/>
                  <a:gd name="connsiteY2" fmla="*/ 305 h 179091"/>
                  <a:gd name="connsiteX3" fmla="*/ 125429 w 127470"/>
                  <a:gd name="connsiteY3" fmla="*/ 177723 h 179091"/>
                  <a:gd name="connsiteX4" fmla="*/ 29003 w 127470"/>
                  <a:gd name="connsiteY4" fmla="*/ 82034 h 179091"/>
                  <a:gd name="connsiteX5" fmla="*/ 17660 w 127470"/>
                  <a:gd name="connsiteY5" fmla="*/ 74485 h 179091"/>
                  <a:gd name="connsiteX0" fmla="*/ 20602 w 130412"/>
                  <a:gd name="connsiteY0" fmla="*/ 74485 h 179091"/>
                  <a:gd name="connsiteX1" fmla="*/ 3981 w 130412"/>
                  <a:gd name="connsiteY1" fmla="*/ 7068 h 179091"/>
                  <a:gd name="connsiteX2" fmla="*/ 76009 w 130412"/>
                  <a:gd name="connsiteY2" fmla="*/ 305 h 179091"/>
                  <a:gd name="connsiteX3" fmla="*/ 128371 w 130412"/>
                  <a:gd name="connsiteY3" fmla="*/ 177723 h 179091"/>
                  <a:gd name="connsiteX4" fmla="*/ 31945 w 130412"/>
                  <a:gd name="connsiteY4" fmla="*/ 82034 h 179091"/>
                  <a:gd name="connsiteX5" fmla="*/ 20602 w 130412"/>
                  <a:gd name="connsiteY5" fmla="*/ 74485 h 179091"/>
                  <a:gd name="connsiteX0" fmla="*/ 29892 w 128359"/>
                  <a:gd name="connsiteY0" fmla="*/ 82034 h 179255"/>
                  <a:gd name="connsiteX1" fmla="*/ 1928 w 128359"/>
                  <a:gd name="connsiteY1" fmla="*/ 7068 h 179255"/>
                  <a:gd name="connsiteX2" fmla="*/ 73956 w 128359"/>
                  <a:gd name="connsiteY2" fmla="*/ 305 h 179255"/>
                  <a:gd name="connsiteX3" fmla="*/ 126318 w 128359"/>
                  <a:gd name="connsiteY3" fmla="*/ 177723 h 179255"/>
                  <a:gd name="connsiteX4" fmla="*/ 29892 w 128359"/>
                  <a:gd name="connsiteY4" fmla="*/ 82034 h 17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59" h="179255">
                    <a:moveTo>
                      <a:pt x="29892" y="82034"/>
                    </a:moveTo>
                    <a:cubicBezTo>
                      <a:pt x="9160" y="53591"/>
                      <a:pt x="-5416" y="20689"/>
                      <a:pt x="1928" y="7068"/>
                    </a:cubicBezTo>
                    <a:cubicBezTo>
                      <a:pt x="13127" y="-6201"/>
                      <a:pt x="73097" y="4003"/>
                      <a:pt x="73956" y="305"/>
                    </a:cubicBezTo>
                    <a:cubicBezTo>
                      <a:pt x="-17295" y="19765"/>
                      <a:pt x="148356" y="191145"/>
                      <a:pt x="126318" y="177723"/>
                    </a:cubicBezTo>
                    <a:cubicBezTo>
                      <a:pt x="120284" y="191344"/>
                      <a:pt x="50624" y="110477"/>
                      <a:pt x="29892" y="82034"/>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20" name="円/楕円 205">
                <a:extLst>
                  <a:ext uri="{FF2B5EF4-FFF2-40B4-BE49-F238E27FC236}">
                    <a16:creationId xmlns:a16="http://schemas.microsoft.com/office/drawing/2014/main" id="{8510B8A8-8EEF-305C-10AB-FE54088835E9}"/>
                  </a:ext>
                </a:extLst>
              </p:cNvPr>
              <p:cNvSpPr>
                <a:spLocks noChangeAspect="1"/>
              </p:cNvSpPr>
              <p:nvPr/>
            </p:nvSpPr>
            <p:spPr>
              <a:xfrm>
                <a:off x="6926316" y="4492331"/>
                <a:ext cx="108000" cy="1080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1"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37" name="フリーフォーム: 図形 191">
              <a:extLst>
                <a:ext uri="{FF2B5EF4-FFF2-40B4-BE49-F238E27FC236}">
                  <a16:creationId xmlns:a16="http://schemas.microsoft.com/office/drawing/2014/main" id="{1ABBDF9E-1334-F010-597E-08BF0F2F75EC}"/>
                </a:ext>
              </a:extLst>
            </p:cNvPr>
            <p:cNvSpPr/>
            <p:nvPr/>
          </p:nvSpPr>
          <p:spPr>
            <a:xfrm rot="3405342" flipH="1">
              <a:off x="2613816" y="4103804"/>
              <a:ext cx="50613" cy="217124"/>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0 w 2719089"/>
                <a:gd name="connsiteY0" fmla="*/ 0 h 2446841"/>
                <a:gd name="connsiteX1" fmla="*/ 647402 w 2719089"/>
                <a:gd name="connsiteY1" fmla="*/ 934248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617414"/>
                <a:gd name="connsiteX1" fmla="*/ 1006741 w 2719089"/>
                <a:gd name="connsiteY1" fmla="*/ 1156694 h 2617414"/>
                <a:gd name="connsiteX2" fmla="*/ 2114847 w 2719089"/>
                <a:gd name="connsiteY2" fmla="*/ 1942643 h 2617414"/>
                <a:gd name="connsiteX3" fmla="*/ 2719089 w 2719089"/>
                <a:gd name="connsiteY3" fmla="*/ 2446841 h 2617414"/>
                <a:gd name="connsiteX4" fmla="*/ 1570413 w 2719089"/>
                <a:gd name="connsiteY4" fmla="*/ 2617415 h 2617414"/>
                <a:gd name="connsiteX0" fmla="*/ 0 w 2126039"/>
                <a:gd name="connsiteY0" fmla="*/ 0 h 2617414"/>
                <a:gd name="connsiteX1" fmla="*/ 1006741 w 2126039"/>
                <a:gd name="connsiteY1" fmla="*/ 1156694 h 2617414"/>
                <a:gd name="connsiteX2" fmla="*/ 2114847 w 2126039"/>
                <a:gd name="connsiteY2" fmla="*/ 1942643 h 2617414"/>
                <a:gd name="connsiteX3" fmla="*/ 1570413 w 2126039"/>
                <a:gd name="connsiteY3" fmla="*/ 2617415 h 2617414"/>
                <a:gd name="connsiteX0" fmla="*/ 0 w 1570417"/>
                <a:gd name="connsiteY0" fmla="*/ 0 h 2617414"/>
                <a:gd name="connsiteX1" fmla="*/ 1006741 w 1570417"/>
                <a:gd name="connsiteY1" fmla="*/ 1156694 h 2617414"/>
                <a:gd name="connsiteX2" fmla="*/ 1570413 w 1570417"/>
                <a:gd name="connsiteY2" fmla="*/ 2617415 h 2617414"/>
                <a:gd name="connsiteX0" fmla="*/ 0 w 1354769"/>
                <a:gd name="connsiteY0" fmla="*/ 0 h 2477195"/>
                <a:gd name="connsiteX1" fmla="*/ 1006741 w 1354769"/>
                <a:gd name="connsiteY1" fmla="*/ 1156694 h 2477195"/>
                <a:gd name="connsiteX2" fmla="*/ 1354761 w 1354769"/>
                <a:gd name="connsiteY2" fmla="*/ 2477195 h 2477195"/>
              </a:gdLst>
              <a:ahLst/>
              <a:cxnLst>
                <a:cxn ang="0">
                  <a:pos x="connsiteX0" y="connsiteY0"/>
                </a:cxn>
                <a:cxn ang="0">
                  <a:pos x="connsiteX1" y="connsiteY1"/>
                </a:cxn>
                <a:cxn ang="0">
                  <a:pos x="connsiteX2" y="connsiteY2"/>
                </a:cxn>
              </a:cxnLst>
              <a:rect l="l" t="t" r="r" b="b"/>
              <a:pathLst>
                <a:path w="1354769" h="2477195">
                  <a:moveTo>
                    <a:pt x="0" y="0"/>
                  </a:moveTo>
                  <a:cubicBezTo>
                    <a:pt x="337760" y="509139"/>
                    <a:pt x="531979" y="869994"/>
                    <a:pt x="1006741" y="1156694"/>
                  </a:cubicBezTo>
                  <a:cubicBezTo>
                    <a:pt x="1268476" y="1592930"/>
                    <a:pt x="1237329" y="2172878"/>
                    <a:pt x="1354761" y="2477195"/>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38" name="フリーフォーム: 図形 192">
              <a:extLst>
                <a:ext uri="{FF2B5EF4-FFF2-40B4-BE49-F238E27FC236}">
                  <a16:creationId xmlns:a16="http://schemas.microsoft.com/office/drawing/2014/main" id="{6AB64544-A113-4D5D-4A70-69926869D8BD}"/>
                </a:ext>
              </a:extLst>
            </p:cNvPr>
            <p:cNvSpPr/>
            <p:nvPr/>
          </p:nvSpPr>
          <p:spPr>
            <a:xfrm>
              <a:off x="2792460" y="1665109"/>
              <a:ext cx="45719" cy="1655921"/>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720700 w 2720700"/>
                <a:gd name="connsiteY2" fmla="*/ 2446841 h 2446841"/>
                <a:gd name="connsiteX3" fmla="*/ 2720700 w 2720700"/>
                <a:gd name="connsiteY3" fmla="*/ 2446841 h 2446841"/>
                <a:gd name="connsiteX0" fmla="*/ 1611 w 3466584"/>
                <a:gd name="connsiteY0" fmla="*/ 0 h 2458330"/>
                <a:gd name="connsiteX1" fmla="*/ 649013 w 3466584"/>
                <a:gd name="connsiteY1" fmla="*/ 934248 h 2458330"/>
                <a:gd name="connsiteX2" fmla="*/ 2720700 w 3466584"/>
                <a:gd name="connsiteY2" fmla="*/ 2446841 h 2458330"/>
                <a:gd name="connsiteX3" fmla="*/ 3466584 w 3466584"/>
                <a:gd name="connsiteY3" fmla="*/ 1583250 h 2458330"/>
                <a:gd name="connsiteX0" fmla="*/ 86837 w 3551810"/>
                <a:gd name="connsiteY0" fmla="*/ 0 h 2695487"/>
                <a:gd name="connsiteX1" fmla="*/ 734239 w 3551810"/>
                <a:gd name="connsiteY1" fmla="*/ 934248 h 2695487"/>
                <a:gd name="connsiteX2" fmla="*/ 88777 w 3551810"/>
                <a:gd name="connsiteY2" fmla="*/ 2686728 h 2695487"/>
                <a:gd name="connsiteX3" fmla="*/ 3551810 w 3551810"/>
                <a:gd name="connsiteY3" fmla="*/ 1583250 h 2695487"/>
                <a:gd name="connsiteX0" fmla="*/ 86837 w 817420"/>
                <a:gd name="connsiteY0" fmla="*/ 0 h 2686729"/>
                <a:gd name="connsiteX1" fmla="*/ 734239 w 817420"/>
                <a:gd name="connsiteY1" fmla="*/ 934248 h 2686729"/>
                <a:gd name="connsiteX2" fmla="*/ 88777 w 817420"/>
                <a:gd name="connsiteY2" fmla="*/ 2686728 h 2686729"/>
                <a:gd name="connsiteX0" fmla="*/ 137084 w 369355"/>
                <a:gd name="connsiteY0" fmla="*/ 0 h 2686727"/>
                <a:gd name="connsiteX1" fmla="*/ 251711 w 369355"/>
                <a:gd name="connsiteY1" fmla="*/ 1402026 h 2686727"/>
                <a:gd name="connsiteX2" fmla="*/ 139024 w 369355"/>
                <a:gd name="connsiteY2" fmla="*/ 2686728 h 2686727"/>
                <a:gd name="connsiteX0" fmla="*/ 192544 w 307172"/>
                <a:gd name="connsiteY0" fmla="*/ 0 h 2686729"/>
                <a:gd name="connsiteX1" fmla="*/ 307171 w 307172"/>
                <a:gd name="connsiteY1" fmla="*/ 1402026 h 2686729"/>
                <a:gd name="connsiteX2" fmla="*/ 194484 w 307172"/>
                <a:gd name="connsiteY2" fmla="*/ 2686728 h 2686729"/>
                <a:gd name="connsiteX0" fmla="*/ 192544 w 307172"/>
                <a:gd name="connsiteY0" fmla="*/ 0 h 2686727"/>
                <a:gd name="connsiteX1" fmla="*/ 307171 w 307172"/>
                <a:gd name="connsiteY1" fmla="*/ 1402026 h 2686727"/>
                <a:gd name="connsiteX2" fmla="*/ 194484 w 307172"/>
                <a:gd name="connsiteY2" fmla="*/ 2686728 h 2686727"/>
                <a:gd name="connsiteX0" fmla="*/ 192544 w 307172"/>
                <a:gd name="connsiteY0" fmla="*/ 0 h 2686729"/>
                <a:gd name="connsiteX1" fmla="*/ 307171 w 307172"/>
                <a:gd name="connsiteY1" fmla="*/ 1402026 h 2686729"/>
                <a:gd name="connsiteX2" fmla="*/ 194484 w 307172"/>
                <a:gd name="connsiteY2" fmla="*/ 2686728 h 2686729"/>
                <a:gd name="connsiteX0" fmla="*/ 3644 w 118272"/>
                <a:gd name="connsiteY0" fmla="*/ 0 h 2686727"/>
                <a:gd name="connsiteX1" fmla="*/ 118271 w 118272"/>
                <a:gd name="connsiteY1" fmla="*/ 1402026 h 2686727"/>
                <a:gd name="connsiteX2" fmla="*/ 5584 w 118272"/>
                <a:gd name="connsiteY2" fmla="*/ 2686728 h 2686727"/>
                <a:gd name="connsiteX0" fmla="*/ 3644 w 118272"/>
                <a:gd name="connsiteY0" fmla="*/ 0 h 2650746"/>
                <a:gd name="connsiteX1" fmla="*/ 118271 w 118272"/>
                <a:gd name="connsiteY1" fmla="*/ 1402026 h 2650746"/>
                <a:gd name="connsiteX2" fmla="*/ 58863 w 118272"/>
                <a:gd name="connsiteY2" fmla="*/ 2650746 h 2650746"/>
                <a:gd name="connsiteX0" fmla="*/ 3644 w 118272"/>
                <a:gd name="connsiteY0" fmla="*/ 0 h 2650746"/>
                <a:gd name="connsiteX1" fmla="*/ 118271 w 118272"/>
                <a:gd name="connsiteY1" fmla="*/ 1402026 h 2650746"/>
                <a:gd name="connsiteX2" fmla="*/ 58863 w 118272"/>
                <a:gd name="connsiteY2" fmla="*/ 2650746 h 2650746"/>
                <a:gd name="connsiteX0" fmla="*/ 7595 w 68947"/>
                <a:gd name="connsiteY0" fmla="*/ 0 h 2650746"/>
                <a:gd name="connsiteX1" fmla="*/ 68947 w 68947"/>
                <a:gd name="connsiteY1" fmla="*/ 1318066 h 2650746"/>
                <a:gd name="connsiteX2" fmla="*/ 62814 w 68947"/>
                <a:gd name="connsiteY2" fmla="*/ 2650746 h 2650746"/>
                <a:gd name="connsiteX0" fmla="*/ 29278 w 90630"/>
                <a:gd name="connsiteY0" fmla="*/ 0 h 2650746"/>
                <a:gd name="connsiteX1" fmla="*/ 90630 w 90630"/>
                <a:gd name="connsiteY1" fmla="*/ 1318066 h 2650746"/>
                <a:gd name="connsiteX2" fmla="*/ 0 w 90630"/>
                <a:gd name="connsiteY2" fmla="*/ 2650746 h 2650746"/>
                <a:gd name="connsiteX0" fmla="*/ 29278 w 48382"/>
                <a:gd name="connsiteY0" fmla="*/ 0 h 2650746"/>
                <a:gd name="connsiteX1" fmla="*/ 48382 w 48382"/>
                <a:gd name="connsiteY1" fmla="*/ 1300689 h 2650746"/>
                <a:gd name="connsiteX2" fmla="*/ 0 w 48382"/>
                <a:gd name="connsiteY2" fmla="*/ 2650746 h 2650746"/>
                <a:gd name="connsiteX0" fmla="*/ 44182 w 63286"/>
                <a:gd name="connsiteY0" fmla="*/ 0 h 2650746"/>
                <a:gd name="connsiteX1" fmla="*/ 63286 w 63286"/>
                <a:gd name="connsiteY1" fmla="*/ 1300689 h 2650746"/>
                <a:gd name="connsiteX2" fmla="*/ 14904 w 63286"/>
                <a:gd name="connsiteY2" fmla="*/ 2650746 h 2650746"/>
                <a:gd name="connsiteX0" fmla="*/ 29278 w 68490"/>
                <a:gd name="connsiteY0" fmla="*/ 0 h 2650746"/>
                <a:gd name="connsiteX1" fmla="*/ 48382 w 68490"/>
                <a:gd name="connsiteY1" fmla="*/ 1300689 h 2650746"/>
                <a:gd name="connsiteX2" fmla="*/ 0 w 68490"/>
                <a:gd name="connsiteY2" fmla="*/ 2650746 h 2650746"/>
                <a:gd name="connsiteX0" fmla="*/ 6244 w 25366"/>
                <a:gd name="connsiteY0" fmla="*/ 0 h 2841889"/>
                <a:gd name="connsiteX1" fmla="*/ 25348 w 25366"/>
                <a:gd name="connsiteY1" fmla="*/ 1300689 h 2841889"/>
                <a:gd name="connsiteX2" fmla="*/ 2313 w 25366"/>
                <a:gd name="connsiteY2" fmla="*/ 2841889 h 2841889"/>
                <a:gd name="connsiteX0" fmla="*/ 8014 w 19672"/>
                <a:gd name="connsiteY0" fmla="*/ 0 h 2841889"/>
                <a:gd name="connsiteX1" fmla="*/ 14684 w 19672"/>
                <a:gd name="connsiteY1" fmla="*/ 1489524 h 2841889"/>
                <a:gd name="connsiteX2" fmla="*/ 4083 w 19672"/>
                <a:gd name="connsiteY2" fmla="*/ 2841889 h 2841889"/>
                <a:gd name="connsiteX0" fmla="*/ 8014 w 19672"/>
                <a:gd name="connsiteY0" fmla="*/ 0 h 2816139"/>
                <a:gd name="connsiteX1" fmla="*/ 14684 w 19672"/>
                <a:gd name="connsiteY1" fmla="*/ 1489524 h 2816139"/>
                <a:gd name="connsiteX2" fmla="*/ 4083 w 19672"/>
                <a:gd name="connsiteY2" fmla="*/ 2816139 h 2816139"/>
                <a:gd name="connsiteX0" fmla="*/ 8014 w 14694"/>
                <a:gd name="connsiteY0" fmla="*/ 0 h 2816139"/>
                <a:gd name="connsiteX1" fmla="*/ 14684 w 14694"/>
                <a:gd name="connsiteY1" fmla="*/ 1489524 h 2816139"/>
                <a:gd name="connsiteX2" fmla="*/ 4083 w 14694"/>
                <a:gd name="connsiteY2" fmla="*/ 2816139 h 2816139"/>
              </a:gdLst>
              <a:ahLst/>
              <a:cxnLst>
                <a:cxn ang="0">
                  <a:pos x="connsiteX0" y="connsiteY0"/>
                </a:cxn>
                <a:cxn ang="0">
                  <a:pos x="connsiteX1" y="connsiteY1"/>
                </a:cxn>
                <a:cxn ang="0">
                  <a:pos x="connsiteX2" y="connsiteY2"/>
                </a:cxn>
              </a:cxnLst>
              <a:rect l="l" t="t" r="r" b="b"/>
              <a:pathLst>
                <a:path w="14694" h="2816139">
                  <a:moveTo>
                    <a:pt x="8014" y="0"/>
                  </a:moveTo>
                  <a:cubicBezTo>
                    <a:pt x="-13566" y="509141"/>
                    <a:pt x="15339" y="1020168"/>
                    <a:pt x="14684" y="1489524"/>
                  </a:cubicBezTo>
                  <a:cubicBezTo>
                    <a:pt x="14029" y="1958880"/>
                    <a:pt x="16203" y="2406355"/>
                    <a:pt x="4083" y="2816139"/>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39" name="フリーフォーム: 図形 196">
              <a:extLst>
                <a:ext uri="{FF2B5EF4-FFF2-40B4-BE49-F238E27FC236}">
                  <a16:creationId xmlns:a16="http://schemas.microsoft.com/office/drawing/2014/main" id="{ED49C082-6A9D-5588-D39E-0D2A67377AF3}"/>
                </a:ext>
              </a:extLst>
            </p:cNvPr>
            <p:cNvSpPr/>
            <p:nvPr/>
          </p:nvSpPr>
          <p:spPr>
            <a:xfrm flipH="1">
              <a:off x="2778428" y="3255970"/>
              <a:ext cx="51951" cy="833432"/>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0 w 2719089"/>
                <a:gd name="connsiteY0" fmla="*/ 0 h 2446841"/>
                <a:gd name="connsiteX1" fmla="*/ 647402 w 2719089"/>
                <a:gd name="connsiteY1" fmla="*/ 934248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719089 w 2719089"/>
                <a:gd name="connsiteY2" fmla="*/ 2446841 h 2446841"/>
                <a:gd name="connsiteX3" fmla="*/ 2719089 w 2719089"/>
                <a:gd name="connsiteY3" fmla="*/ 2446841 h 2446841"/>
                <a:gd name="connsiteX0" fmla="*/ 0 w 2719089"/>
                <a:gd name="connsiteY0" fmla="*/ 0 h 2703993"/>
                <a:gd name="connsiteX1" fmla="*/ 1006741 w 2719089"/>
                <a:gd name="connsiteY1" fmla="*/ 1413846 h 2703993"/>
                <a:gd name="connsiteX2" fmla="*/ 2719089 w 2719089"/>
                <a:gd name="connsiteY2" fmla="*/ 2703993 h 2703993"/>
                <a:gd name="connsiteX3" fmla="*/ 2719089 w 2719089"/>
                <a:gd name="connsiteY3" fmla="*/ 2703993 h 2703993"/>
                <a:gd name="connsiteX0" fmla="*/ 0 w 2719089"/>
                <a:gd name="connsiteY0" fmla="*/ 0 h 2703993"/>
                <a:gd name="connsiteX1" fmla="*/ 2719089 w 2719089"/>
                <a:gd name="connsiteY1" fmla="*/ 2703993 h 2703993"/>
                <a:gd name="connsiteX2" fmla="*/ 2719089 w 2719089"/>
                <a:gd name="connsiteY2" fmla="*/ 2703993 h 2703993"/>
                <a:gd name="connsiteX0" fmla="*/ 0 w 2719089"/>
                <a:gd name="connsiteY0" fmla="*/ 0 h 5018339"/>
                <a:gd name="connsiteX1" fmla="*/ 2719089 w 2719089"/>
                <a:gd name="connsiteY1" fmla="*/ 2703993 h 5018339"/>
                <a:gd name="connsiteX2" fmla="*/ 2052624 w 2719089"/>
                <a:gd name="connsiteY2" fmla="*/ 5018339 h 5018339"/>
                <a:gd name="connsiteX0" fmla="*/ 0 w 2804077"/>
                <a:gd name="connsiteY0" fmla="*/ 0 h 5018339"/>
                <a:gd name="connsiteX1" fmla="*/ 2719089 w 2804077"/>
                <a:gd name="connsiteY1" fmla="*/ 2703993 h 5018339"/>
                <a:gd name="connsiteX2" fmla="*/ 2052624 w 2804077"/>
                <a:gd name="connsiteY2" fmla="*/ 5018339 h 5018339"/>
                <a:gd name="connsiteX0" fmla="*/ 0 w 2804077"/>
                <a:gd name="connsiteY0" fmla="*/ 0 h 5243347"/>
                <a:gd name="connsiteX1" fmla="*/ 2719089 w 2804077"/>
                <a:gd name="connsiteY1" fmla="*/ 2703993 h 5243347"/>
                <a:gd name="connsiteX2" fmla="*/ 2052624 w 2804077"/>
                <a:gd name="connsiteY2" fmla="*/ 5243347 h 5243347"/>
                <a:gd name="connsiteX0" fmla="*/ 0 w 1058577"/>
                <a:gd name="connsiteY0" fmla="*/ 0 h 5564781"/>
                <a:gd name="connsiteX1" fmla="*/ 1052986 w 1058577"/>
                <a:gd name="connsiteY1" fmla="*/ 3025427 h 5564781"/>
                <a:gd name="connsiteX2" fmla="*/ 386521 w 1058577"/>
                <a:gd name="connsiteY2" fmla="*/ 5564781 h 5564781"/>
              </a:gdLst>
              <a:ahLst/>
              <a:cxnLst>
                <a:cxn ang="0">
                  <a:pos x="connsiteX0" y="connsiteY0"/>
                </a:cxn>
                <a:cxn ang="0">
                  <a:pos x="connsiteX1" y="connsiteY1"/>
                </a:cxn>
                <a:cxn ang="0">
                  <a:pos x="connsiteX2" y="connsiteY2"/>
                </a:cxn>
              </a:cxnLst>
              <a:rect l="l" t="t" r="r" b="b"/>
              <a:pathLst>
                <a:path w="1058577" h="5564781">
                  <a:moveTo>
                    <a:pt x="0" y="0"/>
                  </a:moveTo>
                  <a:cubicBezTo>
                    <a:pt x="906363" y="901331"/>
                    <a:pt x="988566" y="2097964"/>
                    <a:pt x="1052986" y="3025427"/>
                  </a:cubicBezTo>
                  <a:cubicBezTo>
                    <a:pt x="1117406" y="3952890"/>
                    <a:pt x="608676" y="4793332"/>
                    <a:pt x="386521" y="556478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40" name="グループ化 39">
              <a:extLst>
                <a:ext uri="{FF2B5EF4-FFF2-40B4-BE49-F238E27FC236}">
                  <a16:creationId xmlns:a16="http://schemas.microsoft.com/office/drawing/2014/main" id="{7E0BAC59-6F95-78B4-3E99-9DA3E2F1C394}"/>
                </a:ext>
              </a:extLst>
            </p:cNvPr>
            <p:cNvGrpSpPr>
              <a:grpSpLocks noChangeAspect="1"/>
            </p:cNvGrpSpPr>
            <p:nvPr/>
          </p:nvGrpSpPr>
          <p:grpSpPr>
            <a:xfrm rot="60000">
              <a:off x="5165396" y="4073369"/>
              <a:ext cx="199869" cy="150699"/>
              <a:chOff x="10393456" y="4535581"/>
              <a:chExt cx="1448466" cy="1075938"/>
            </a:xfrm>
            <a:solidFill>
              <a:schemeClr val="bg1"/>
            </a:solidFill>
          </p:grpSpPr>
          <p:sp>
            <p:nvSpPr>
              <p:cNvPr id="6208" name="正方形/長方形 100">
                <a:extLst>
                  <a:ext uri="{FF2B5EF4-FFF2-40B4-BE49-F238E27FC236}">
                    <a16:creationId xmlns:a16="http://schemas.microsoft.com/office/drawing/2014/main" id="{F6338F8A-5777-BE9F-4C05-FC3737C3536E}"/>
                  </a:ext>
                </a:extLst>
              </p:cNvPr>
              <p:cNvSpPr/>
              <p:nvPr/>
            </p:nvSpPr>
            <p:spPr>
              <a:xfrm rot="8665580" flipH="1">
                <a:off x="10711582" y="4618303"/>
                <a:ext cx="1130340" cy="430112"/>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719137 w 1114426"/>
                  <a:gd name="connsiteY0" fmla="*/ 0 h 333375"/>
                  <a:gd name="connsiteX1" fmla="*/ 1114426 w 1114426"/>
                  <a:gd name="connsiteY1" fmla="*/ 4761 h 333375"/>
                  <a:gd name="connsiteX2" fmla="*/ 100013 w 1114426"/>
                  <a:gd name="connsiteY2" fmla="*/ 333375 h 333375"/>
                  <a:gd name="connsiteX3" fmla="*/ 0 w 1114426"/>
                  <a:gd name="connsiteY3" fmla="*/ 166688 h 333375"/>
                  <a:gd name="connsiteX4" fmla="*/ 719137 w 1114426"/>
                  <a:gd name="connsiteY4" fmla="*/ 0 h 333375"/>
                  <a:gd name="connsiteX0" fmla="*/ 1009650 w 1114426"/>
                  <a:gd name="connsiteY0" fmla="*/ 0 h 504825"/>
                  <a:gd name="connsiteX1" fmla="*/ 1114426 w 1114426"/>
                  <a:gd name="connsiteY1" fmla="*/ 176211 h 504825"/>
                  <a:gd name="connsiteX2" fmla="*/ 100013 w 1114426"/>
                  <a:gd name="connsiteY2" fmla="*/ 504825 h 504825"/>
                  <a:gd name="connsiteX3" fmla="*/ 0 w 1114426"/>
                  <a:gd name="connsiteY3" fmla="*/ 338138 h 504825"/>
                  <a:gd name="connsiteX4" fmla="*/ 1009650 w 1114426"/>
                  <a:gd name="connsiteY4" fmla="*/ 0 h 504825"/>
                  <a:gd name="connsiteX0" fmla="*/ 1009650 w 1114426"/>
                  <a:gd name="connsiteY0" fmla="*/ 61 h 504886"/>
                  <a:gd name="connsiteX1" fmla="*/ 1114426 w 1114426"/>
                  <a:gd name="connsiteY1" fmla="*/ 176272 h 504886"/>
                  <a:gd name="connsiteX2" fmla="*/ 100013 w 1114426"/>
                  <a:gd name="connsiteY2" fmla="*/ 504886 h 504886"/>
                  <a:gd name="connsiteX3" fmla="*/ 0 w 1114426"/>
                  <a:gd name="connsiteY3" fmla="*/ 338199 h 504886"/>
                  <a:gd name="connsiteX4" fmla="*/ 1009650 w 1114426"/>
                  <a:gd name="connsiteY4" fmla="*/ 61 h 504886"/>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29460 w 1134236"/>
                  <a:gd name="connsiteY0" fmla="*/ 343 h 505168"/>
                  <a:gd name="connsiteX1" fmla="*/ 1134236 w 1134236"/>
                  <a:gd name="connsiteY1" fmla="*/ 176554 h 505168"/>
                  <a:gd name="connsiteX2" fmla="*/ 119823 w 1134236"/>
                  <a:gd name="connsiteY2" fmla="*/ 505168 h 505168"/>
                  <a:gd name="connsiteX3" fmla="*/ 0 w 1134236"/>
                  <a:gd name="connsiteY3" fmla="*/ 397858 h 505168"/>
                  <a:gd name="connsiteX4" fmla="*/ 1029460 w 1134236"/>
                  <a:gd name="connsiteY4" fmla="*/ 343 h 505168"/>
                  <a:gd name="connsiteX0" fmla="*/ 1029460 w 1134236"/>
                  <a:gd name="connsiteY0" fmla="*/ 343 h 505168"/>
                  <a:gd name="connsiteX1" fmla="*/ 1134236 w 1134236"/>
                  <a:gd name="connsiteY1" fmla="*/ 176554 h 505168"/>
                  <a:gd name="connsiteX2" fmla="*/ 119823 w 1134236"/>
                  <a:gd name="connsiteY2" fmla="*/ 505168 h 505168"/>
                  <a:gd name="connsiteX3" fmla="*/ 0 w 1134236"/>
                  <a:gd name="connsiteY3" fmla="*/ 397858 h 505168"/>
                  <a:gd name="connsiteX4" fmla="*/ 1029460 w 1134236"/>
                  <a:gd name="connsiteY4" fmla="*/ 343 h 5051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34236"/>
                  <a:gd name="connsiteY0" fmla="*/ 343 h 514068"/>
                  <a:gd name="connsiteX1" fmla="*/ 1134236 w 1134236"/>
                  <a:gd name="connsiteY1" fmla="*/ 176554 h 514068"/>
                  <a:gd name="connsiteX2" fmla="*/ 126031 w 1134236"/>
                  <a:gd name="connsiteY2" fmla="*/ 514068 h 514068"/>
                  <a:gd name="connsiteX3" fmla="*/ 0 w 1134236"/>
                  <a:gd name="connsiteY3" fmla="*/ 397858 h 514068"/>
                  <a:gd name="connsiteX4" fmla="*/ 1029460 w 1134236"/>
                  <a:gd name="connsiteY4" fmla="*/ 343 h 514068"/>
                  <a:gd name="connsiteX0" fmla="*/ 1029460 w 1109845"/>
                  <a:gd name="connsiteY0" fmla="*/ 253 h 513978"/>
                  <a:gd name="connsiteX1" fmla="*/ 1109845 w 1109845"/>
                  <a:gd name="connsiteY1" fmla="*/ 185384 h 513978"/>
                  <a:gd name="connsiteX2" fmla="*/ 126031 w 1109845"/>
                  <a:gd name="connsiteY2" fmla="*/ 513978 h 513978"/>
                  <a:gd name="connsiteX3" fmla="*/ 0 w 1109845"/>
                  <a:gd name="connsiteY3" fmla="*/ 397768 h 513978"/>
                  <a:gd name="connsiteX4" fmla="*/ 1029460 w 1109845"/>
                  <a:gd name="connsiteY4" fmla="*/ 253 h 513978"/>
                  <a:gd name="connsiteX0" fmla="*/ 1029460 w 1109845"/>
                  <a:gd name="connsiteY0" fmla="*/ 79 h 513804"/>
                  <a:gd name="connsiteX1" fmla="*/ 1109845 w 1109845"/>
                  <a:gd name="connsiteY1" fmla="*/ 185210 h 513804"/>
                  <a:gd name="connsiteX2" fmla="*/ 126031 w 1109845"/>
                  <a:gd name="connsiteY2" fmla="*/ 513804 h 513804"/>
                  <a:gd name="connsiteX3" fmla="*/ 0 w 1109845"/>
                  <a:gd name="connsiteY3" fmla="*/ 397594 h 513804"/>
                  <a:gd name="connsiteX4" fmla="*/ 1029460 w 1109845"/>
                  <a:gd name="connsiteY4" fmla="*/ 79 h 513804"/>
                  <a:gd name="connsiteX0" fmla="*/ 849238 w 1109845"/>
                  <a:gd name="connsiteY0" fmla="*/ 2249 h 410701"/>
                  <a:gd name="connsiteX1" fmla="*/ 1109845 w 1109845"/>
                  <a:gd name="connsiteY1" fmla="*/ 82107 h 410701"/>
                  <a:gd name="connsiteX2" fmla="*/ 126031 w 1109845"/>
                  <a:gd name="connsiteY2" fmla="*/ 410701 h 410701"/>
                  <a:gd name="connsiteX3" fmla="*/ 0 w 1109845"/>
                  <a:gd name="connsiteY3" fmla="*/ 294491 h 410701"/>
                  <a:gd name="connsiteX4" fmla="*/ 849238 w 1109845"/>
                  <a:gd name="connsiteY4" fmla="*/ 2249 h 410701"/>
                  <a:gd name="connsiteX0" fmla="*/ 997671 w 1109845"/>
                  <a:gd name="connsiteY0" fmla="*/ 572 h 428201"/>
                  <a:gd name="connsiteX1" fmla="*/ 1109845 w 1109845"/>
                  <a:gd name="connsiteY1" fmla="*/ 99607 h 428201"/>
                  <a:gd name="connsiteX2" fmla="*/ 126031 w 1109845"/>
                  <a:gd name="connsiteY2" fmla="*/ 428201 h 428201"/>
                  <a:gd name="connsiteX3" fmla="*/ 0 w 1109845"/>
                  <a:gd name="connsiteY3" fmla="*/ 311991 h 428201"/>
                  <a:gd name="connsiteX4" fmla="*/ 997671 w 1109845"/>
                  <a:gd name="connsiteY4" fmla="*/ 572 h 428201"/>
                  <a:gd name="connsiteX0" fmla="*/ 997671 w 1109845"/>
                  <a:gd name="connsiteY0" fmla="*/ 3301 h 430930"/>
                  <a:gd name="connsiteX1" fmla="*/ 1109845 w 1109845"/>
                  <a:gd name="connsiteY1" fmla="*/ 102336 h 430930"/>
                  <a:gd name="connsiteX2" fmla="*/ 126031 w 1109845"/>
                  <a:gd name="connsiteY2" fmla="*/ 430930 h 430930"/>
                  <a:gd name="connsiteX3" fmla="*/ 0 w 1109845"/>
                  <a:gd name="connsiteY3" fmla="*/ 314720 h 430930"/>
                  <a:gd name="connsiteX4" fmla="*/ 997671 w 1109845"/>
                  <a:gd name="connsiteY4" fmla="*/ 3301 h 430930"/>
                  <a:gd name="connsiteX0" fmla="*/ 1027024 w 1109845"/>
                  <a:gd name="connsiteY0" fmla="*/ 1958 h 437663"/>
                  <a:gd name="connsiteX1" fmla="*/ 1109845 w 1109845"/>
                  <a:gd name="connsiteY1" fmla="*/ 109069 h 437663"/>
                  <a:gd name="connsiteX2" fmla="*/ 126031 w 1109845"/>
                  <a:gd name="connsiteY2" fmla="*/ 437663 h 437663"/>
                  <a:gd name="connsiteX3" fmla="*/ 0 w 1109845"/>
                  <a:gd name="connsiteY3" fmla="*/ 321453 h 437663"/>
                  <a:gd name="connsiteX4" fmla="*/ 1027024 w 1109845"/>
                  <a:gd name="connsiteY4" fmla="*/ 1958 h 437663"/>
                  <a:gd name="connsiteX0" fmla="*/ 1027024 w 1109845"/>
                  <a:gd name="connsiteY0" fmla="*/ 0 h 435705"/>
                  <a:gd name="connsiteX1" fmla="*/ 1109845 w 1109845"/>
                  <a:gd name="connsiteY1" fmla="*/ 107111 h 435705"/>
                  <a:gd name="connsiteX2" fmla="*/ 126031 w 1109845"/>
                  <a:gd name="connsiteY2" fmla="*/ 435705 h 435705"/>
                  <a:gd name="connsiteX3" fmla="*/ 0 w 1109845"/>
                  <a:gd name="connsiteY3" fmla="*/ 319495 h 435705"/>
                  <a:gd name="connsiteX4" fmla="*/ 1027024 w 1109845"/>
                  <a:gd name="connsiteY4" fmla="*/ 0 h 435705"/>
                  <a:gd name="connsiteX0" fmla="*/ 1027024 w 1109845"/>
                  <a:gd name="connsiteY0" fmla="*/ 0 h 435705"/>
                  <a:gd name="connsiteX1" fmla="*/ 1109845 w 1109845"/>
                  <a:gd name="connsiteY1" fmla="*/ 107111 h 435705"/>
                  <a:gd name="connsiteX2" fmla="*/ 126031 w 1109845"/>
                  <a:gd name="connsiteY2" fmla="*/ 435705 h 435705"/>
                  <a:gd name="connsiteX3" fmla="*/ 0 w 1109845"/>
                  <a:gd name="connsiteY3" fmla="*/ 319495 h 435705"/>
                  <a:gd name="connsiteX4" fmla="*/ 1027024 w 1109845"/>
                  <a:gd name="connsiteY4" fmla="*/ 0 h 435705"/>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40774"/>
                  <a:gd name="connsiteX1" fmla="*/ 1109845 w 1109845"/>
                  <a:gd name="connsiteY1" fmla="*/ 112180 h 440774"/>
                  <a:gd name="connsiteX2" fmla="*/ 126031 w 1109845"/>
                  <a:gd name="connsiteY2" fmla="*/ 440774 h 440774"/>
                  <a:gd name="connsiteX3" fmla="*/ 0 w 1109845"/>
                  <a:gd name="connsiteY3" fmla="*/ 324564 h 440774"/>
                  <a:gd name="connsiteX4" fmla="*/ 997249 w 1109845"/>
                  <a:gd name="connsiteY4" fmla="*/ 0 h 440774"/>
                  <a:gd name="connsiteX0" fmla="*/ 997249 w 1109845"/>
                  <a:gd name="connsiteY0" fmla="*/ 0 h 431873"/>
                  <a:gd name="connsiteX1" fmla="*/ 1109845 w 1109845"/>
                  <a:gd name="connsiteY1" fmla="*/ 112180 h 431873"/>
                  <a:gd name="connsiteX2" fmla="*/ 119823 w 1109845"/>
                  <a:gd name="connsiteY2" fmla="*/ 431873 h 431873"/>
                  <a:gd name="connsiteX3" fmla="*/ 0 w 1109845"/>
                  <a:gd name="connsiteY3" fmla="*/ 324564 h 431873"/>
                  <a:gd name="connsiteX4" fmla="*/ 997249 w 1109845"/>
                  <a:gd name="connsiteY4" fmla="*/ 0 h 431873"/>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1012136 w 1109845"/>
                  <a:gd name="connsiteY0" fmla="*/ 0 h 429339"/>
                  <a:gd name="connsiteX1" fmla="*/ 1109845 w 1109845"/>
                  <a:gd name="connsiteY1" fmla="*/ 109646 h 429339"/>
                  <a:gd name="connsiteX2" fmla="*/ 119823 w 1109845"/>
                  <a:gd name="connsiteY2" fmla="*/ 429339 h 429339"/>
                  <a:gd name="connsiteX3" fmla="*/ 0 w 1109845"/>
                  <a:gd name="connsiteY3" fmla="*/ 322030 h 429339"/>
                  <a:gd name="connsiteX4" fmla="*/ 1012136 w 1109845"/>
                  <a:gd name="connsiteY4" fmla="*/ 0 h 429339"/>
                  <a:gd name="connsiteX0" fmla="*/ 995178 w 1109845"/>
                  <a:gd name="connsiteY0" fmla="*/ 0 h 434841"/>
                  <a:gd name="connsiteX1" fmla="*/ 1109845 w 1109845"/>
                  <a:gd name="connsiteY1" fmla="*/ 115148 h 434841"/>
                  <a:gd name="connsiteX2" fmla="*/ 119823 w 1109845"/>
                  <a:gd name="connsiteY2" fmla="*/ 434841 h 434841"/>
                  <a:gd name="connsiteX3" fmla="*/ 0 w 1109845"/>
                  <a:gd name="connsiteY3" fmla="*/ 327532 h 434841"/>
                  <a:gd name="connsiteX4" fmla="*/ 995178 w 1109845"/>
                  <a:gd name="connsiteY4" fmla="*/ 0 h 434841"/>
                  <a:gd name="connsiteX0" fmla="*/ 995178 w 1109845"/>
                  <a:gd name="connsiteY0" fmla="*/ 0 h 434841"/>
                  <a:gd name="connsiteX1" fmla="*/ 1109845 w 1109845"/>
                  <a:gd name="connsiteY1" fmla="*/ 115148 h 434841"/>
                  <a:gd name="connsiteX2" fmla="*/ 119823 w 1109845"/>
                  <a:gd name="connsiteY2" fmla="*/ 434841 h 434841"/>
                  <a:gd name="connsiteX3" fmla="*/ 0 w 1109845"/>
                  <a:gd name="connsiteY3" fmla="*/ 327532 h 434841"/>
                  <a:gd name="connsiteX4" fmla="*/ 995178 w 1109845"/>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6424 w 1111091"/>
                  <a:gd name="connsiteY0" fmla="*/ 14779 h 449620"/>
                  <a:gd name="connsiteX1" fmla="*/ 1111091 w 1111091"/>
                  <a:gd name="connsiteY1" fmla="*/ 129927 h 449620"/>
                  <a:gd name="connsiteX2" fmla="*/ 121069 w 1111091"/>
                  <a:gd name="connsiteY2" fmla="*/ 449620 h 449620"/>
                  <a:gd name="connsiteX3" fmla="*/ 0 w 1111091"/>
                  <a:gd name="connsiteY3" fmla="*/ 334256 h 449620"/>
                  <a:gd name="connsiteX4" fmla="*/ 996424 w 1111091"/>
                  <a:gd name="connsiteY4" fmla="*/ 14779 h 449620"/>
                  <a:gd name="connsiteX0" fmla="*/ 996424 w 1111091"/>
                  <a:gd name="connsiteY0" fmla="*/ 0 h 434841"/>
                  <a:gd name="connsiteX1" fmla="*/ 1111091 w 1111091"/>
                  <a:gd name="connsiteY1" fmla="*/ 115148 h 434841"/>
                  <a:gd name="connsiteX2" fmla="*/ 121069 w 1111091"/>
                  <a:gd name="connsiteY2" fmla="*/ 434841 h 434841"/>
                  <a:gd name="connsiteX3" fmla="*/ 0 w 1111091"/>
                  <a:gd name="connsiteY3" fmla="*/ 319477 h 434841"/>
                  <a:gd name="connsiteX4" fmla="*/ 996424 w 1111091"/>
                  <a:gd name="connsiteY4" fmla="*/ 0 h 434841"/>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99812 w 1111091"/>
                  <a:gd name="connsiteY4"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58011 w 1111091"/>
                  <a:gd name="connsiteY4" fmla="*/ 11195 h 420620"/>
                  <a:gd name="connsiteX5" fmla="*/ 999812 w 1111091"/>
                  <a:gd name="connsiteY5"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27592 w 1111091"/>
                  <a:gd name="connsiteY4" fmla="*/ 23540 h 420620"/>
                  <a:gd name="connsiteX5" fmla="*/ 999812 w 1111091"/>
                  <a:gd name="connsiteY5" fmla="*/ 0 h 420620"/>
                  <a:gd name="connsiteX0" fmla="*/ 999812 w 1111091"/>
                  <a:gd name="connsiteY0" fmla="*/ 0 h 420620"/>
                  <a:gd name="connsiteX1" fmla="*/ 1111091 w 1111091"/>
                  <a:gd name="connsiteY1" fmla="*/ 100927 h 420620"/>
                  <a:gd name="connsiteX2" fmla="*/ 121069 w 1111091"/>
                  <a:gd name="connsiteY2" fmla="*/ 420620 h 420620"/>
                  <a:gd name="connsiteX3" fmla="*/ 0 w 1111091"/>
                  <a:gd name="connsiteY3" fmla="*/ 305256 h 420620"/>
                  <a:gd name="connsiteX4" fmla="*/ 927592 w 1111091"/>
                  <a:gd name="connsiteY4" fmla="*/ 23540 h 420620"/>
                  <a:gd name="connsiteX5" fmla="*/ 999812 w 1111091"/>
                  <a:gd name="connsiteY5" fmla="*/ 0 h 420620"/>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 name="connsiteX0" fmla="*/ 1001649 w 1111091"/>
                  <a:gd name="connsiteY0" fmla="*/ 0 h 431999"/>
                  <a:gd name="connsiteX1" fmla="*/ 1111091 w 1111091"/>
                  <a:gd name="connsiteY1" fmla="*/ 112306 h 431999"/>
                  <a:gd name="connsiteX2" fmla="*/ 121069 w 1111091"/>
                  <a:gd name="connsiteY2" fmla="*/ 431999 h 431999"/>
                  <a:gd name="connsiteX3" fmla="*/ 0 w 1111091"/>
                  <a:gd name="connsiteY3" fmla="*/ 316635 h 431999"/>
                  <a:gd name="connsiteX4" fmla="*/ 927592 w 1111091"/>
                  <a:gd name="connsiteY4" fmla="*/ 34919 h 431999"/>
                  <a:gd name="connsiteX5" fmla="*/ 1001649 w 1111091"/>
                  <a:gd name="connsiteY5" fmla="*/ 0 h 4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1091" h="431999">
                    <a:moveTo>
                      <a:pt x="1001649" y="0"/>
                    </a:moveTo>
                    <a:cubicBezTo>
                      <a:pt x="1037874" y="10498"/>
                      <a:pt x="1024806" y="-4499"/>
                      <a:pt x="1111091" y="112306"/>
                    </a:cubicBezTo>
                    <a:lnTo>
                      <a:pt x="121069" y="431999"/>
                    </a:lnTo>
                    <a:cubicBezTo>
                      <a:pt x="53301" y="328628"/>
                      <a:pt x="56015" y="339577"/>
                      <a:pt x="0" y="316635"/>
                    </a:cubicBezTo>
                    <a:lnTo>
                      <a:pt x="927592" y="34919"/>
                    </a:lnTo>
                    <a:cubicBezTo>
                      <a:pt x="967017" y="2411"/>
                      <a:pt x="974499" y="3425"/>
                      <a:pt x="1001649" y="0"/>
                    </a:cubicBez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09" name="正方形/長方形 100">
                <a:extLst>
                  <a:ext uri="{FF2B5EF4-FFF2-40B4-BE49-F238E27FC236}">
                    <a16:creationId xmlns:a16="http://schemas.microsoft.com/office/drawing/2014/main" id="{7CBECA4A-5BEB-0C85-D284-3E01278F6669}"/>
                  </a:ext>
                </a:extLst>
              </p:cNvPr>
              <p:cNvSpPr/>
              <p:nvPr/>
            </p:nvSpPr>
            <p:spPr>
              <a:xfrm>
                <a:off x="10393590" y="4580641"/>
                <a:ext cx="1398877" cy="335829"/>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8" h="333375">
                    <a:moveTo>
                      <a:pt x="1009649" y="0"/>
                    </a:moveTo>
                    <a:lnTo>
                      <a:pt x="1404938" y="4761"/>
                    </a:lnTo>
                    <a:lnTo>
                      <a:pt x="390525" y="333375"/>
                    </a:lnTo>
                    <a:lnTo>
                      <a:pt x="0" y="333375"/>
                    </a:lnTo>
                    <a:lnTo>
                      <a:pt x="1009649" y="0"/>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10" name="正方形/長方形 100">
                <a:extLst>
                  <a:ext uri="{FF2B5EF4-FFF2-40B4-BE49-F238E27FC236}">
                    <a16:creationId xmlns:a16="http://schemas.microsoft.com/office/drawing/2014/main" id="{ABBE6132-8B30-DCAF-2997-F9F716C08FA4}"/>
                  </a:ext>
                </a:extLst>
              </p:cNvPr>
              <p:cNvSpPr/>
              <p:nvPr/>
            </p:nvSpPr>
            <p:spPr>
              <a:xfrm>
                <a:off x="10683236" y="5105052"/>
                <a:ext cx="1109231" cy="501704"/>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719137 w 1114426"/>
                  <a:gd name="connsiteY0" fmla="*/ 0 h 333375"/>
                  <a:gd name="connsiteX1" fmla="*/ 1114426 w 1114426"/>
                  <a:gd name="connsiteY1" fmla="*/ 4761 h 333375"/>
                  <a:gd name="connsiteX2" fmla="*/ 100013 w 1114426"/>
                  <a:gd name="connsiteY2" fmla="*/ 333375 h 333375"/>
                  <a:gd name="connsiteX3" fmla="*/ 0 w 1114426"/>
                  <a:gd name="connsiteY3" fmla="*/ 166688 h 333375"/>
                  <a:gd name="connsiteX4" fmla="*/ 719137 w 1114426"/>
                  <a:gd name="connsiteY4" fmla="*/ 0 h 333375"/>
                  <a:gd name="connsiteX0" fmla="*/ 1009650 w 1114426"/>
                  <a:gd name="connsiteY0" fmla="*/ 0 h 504825"/>
                  <a:gd name="connsiteX1" fmla="*/ 1114426 w 1114426"/>
                  <a:gd name="connsiteY1" fmla="*/ 176211 h 504825"/>
                  <a:gd name="connsiteX2" fmla="*/ 100013 w 1114426"/>
                  <a:gd name="connsiteY2" fmla="*/ 504825 h 504825"/>
                  <a:gd name="connsiteX3" fmla="*/ 0 w 1114426"/>
                  <a:gd name="connsiteY3" fmla="*/ 338138 h 504825"/>
                  <a:gd name="connsiteX4" fmla="*/ 1009650 w 1114426"/>
                  <a:gd name="connsiteY4" fmla="*/ 0 h 504825"/>
                  <a:gd name="connsiteX0" fmla="*/ 1009650 w 1114426"/>
                  <a:gd name="connsiteY0" fmla="*/ 61 h 504886"/>
                  <a:gd name="connsiteX1" fmla="*/ 1114426 w 1114426"/>
                  <a:gd name="connsiteY1" fmla="*/ 176272 h 504886"/>
                  <a:gd name="connsiteX2" fmla="*/ 100013 w 1114426"/>
                  <a:gd name="connsiteY2" fmla="*/ 504886 h 504886"/>
                  <a:gd name="connsiteX3" fmla="*/ 0 w 1114426"/>
                  <a:gd name="connsiteY3" fmla="*/ 338199 h 504886"/>
                  <a:gd name="connsiteX4" fmla="*/ 1009650 w 1114426"/>
                  <a:gd name="connsiteY4" fmla="*/ 61 h 504886"/>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 name="connsiteX0" fmla="*/ 1009650 w 1114426"/>
                  <a:gd name="connsiteY0" fmla="*/ 343 h 505168"/>
                  <a:gd name="connsiteX1" fmla="*/ 1114426 w 1114426"/>
                  <a:gd name="connsiteY1" fmla="*/ 176554 h 505168"/>
                  <a:gd name="connsiteX2" fmla="*/ 100013 w 1114426"/>
                  <a:gd name="connsiteY2" fmla="*/ 505168 h 505168"/>
                  <a:gd name="connsiteX3" fmla="*/ 0 w 1114426"/>
                  <a:gd name="connsiteY3" fmla="*/ 338481 h 505168"/>
                  <a:gd name="connsiteX4" fmla="*/ 1009650 w 1114426"/>
                  <a:gd name="connsiteY4" fmla="*/ 343 h 505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6" h="505168">
                    <a:moveTo>
                      <a:pt x="1009650" y="343"/>
                    </a:moveTo>
                    <a:cubicBezTo>
                      <a:pt x="1116013" y="-2832"/>
                      <a:pt x="1108076" y="13042"/>
                      <a:pt x="1114426" y="176554"/>
                    </a:cubicBezTo>
                    <a:lnTo>
                      <a:pt x="100013" y="505168"/>
                    </a:lnTo>
                    <a:cubicBezTo>
                      <a:pt x="109537" y="349593"/>
                      <a:pt x="114301" y="332131"/>
                      <a:pt x="0" y="338481"/>
                    </a:cubicBezTo>
                    <a:lnTo>
                      <a:pt x="1009650" y="343"/>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11" name="正方形/長方形 100">
                <a:extLst>
                  <a:ext uri="{FF2B5EF4-FFF2-40B4-BE49-F238E27FC236}">
                    <a16:creationId xmlns:a16="http://schemas.microsoft.com/office/drawing/2014/main" id="{EEA73CF8-FB7C-58B9-AB44-7BB704E34996}"/>
                  </a:ext>
                </a:extLst>
              </p:cNvPr>
              <p:cNvSpPr/>
              <p:nvPr/>
            </p:nvSpPr>
            <p:spPr>
              <a:xfrm>
                <a:off x="10678474" y="4755701"/>
                <a:ext cx="1010084" cy="684423"/>
              </a:xfrm>
              <a:custGeom>
                <a:avLst/>
                <a:gdLst>
                  <a:gd name="connsiteX0" fmla="*/ 0 w 1600200"/>
                  <a:gd name="connsiteY0" fmla="*/ 0 h 509588"/>
                  <a:gd name="connsiteX1" fmla="*/ 1600200 w 1600200"/>
                  <a:gd name="connsiteY1" fmla="*/ 0 h 509588"/>
                  <a:gd name="connsiteX2" fmla="*/ 1600200 w 1600200"/>
                  <a:gd name="connsiteY2" fmla="*/ 509588 h 509588"/>
                  <a:gd name="connsiteX3" fmla="*/ 0 w 1600200"/>
                  <a:gd name="connsiteY3" fmla="*/ 509588 h 509588"/>
                  <a:gd name="connsiteX4" fmla="*/ 0 w 1600200"/>
                  <a:gd name="connsiteY4" fmla="*/ 0 h 509588"/>
                  <a:gd name="connsiteX0" fmla="*/ 404812 w 1600200"/>
                  <a:gd name="connsiteY0" fmla="*/ 180975 h 509588"/>
                  <a:gd name="connsiteX1" fmla="*/ 1600200 w 1600200"/>
                  <a:gd name="connsiteY1" fmla="*/ 0 h 509588"/>
                  <a:gd name="connsiteX2" fmla="*/ 1600200 w 1600200"/>
                  <a:gd name="connsiteY2" fmla="*/ 509588 h 509588"/>
                  <a:gd name="connsiteX3" fmla="*/ 0 w 1600200"/>
                  <a:gd name="connsiteY3" fmla="*/ 509588 h 509588"/>
                  <a:gd name="connsiteX4" fmla="*/ 404812 w 1600200"/>
                  <a:gd name="connsiteY4" fmla="*/ 180975 h 509588"/>
                  <a:gd name="connsiteX0" fmla="*/ 404812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4812 w 2009775"/>
                  <a:gd name="connsiteY4" fmla="*/ 9525 h 338138"/>
                  <a:gd name="connsiteX0" fmla="*/ 409574 w 2009775"/>
                  <a:gd name="connsiteY0" fmla="*/ 9525 h 338138"/>
                  <a:gd name="connsiteX1" fmla="*/ 2009775 w 2009775"/>
                  <a:gd name="connsiteY1" fmla="*/ 0 h 338138"/>
                  <a:gd name="connsiteX2" fmla="*/ 1600200 w 2009775"/>
                  <a:gd name="connsiteY2" fmla="*/ 338138 h 338138"/>
                  <a:gd name="connsiteX3" fmla="*/ 0 w 2009775"/>
                  <a:gd name="connsiteY3" fmla="*/ 338138 h 338138"/>
                  <a:gd name="connsiteX4" fmla="*/ 409574 w 2009775"/>
                  <a:gd name="connsiteY4" fmla="*/ 9525 h 338138"/>
                  <a:gd name="connsiteX0" fmla="*/ 409574 w 2000250"/>
                  <a:gd name="connsiteY0" fmla="*/ 0 h 328613"/>
                  <a:gd name="connsiteX1" fmla="*/ 2000250 w 2000250"/>
                  <a:gd name="connsiteY1" fmla="*/ 0 h 328613"/>
                  <a:gd name="connsiteX2" fmla="*/ 1600200 w 2000250"/>
                  <a:gd name="connsiteY2" fmla="*/ 328613 h 328613"/>
                  <a:gd name="connsiteX3" fmla="*/ 0 w 2000250"/>
                  <a:gd name="connsiteY3" fmla="*/ 328613 h 328613"/>
                  <a:gd name="connsiteX4" fmla="*/ 409574 w 2000250"/>
                  <a:gd name="connsiteY4" fmla="*/ 0 h 328613"/>
                  <a:gd name="connsiteX0" fmla="*/ 409574 w 2000250"/>
                  <a:gd name="connsiteY0" fmla="*/ 4763 h 333376"/>
                  <a:gd name="connsiteX1" fmla="*/ 2000250 w 2000250"/>
                  <a:gd name="connsiteY1" fmla="*/ 0 h 333376"/>
                  <a:gd name="connsiteX2" fmla="*/ 1600200 w 2000250"/>
                  <a:gd name="connsiteY2" fmla="*/ 333376 h 333376"/>
                  <a:gd name="connsiteX3" fmla="*/ 0 w 2000250"/>
                  <a:gd name="connsiteY3" fmla="*/ 333376 h 333376"/>
                  <a:gd name="connsiteX4" fmla="*/ 409574 w 2000250"/>
                  <a:gd name="connsiteY4" fmla="*/ 4763 h 333376"/>
                  <a:gd name="connsiteX0" fmla="*/ 409574 w 2000250"/>
                  <a:gd name="connsiteY0" fmla="*/ 4763 h 333376"/>
                  <a:gd name="connsiteX1" fmla="*/ 2000250 w 2000250"/>
                  <a:gd name="connsiteY1" fmla="*/ 0 h 333376"/>
                  <a:gd name="connsiteX2" fmla="*/ 390525 w 2000250"/>
                  <a:gd name="connsiteY2" fmla="*/ 333376 h 333376"/>
                  <a:gd name="connsiteX3" fmla="*/ 0 w 2000250"/>
                  <a:gd name="connsiteY3" fmla="*/ 333376 h 333376"/>
                  <a:gd name="connsiteX4" fmla="*/ 409574 w 2000250"/>
                  <a:gd name="connsiteY4" fmla="*/ 4763 h 333376"/>
                  <a:gd name="connsiteX0" fmla="*/ 409574 w 1395413"/>
                  <a:gd name="connsiteY0" fmla="*/ 0 h 328613"/>
                  <a:gd name="connsiteX1" fmla="*/ 1395413 w 1395413"/>
                  <a:gd name="connsiteY1" fmla="*/ 4762 h 328613"/>
                  <a:gd name="connsiteX2" fmla="*/ 390525 w 1395413"/>
                  <a:gd name="connsiteY2" fmla="*/ 328613 h 328613"/>
                  <a:gd name="connsiteX3" fmla="*/ 0 w 1395413"/>
                  <a:gd name="connsiteY3" fmla="*/ 328613 h 328613"/>
                  <a:gd name="connsiteX4" fmla="*/ 409574 w 1395413"/>
                  <a:gd name="connsiteY4" fmla="*/ 0 h 328613"/>
                  <a:gd name="connsiteX0" fmla="*/ 409574 w 1395413"/>
                  <a:gd name="connsiteY0" fmla="*/ 9526 h 338139"/>
                  <a:gd name="connsiteX1" fmla="*/ 1395413 w 1395413"/>
                  <a:gd name="connsiteY1" fmla="*/ 0 h 338139"/>
                  <a:gd name="connsiteX2" fmla="*/ 390525 w 1395413"/>
                  <a:gd name="connsiteY2" fmla="*/ 338139 h 338139"/>
                  <a:gd name="connsiteX3" fmla="*/ 0 w 1395413"/>
                  <a:gd name="connsiteY3" fmla="*/ 338139 h 338139"/>
                  <a:gd name="connsiteX4" fmla="*/ 409574 w 1395413"/>
                  <a:gd name="connsiteY4" fmla="*/ 9526 h 338139"/>
                  <a:gd name="connsiteX0" fmla="*/ 1009649 w 1395413"/>
                  <a:gd name="connsiteY0" fmla="*/ 4764 h 338139"/>
                  <a:gd name="connsiteX1" fmla="*/ 1395413 w 1395413"/>
                  <a:gd name="connsiteY1" fmla="*/ 0 h 338139"/>
                  <a:gd name="connsiteX2" fmla="*/ 390525 w 1395413"/>
                  <a:gd name="connsiteY2" fmla="*/ 338139 h 338139"/>
                  <a:gd name="connsiteX3" fmla="*/ 0 w 1395413"/>
                  <a:gd name="connsiteY3" fmla="*/ 338139 h 338139"/>
                  <a:gd name="connsiteX4" fmla="*/ 1009649 w 1395413"/>
                  <a:gd name="connsiteY4" fmla="*/ 4764 h 338139"/>
                  <a:gd name="connsiteX0" fmla="*/ 1009649 w 1404938"/>
                  <a:gd name="connsiteY0" fmla="*/ 0 h 333375"/>
                  <a:gd name="connsiteX1" fmla="*/ 1404938 w 1404938"/>
                  <a:gd name="connsiteY1" fmla="*/ 4761 h 333375"/>
                  <a:gd name="connsiteX2" fmla="*/ 390525 w 1404938"/>
                  <a:gd name="connsiteY2" fmla="*/ 333375 h 333375"/>
                  <a:gd name="connsiteX3" fmla="*/ 0 w 1404938"/>
                  <a:gd name="connsiteY3" fmla="*/ 333375 h 333375"/>
                  <a:gd name="connsiteX4" fmla="*/ 1009649 w 1404938"/>
                  <a:gd name="connsiteY4" fmla="*/ 0 h 333375"/>
                  <a:gd name="connsiteX0" fmla="*/ 619124 w 1014413"/>
                  <a:gd name="connsiteY0" fmla="*/ 0 h 333375"/>
                  <a:gd name="connsiteX1" fmla="*/ 1014413 w 1014413"/>
                  <a:gd name="connsiteY1" fmla="*/ 4761 h 333375"/>
                  <a:gd name="connsiteX2" fmla="*/ 0 w 1014413"/>
                  <a:gd name="connsiteY2" fmla="*/ 333375 h 333375"/>
                  <a:gd name="connsiteX3" fmla="*/ 4763 w 1014413"/>
                  <a:gd name="connsiteY3" fmla="*/ 0 h 333375"/>
                  <a:gd name="connsiteX4" fmla="*/ 619124 w 1014413"/>
                  <a:gd name="connsiteY4" fmla="*/ 0 h 333375"/>
                  <a:gd name="connsiteX0" fmla="*/ 1009649 w 1014413"/>
                  <a:gd name="connsiteY0" fmla="*/ 0 h 671512"/>
                  <a:gd name="connsiteX1" fmla="*/ 1014413 w 1014413"/>
                  <a:gd name="connsiteY1" fmla="*/ 342898 h 671512"/>
                  <a:gd name="connsiteX2" fmla="*/ 0 w 1014413"/>
                  <a:gd name="connsiteY2" fmla="*/ 671512 h 671512"/>
                  <a:gd name="connsiteX3" fmla="*/ 4763 w 1014413"/>
                  <a:gd name="connsiteY3" fmla="*/ 338137 h 671512"/>
                  <a:gd name="connsiteX4" fmla="*/ 1009649 w 1014413"/>
                  <a:gd name="connsiteY4" fmla="*/ 0 h 671512"/>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38137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28612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1009649 w 1014413"/>
                  <a:gd name="connsiteY4"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119062 w 1014413"/>
                  <a:gd name="connsiteY4" fmla="*/ 304799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2900 h 685799"/>
                  <a:gd name="connsiteX4" fmla="*/ 90487 w 1014413"/>
                  <a:gd name="connsiteY4" fmla="*/ 328611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90487 w 1014413"/>
                  <a:gd name="connsiteY4" fmla="*/ 328611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8399 w 1014413"/>
                  <a:gd name="connsiteY3" fmla="*/ 331956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6672 h 685799"/>
                  <a:gd name="connsiteX4" fmla="*/ 86850 w 1014413"/>
                  <a:gd name="connsiteY4" fmla="*/ 317666 h 685799"/>
                  <a:gd name="connsiteX5" fmla="*/ 1009649 w 1014413"/>
                  <a:gd name="connsiteY5" fmla="*/ 0 h 685799"/>
                  <a:gd name="connsiteX0" fmla="*/ 1009649 w 1014413"/>
                  <a:gd name="connsiteY0" fmla="*/ 0 h 685799"/>
                  <a:gd name="connsiteX1" fmla="*/ 1014413 w 1014413"/>
                  <a:gd name="connsiteY1" fmla="*/ 342898 h 685799"/>
                  <a:gd name="connsiteX2" fmla="*/ 0 w 1014413"/>
                  <a:gd name="connsiteY2" fmla="*/ 685799 h 685799"/>
                  <a:gd name="connsiteX3" fmla="*/ 4763 w 1014413"/>
                  <a:gd name="connsiteY3" fmla="*/ 346672 h 685799"/>
                  <a:gd name="connsiteX4" fmla="*/ 79575 w 1014413"/>
                  <a:gd name="connsiteY4" fmla="*/ 328704 h 685799"/>
                  <a:gd name="connsiteX5" fmla="*/ 1009649 w 1014413"/>
                  <a:gd name="connsiteY5" fmla="*/ 0 h 685799"/>
                  <a:gd name="connsiteX0" fmla="*/ 1009649 w 1014413"/>
                  <a:gd name="connsiteY0" fmla="*/ 0 h 696837"/>
                  <a:gd name="connsiteX1" fmla="*/ 1014413 w 1014413"/>
                  <a:gd name="connsiteY1" fmla="*/ 342898 h 696837"/>
                  <a:gd name="connsiteX2" fmla="*/ 0 w 1014413"/>
                  <a:gd name="connsiteY2" fmla="*/ 696837 h 696837"/>
                  <a:gd name="connsiteX3" fmla="*/ 4763 w 1014413"/>
                  <a:gd name="connsiteY3" fmla="*/ 346672 h 696837"/>
                  <a:gd name="connsiteX4" fmla="*/ 79575 w 1014413"/>
                  <a:gd name="connsiteY4" fmla="*/ 328704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79575 w 1014413"/>
                  <a:gd name="connsiteY4" fmla="*/ 328704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498 w 1014413"/>
                  <a:gd name="connsiteY4" fmla="*/ 32320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498 w 1014413"/>
                  <a:gd name="connsiteY4" fmla="*/ 32320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1221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12219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3093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103905 w 1014413"/>
                  <a:gd name="connsiteY4" fmla="*/ 309472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 name="connsiteX0" fmla="*/ 1009649 w 1014413"/>
                  <a:gd name="connsiteY0" fmla="*/ 0 h 696837"/>
                  <a:gd name="connsiteX1" fmla="*/ 1014413 w 1014413"/>
                  <a:gd name="connsiteY1" fmla="*/ 364974 h 696837"/>
                  <a:gd name="connsiteX2" fmla="*/ 0 w 1014413"/>
                  <a:gd name="connsiteY2" fmla="*/ 696837 h 696837"/>
                  <a:gd name="connsiteX3" fmla="*/ 4763 w 1014413"/>
                  <a:gd name="connsiteY3" fmla="*/ 346672 h 696837"/>
                  <a:gd name="connsiteX4" fmla="*/ 98776 w 1014413"/>
                  <a:gd name="connsiteY4" fmla="*/ 309473 h 696837"/>
                  <a:gd name="connsiteX5" fmla="*/ 1009649 w 1014413"/>
                  <a:gd name="connsiteY5" fmla="*/ 0 h 696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413" h="696837">
                    <a:moveTo>
                      <a:pt x="1009649" y="0"/>
                    </a:moveTo>
                    <a:lnTo>
                      <a:pt x="1014413" y="364974"/>
                    </a:lnTo>
                    <a:lnTo>
                      <a:pt x="0" y="696837"/>
                    </a:lnTo>
                    <a:cubicBezTo>
                      <a:pt x="1588" y="585712"/>
                      <a:pt x="3175" y="457797"/>
                      <a:pt x="4763" y="346672"/>
                    </a:cubicBezTo>
                    <a:cubicBezTo>
                      <a:pt x="68759" y="344656"/>
                      <a:pt x="85311" y="337284"/>
                      <a:pt x="98776" y="309473"/>
                    </a:cubicBezTo>
                    <a:lnTo>
                      <a:pt x="1009649" y="0"/>
                    </a:ln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12" name="正方形/長方形 101">
                <a:extLst>
                  <a:ext uri="{FF2B5EF4-FFF2-40B4-BE49-F238E27FC236}">
                    <a16:creationId xmlns:a16="http://schemas.microsoft.com/office/drawing/2014/main" id="{A5CA28B3-E8F3-F877-5D65-6B9314DD7187}"/>
                  </a:ext>
                </a:extLst>
              </p:cNvPr>
              <p:cNvSpPr/>
              <p:nvPr/>
            </p:nvSpPr>
            <p:spPr>
              <a:xfrm>
                <a:off x="10393456" y="4916473"/>
                <a:ext cx="399031" cy="695046"/>
              </a:xfrm>
              <a:custGeom>
                <a:avLst/>
                <a:gdLst>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2116 w 402166"/>
                  <a:gd name="connsiteY0" fmla="*/ 0 h 695325"/>
                  <a:gd name="connsiteX1" fmla="*/ 402166 w 402166"/>
                  <a:gd name="connsiteY1" fmla="*/ 0 h 695325"/>
                  <a:gd name="connsiteX2" fmla="*/ 402166 w 402166"/>
                  <a:gd name="connsiteY2" fmla="*/ 695325 h 695325"/>
                  <a:gd name="connsiteX3" fmla="*/ 2116 w 402166"/>
                  <a:gd name="connsiteY3" fmla="*/ 695325 h 695325"/>
                  <a:gd name="connsiteX4" fmla="*/ 2116 w 402166"/>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0 w 400050"/>
                  <a:gd name="connsiteY4" fmla="*/ 280987 h 695325"/>
                  <a:gd name="connsiteX5" fmla="*/ 0 w 400050"/>
                  <a:gd name="connsiteY5"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119063 w 400050"/>
                  <a:gd name="connsiteY4" fmla="*/ 176212 h 695325"/>
                  <a:gd name="connsiteX5" fmla="*/ 0 w 400050"/>
                  <a:gd name="connsiteY5" fmla="*/ 0 h 695325"/>
                  <a:gd name="connsiteX0" fmla="*/ 0 w 400050"/>
                  <a:gd name="connsiteY0" fmla="*/ 0 h 695325"/>
                  <a:gd name="connsiteX1" fmla="*/ 400050 w 400050"/>
                  <a:gd name="connsiteY1" fmla="*/ 0 h 695325"/>
                  <a:gd name="connsiteX2" fmla="*/ 400050 w 400050"/>
                  <a:gd name="connsiteY2" fmla="*/ 695325 h 695325"/>
                  <a:gd name="connsiteX3" fmla="*/ 0 w 400050"/>
                  <a:gd name="connsiteY3" fmla="*/ 695325 h 695325"/>
                  <a:gd name="connsiteX4" fmla="*/ 119063 w 400050"/>
                  <a:gd name="connsiteY4" fmla="*/ 176212 h 695325"/>
                  <a:gd name="connsiteX5" fmla="*/ 0 w 400050"/>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997 w 401047"/>
                  <a:gd name="connsiteY0" fmla="*/ 0 h 695325"/>
                  <a:gd name="connsiteX1" fmla="*/ 401047 w 401047"/>
                  <a:gd name="connsiteY1" fmla="*/ 0 h 695325"/>
                  <a:gd name="connsiteX2" fmla="*/ 401047 w 401047"/>
                  <a:gd name="connsiteY2" fmla="*/ 695325 h 695325"/>
                  <a:gd name="connsiteX3" fmla="*/ 997 w 401047"/>
                  <a:gd name="connsiteY3" fmla="*/ 695325 h 695325"/>
                  <a:gd name="connsiteX4" fmla="*/ 120060 w 401047"/>
                  <a:gd name="connsiteY4" fmla="*/ 176212 h 695325"/>
                  <a:gd name="connsiteX5" fmla="*/ 997 w 401047"/>
                  <a:gd name="connsiteY5" fmla="*/ 0 h 695325"/>
                  <a:gd name="connsiteX0" fmla="*/ 20132 w 420182"/>
                  <a:gd name="connsiteY0" fmla="*/ 0 h 695325"/>
                  <a:gd name="connsiteX1" fmla="*/ 420182 w 420182"/>
                  <a:gd name="connsiteY1" fmla="*/ 0 h 695325"/>
                  <a:gd name="connsiteX2" fmla="*/ 420182 w 420182"/>
                  <a:gd name="connsiteY2" fmla="*/ 695325 h 695325"/>
                  <a:gd name="connsiteX3" fmla="*/ 20132 w 420182"/>
                  <a:gd name="connsiteY3" fmla="*/ 695325 h 695325"/>
                  <a:gd name="connsiteX4" fmla="*/ 67758 w 420182"/>
                  <a:gd name="connsiteY4" fmla="*/ 457200 h 695325"/>
                  <a:gd name="connsiteX5" fmla="*/ 139195 w 420182"/>
                  <a:gd name="connsiteY5" fmla="*/ 176212 h 695325"/>
                  <a:gd name="connsiteX6" fmla="*/ 20132 w 420182"/>
                  <a:gd name="connsiteY6" fmla="*/ 0 h 695325"/>
                  <a:gd name="connsiteX0" fmla="*/ 13333 w 413383"/>
                  <a:gd name="connsiteY0" fmla="*/ 0 h 695325"/>
                  <a:gd name="connsiteX1" fmla="*/ 413383 w 413383"/>
                  <a:gd name="connsiteY1" fmla="*/ 0 h 695325"/>
                  <a:gd name="connsiteX2" fmla="*/ 413383 w 413383"/>
                  <a:gd name="connsiteY2" fmla="*/ 695325 h 695325"/>
                  <a:gd name="connsiteX3" fmla="*/ 13333 w 413383"/>
                  <a:gd name="connsiteY3" fmla="*/ 695325 h 695325"/>
                  <a:gd name="connsiteX4" fmla="*/ 127634 w 413383"/>
                  <a:gd name="connsiteY4" fmla="*/ 509587 h 695325"/>
                  <a:gd name="connsiteX5" fmla="*/ 132396 w 413383"/>
                  <a:gd name="connsiteY5" fmla="*/ 176212 h 695325"/>
                  <a:gd name="connsiteX6" fmla="*/ 13333 w 413383"/>
                  <a:gd name="connsiteY6" fmla="*/ 0 h 695325"/>
                  <a:gd name="connsiteX0" fmla="*/ 13333 w 413383"/>
                  <a:gd name="connsiteY0" fmla="*/ 0 h 695325"/>
                  <a:gd name="connsiteX1" fmla="*/ 413383 w 413383"/>
                  <a:gd name="connsiteY1" fmla="*/ 0 h 695325"/>
                  <a:gd name="connsiteX2" fmla="*/ 413383 w 413383"/>
                  <a:gd name="connsiteY2" fmla="*/ 695325 h 695325"/>
                  <a:gd name="connsiteX3" fmla="*/ 13333 w 413383"/>
                  <a:gd name="connsiteY3" fmla="*/ 695325 h 695325"/>
                  <a:gd name="connsiteX4" fmla="*/ 127634 w 413383"/>
                  <a:gd name="connsiteY4" fmla="*/ 509587 h 695325"/>
                  <a:gd name="connsiteX5" fmla="*/ 132396 w 413383"/>
                  <a:gd name="connsiteY5" fmla="*/ 176212 h 695325"/>
                  <a:gd name="connsiteX6" fmla="*/ 13333 w 413383"/>
                  <a:gd name="connsiteY6" fmla="*/ 0 h 695325"/>
                  <a:gd name="connsiteX0" fmla="*/ 23230 w 423280"/>
                  <a:gd name="connsiteY0" fmla="*/ 0 h 695325"/>
                  <a:gd name="connsiteX1" fmla="*/ 423280 w 423280"/>
                  <a:gd name="connsiteY1" fmla="*/ 0 h 695325"/>
                  <a:gd name="connsiteX2" fmla="*/ 423280 w 423280"/>
                  <a:gd name="connsiteY2" fmla="*/ 695325 h 695325"/>
                  <a:gd name="connsiteX3" fmla="*/ 23230 w 423280"/>
                  <a:gd name="connsiteY3" fmla="*/ 695325 h 695325"/>
                  <a:gd name="connsiteX4" fmla="*/ 137531 w 423280"/>
                  <a:gd name="connsiteY4" fmla="*/ 509587 h 695325"/>
                  <a:gd name="connsiteX5" fmla="*/ 142293 w 423280"/>
                  <a:gd name="connsiteY5" fmla="*/ 176212 h 695325"/>
                  <a:gd name="connsiteX6" fmla="*/ 23230 w 423280"/>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401048 w 401048"/>
                  <a:gd name="connsiteY2" fmla="*/ 695325 h 695325"/>
                  <a:gd name="connsiteX3" fmla="*/ 998 w 401048"/>
                  <a:gd name="connsiteY3" fmla="*/ 695325 h 695325"/>
                  <a:gd name="connsiteX4" fmla="*/ 115299 w 401048"/>
                  <a:gd name="connsiteY4" fmla="*/ 509587 h 695325"/>
                  <a:gd name="connsiteX5" fmla="*/ 120061 w 401048"/>
                  <a:gd name="connsiteY5" fmla="*/ 176212 h 695325"/>
                  <a:gd name="connsiteX6" fmla="*/ 998 w 401048"/>
                  <a:gd name="connsiteY6"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048"/>
                  <a:gd name="connsiteY0" fmla="*/ 0 h 695325"/>
                  <a:gd name="connsiteX1" fmla="*/ 401048 w 401048"/>
                  <a:gd name="connsiteY1" fmla="*/ 0 h 695325"/>
                  <a:gd name="connsiteX2" fmla="*/ 291512 w 401048"/>
                  <a:gd name="connsiteY2" fmla="*/ 166687 h 695325"/>
                  <a:gd name="connsiteX3" fmla="*/ 401048 w 401048"/>
                  <a:gd name="connsiteY3" fmla="*/ 695325 h 695325"/>
                  <a:gd name="connsiteX4" fmla="*/ 998 w 401048"/>
                  <a:gd name="connsiteY4" fmla="*/ 695325 h 695325"/>
                  <a:gd name="connsiteX5" fmla="*/ 115299 w 401048"/>
                  <a:gd name="connsiteY5" fmla="*/ 509587 h 695325"/>
                  <a:gd name="connsiteX6" fmla="*/ 120061 w 401048"/>
                  <a:gd name="connsiteY6" fmla="*/ 176212 h 695325"/>
                  <a:gd name="connsiteX7" fmla="*/ 998 w 401048"/>
                  <a:gd name="connsiteY7" fmla="*/ 0 h 695325"/>
                  <a:gd name="connsiteX0" fmla="*/ 998 w 401629"/>
                  <a:gd name="connsiteY0" fmla="*/ 0 h 695325"/>
                  <a:gd name="connsiteX1" fmla="*/ 401048 w 401629"/>
                  <a:gd name="connsiteY1" fmla="*/ 0 h 695325"/>
                  <a:gd name="connsiteX2" fmla="*/ 291512 w 401629"/>
                  <a:gd name="connsiteY2" fmla="*/ 166687 h 695325"/>
                  <a:gd name="connsiteX3" fmla="*/ 401048 w 401629"/>
                  <a:gd name="connsiteY3" fmla="*/ 695325 h 695325"/>
                  <a:gd name="connsiteX4" fmla="*/ 998 w 401629"/>
                  <a:gd name="connsiteY4" fmla="*/ 695325 h 695325"/>
                  <a:gd name="connsiteX5" fmla="*/ 115299 w 401629"/>
                  <a:gd name="connsiteY5" fmla="*/ 509587 h 695325"/>
                  <a:gd name="connsiteX6" fmla="*/ 120061 w 401629"/>
                  <a:gd name="connsiteY6" fmla="*/ 176212 h 695325"/>
                  <a:gd name="connsiteX7" fmla="*/ 998 w 401629"/>
                  <a:gd name="connsiteY7" fmla="*/ 0 h 695325"/>
                  <a:gd name="connsiteX0" fmla="*/ 998 w 416402"/>
                  <a:gd name="connsiteY0" fmla="*/ 0 h 695325"/>
                  <a:gd name="connsiteX1" fmla="*/ 401048 w 416402"/>
                  <a:gd name="connsiteY1" fmla="*/ 0 h 695325"/>
                  <a:gd name="connsiteX2" fmla="*/ 291512 w 416402"/>
                  <a:gd name="connsiteY2" fmla="*/ 166687 h 695325"/>
                  <a:gd name="connsiteX3" fmla="*/ 329612 w 416402"/>
                  <a:gd name="connsiteY3" fmla="*/ 400050 h 695325"/>
                  <a:gd name="connsiteX4" fmla="*/ 401048 w 416402"/>
                  <a:gd name="connsiteY4" fmla="*/ 695325 h 695325"/>
                  <a:gd name="connsiteX5" fmla="*/ 998 w 416402"/>
                  <a:gd name="connsiteY5" fmla="*/ 695325 h 695325"/>
                  <a:gd name="connsiteX6" fmla="*/ 115299 w 416402"/>
                  <a:gd name="connsiteY6" fmla="*/ 509587 h 695325"/>
                  <a:gd name="connsiteX7" fmla="*/ 120061 w 416402"/>
                  <a:gd name="connsiteY7" fmla="*/ 176212 h 695325"/>
                  <a:gd name="connsiteX8" fmla="*/ 998 w 416402"/>
                  <a:gd name="connsiteY8" fmla="*/ 0 h 695325"/>
                  <a:gd name="connsiteX0" fmla="*/ 998 w 413587"/>
                  <a:gd name="connsiteY0" fmla="*/ 0 h 695325"/>
                  <a:gd name="connsiteX1" fmla="*/ 401048 w 413587"/>
                  <a:gd name="connsiteY1" fmla="*/ 0 h 695325"/>
                  <a:gd name="connsiteX2" fmla="*/ 291512 w 413587"/>
                  <a:gd name="connsiteY2" fmla="*/ 166687 h 695325"/>
                  <a:gd name="connsiteX3" fmla="*/ 296275 w 413587"/>
                  <a:gd name="connsiteY3" fmla="*/ 519112 h 695325"/>
                  <a:gd name="connsiteX4" fmla="*/ 401048 w 413587"/>
                  <a:gd name="connsiteY4" fmla="*/ 695325 h 695325"/>
                  <a:gd name="connsiteX5" fmla="*/ 998 w 413587"/>
                  <a:gd name="connsiteY5" fmla="*/ 695325 h 695325"/>
                  <a:gd name="connsiteX6" fmla="*/ 115299 w 413587"/>
                  <a:gd name="connsiteY6" fmla="*/ 509587 h 695325"/>
                  <a:gd name="connsiteX7" fmla="*/ 120061 w 413587"/>
                  <a:gd name="connsiteY7" fmla="*/ 176212 h 695325"/>
                  <a:gd name="connsiteX8" fmla="*/ 998 w 413587"/>
                  <a:gd name="connsiteY8" fmla="*/ 0 h 695325"/>
                  <a:gd name="connsiteX0" fmla="*/ 998 w 422500"/>
                  <a:gd name="connsiteY0" fmla="*/ 0 h 695325"/>
                  <a:gd name="connsiteX1" fmla="*/ 401048 w 422500"/>
                  <a:gd name="connsiteY1" fmla="*/ 0 h 695325"/>
                  <a:gd name="connsiteX2" fmla="*/ 291512 w 422500"/>
                  <a:gd name="connsiteY2" fmla="*/ 166687 h 695325"/>
                  <a:gd name="connsiteX3" fmla="*/ 296275 w 422500"/>
                  <a:gd name="connsiteY3" fmla="*/ 519112 h 695325"/>
                  <a:gd name="connsiteX4" fmla="*/ 401048 w 422500"/>
                  <a:gd name="connsiteY4" fmla="*/ 695325 h 695325"/>
                  <a:gd name="connsiteX5" fmla="*/ 998 w 422500"/>
                  <a:gd name="connsiteY5" fmla="*/ 695325 h 695325"/>
                  <a:gd name="connsiteX6" fmla="*/ 115299 w 422500"/>
                  <a:gd name="connsiteY6" fmla="*/ 509587 h 695325"/>
                  <a:gd name="connsiteX7" fmla="*/ 120061 w 422500"/>
                  <a:gd name="connsiteY7" fmla="*/ 176212 h 695325"/>
                  <a:gd name="connsiteX8" fmla="*/ 998 w 422500"/>
                  <a:gd name="connsiteY8" fmla="*/ 0 h 695325"/>
                  <a:gd name="connsiteX0" fmla="*/ 998 w 422500"/>
                  <a:gd name="connsiteY0" fmla="*/ 0 h 695325"/>
                  <a:gd name="connsiteX1" fmla="*/ 401048 w 422500"/>
                  <a:gd name="connsiteY1" fmla="*/ 0 h 695325"/>
                  <a:gd name="connsiteX2" fmla="*/ 291512 w 422500"/>
                  <a:gd name="connsiteY2" fmla="*/ 166687 h 695325"/>
                  <a:gd name="connsiteX3" fmla="*/ 296275 w 422500"/>
                  <a:gd name="connsiteY3" fmla="*/ 519112 h 695325"/>
                  <a:gd name="connsiteX4" fmla="*/ 401048 w 422500"/>
                  <a:gd name="connsiteY4" fmla="*/ 695325 h 695325"/>
                  <a:gd name="connsiteX5" fmla="*/ 998 w 422500"/>
                  <a:gd name="connsiteY5" fmla="*/ 695325 h 695325"/>
                  <a:gd name="connsiteX6" fmla="*/ 115299 w 422500"/>
                  <a:gd name="connsiteY6" fmla="*/ 509587 h 695325"/>
                  <a:gd name="connsiteX7" fmla="*/ 120061 w 422500"/>
                  <a:gd name="connsiteY7" fmla="*/ 176212 h 695325"/>
                  <a:gd name="connsiteX8" fmla="*/ 998 w 422500"/>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96275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695325"/>
                  <a:gd name="connsiteX1" fmla="*/ 401048 w 401629"/>
                  <a:gd name="connsiteY1" fmla="*/ 0 h 695325"/>
                  <a:gd name="connsiteX2" fmla="*/ 291512 w 401629"/>
                  <a:gd name="connsiteY2" fmla="*/ 166687 h 695325"/>
                  <a:gd name="connsiteX3" fmla="*/ 286750 w 401629"/>
                  <a:gd name="connsiteY3" fmla="*/ 519112 h 695325"/>
                  <a:gd name="connsiteX4" fmla="*/ 401048 w 401629"/>
                  <a:gd name="connsiteY4" fmla="*/ 695325 h 695325"/>
                  <a:gd name="connsiteX5" fmla="*/ 998 w 401629"/>
                  <a:gd name="connsiteY5" fmla="*/ 695325 h 695325"/>
                  <a:gd name="connsiteX6" fmla="*/ 115299 w 401629"/>
                  <a:gd name="connsiteY6" fmla="*/ 509587 h 695325"/>
                  <a:gd name="connsiteX7" fmla="*/ 120061 w 401629"/>
                  <a:gd name="connsiteY7" fmla="*/ 176212 h 695325"/>
                  <a:gd name="connsiteX8" fmla="*/ 998 w 401629"/>
                  <a:gd name="connsiteY8" fmla="*/ 0 h 695325"/>
                  <a:gd name="connsiteX0" fmla="*/ 998 w 401629"/>
                  <a:gd name="connsiteY0" fmla="*/ 0 h 706344"/>
                  <a:gd name="connsiteX1" fmla="*/ 401048 w 401629"/>
                  <a:gd name="connsiteY1" fmla="*/ 11019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 name="connsiteX0" fmla="*/ 998 w 401629"/>
                  <a:gd name="connsiteY0" fmla="*/ 0 h 706344"/>
                  <a:gd name="connsiteX1" fmla="*/ 401048 w 401629"/>
                  <a:gd name="connsiteY1" fmla="*/ 3673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 name="connsiteX0" fmla="*/ 998 w 401629"/>
                  <a:gd name="connsiteY0" fmla="*/ 0 h 706344"/>
                  <a:gd name="connsiteX1" fmla="*/ 401048 w 401629"/>
                  <a:gd name="connsiteY1" fmla="*/ 3673 h 706344"/>
                  <a:gd name="connsiteX2" fmla="*/ 291512 w 401629"/>
                  <a:gd name="connsiteY2" fmla="*/ 177706 h 706344"/>
                  <a:gd name="connsiteX3" fmla="*/ 286750 w 401629"/>
                  <a:gd name="connsiteY3" fmla="*/ 530131 h 706344"/>
                  <a:gd name="connsiteX4" fmla="*/ 401048 w 401629"/>
                  <a:gd name="connsiteY4" fmla="*/ 706344 h 706344"/>
                  <a:gd name="connsiteX5" fmla="*/ 998 w 401629"/>
                  <a:gd name="connsiteY5" fmla="*/ 706344 h 706344"/>
                  <a:gd name="connsiteX6" fmla="*/ 115299 w 401629"/>
                  <a:gd name="connsiteY6" fmla="*/ 520606 h 706344"/>
                  <a:gd name="connsiteX7" fmla="*/ 120061 w 401629"/>
                  <a:gd name="connsiteY7" fmla="*/ 187231 h 706344"/>
                  <a:gd name="connsiteX8" fmla="*/ 998 w 401629"/>
                  <a:gd name="connsiteY8" fmla="*/ 0 h 70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629" h="706344">
                    <a:moveTo>
                      <a:pt x="998" y="0"/>
                    </a:moveTo>
                    <a:cubicBezTo>
                      <a:pt x="205785" y="4763"/>
                      <a:pt x="195222" y="3673"/>
                      <a:pt x="401048" y="3673"/>
                    </a:cubicBezTo>
                    <a:cubicBezTo>
                      <a:pt x="404223" y="162423"/>
                      <a:pt x="397874" y="171356"/>
                      <a:pt x="291512" y="177706"/>
                    </a:cubicBezTo>
                    <a:cubicBezTo>
                      <a:pt x="289131" y="349156"/>
                      <a:pt x="292306" y="356301"/>
                      <a:pt x="286750" y="530131"/>
                    </a:cubicBezTo>
                    <a:cubicBezTo>
                      <a:pt x="390731" y="527749"/>
                      <a:pt x="398667" y="533307"/>
                      <a:pt x="401048" y="706344"/>
                    </a:cubicBezTo>
                    <a:lnTo>
                      <a:pt x="998" y="706344"/>
                    </a:lnTo>
                    <a:cubicBezTo>
                      <a:pt x="4173" y="533307"/>
                      <a:pt x="205" y="521400"/>
                      <a:pt x="115299" y="520606"/>
                    </a:cubicBezTo>
                    <a:cubicBezTo>
                      <a:pt x="116093" y="348363"/>
                      <a:pt x="113711" y="344393"/>
                      <a:pt x="120061" y="187231"/>
                    </a:cubicBezTo>
                    <a:cubicBezTo>
                      <a:pt x="-5352" y="185644"/>
                      <a:pt x="-2176" y="163512"/>
                      <a:pt x="998" y="0"/>
                    </a:cubicBezTo>
                    <a:close/>
                  </a:path>
                </a:pathLst>
              </a:cu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13" name="円/楕円 198">
                <a:extLst>
                  <a:ext uri="{FF2B5EF4-FFF2-40B4-BE49-F238E27FC236}">
                    <a16:creationId xmlns:a16="http://schemas.microsoft.com/office/drawing/2014/main" id="{99ED0E22-A038-23B3-4963-5951C4BD9F76}"/>
                  </a:ext>
                </a:extLst>
              </p:cNvPr>
              <p:cNvSpPr/>
              <p:nvPr/>
            </p:nvSpPr>
            <p:spPr>
              <a:xfrm>
                <a:off x="10765214" y="5144777"/>
                <a:ext cx="105669" cy="17811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14" name="円/楕円 199">
                <a:extLst>
                  <a:ext uri="{FF2B5EF4-FFF2-40B4-BE49-F238E27FC236}">
                    <a16:creationId xmlns:a16="http://schemas.microsoft.com/office/drawing/2014/main" id="{AC845388-9EE4-7089-47FF-AD8C0E0BA357}"/>
                  </a:ext>
                </a:extLst>
              </p:cNvPr>
              <p:cNvSpPr/>
              <p:nvPr/>
            </p:nvSpPr>
            <p:spPr>
              <a:xfrm>
                <a:off x="11516425" y="4894307"/>
                <a:ext cx="105668" cy="17811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15" name="円弧 6214">
                <a:extLst>
                  <a:ext uri="{FF2B5EF4-FFF2-40B4-BE49-F238E27FC236}">
                    <a16:creationId xmlns:a16="http://schemas.microsoft.com/office/drawing/2014/main" id="{FB5F27CC-FCC8-E7FB-4DBB-5064AE82A7BA}"/>
                  </a:ext>
                </a:extLst>
              </p:cNvPr>
              <p:cNvSpPr>
                <a:spLocks noChangeAspect="1"/>
              </p:cNvSpPr>
              <p:nvPr/>
            </p:nvSpPr>
            <p:spPr>
              <a:xfrm>
                <a:off x="10741613" y="4713205"/>
                <a:ext cx="136971" cy="266860"/>
              </a:xfrm>
              <a:prstGeom prst="arc">
                <a:avLst>
                  <a:gd name="adj1" fmla="val 10372500"/>
                  <a:gd name="adj2" fmla="val 20095040"/>
                </a:avLst>
              </a:prstGeom>
              <a:grpFill/>
              <a:ln w="63500" cmpd="dbl">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16" name="円弧 6215">
                <a:extLst>
                  <a:ext uri="{FF2B5EF4-FFF2-40B4-BE49-F238E27FC236}">
                    <a16:creationId xmlns:a16="http://schemas.microsoft.com/office/drawing/2014/main" id="{31CEF73A-3B94-9F0A-6D8A-92CC19C3A487}"/>
                  </a:ext>
                </a:extLst>
              </p:cNvPr>
              <p:cNvSpPr>
                <a:spLocks noChangeAspect="1"/>
              </p:cNvSpPr>
              <p:nvPr/>
            </p:nvSpPr>
            <p:spPr>
              <a:xfrm>
                <a:off x="11325774" y="4535581"/>
                <a:ext cx="136971" cy="266861"/>
              </a:xfrm>
              <a:prstGeom prst="arc">
                <a:avLst>
                  <a:gd name="adj1" fmla="val 10372500"/>
                  <a:gd name="adj2" fmla="val 20095040"/>
                </a:avLst>
              </a:prstGeom>
              <a:grpFill/>
              <a:ln w="63500" cmpd="dbl">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41" name="フリーフォーム: 図形 230">
              <a:extLst>
                <a:ext uri="{FF2B5EF4-FFF2-40B4-BE49-F238E27FC236}">
                  <a16:creationId xmlns:a16="http://schemas.microsoft.com/office/drawing/2014/main" id="{01917243-E487-B269-D08A-2E770CAF3E4D}"/>
                </a:ext>
              </a:extLst>
            </p:cNvPr>
            <p:cNvSpPr/>
            <p:nvPr/>
          </p:nvSpPr>
          <p:spPr>
            <a:xfrm>
              <a:off x="5275317" y="1665463"/>
              <a:ext cx="31742" cy="2423462"/>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88 w 4428120"/>
                <a:gd name="connsiteY0" fmla="*/ 558236 h 3005077"/>
                <a:gd name="connsiteX1" fmla="*/ 4396489 w 4428120"/>
                <a:gd name="connsiteY1" fmla="*/ 41451 h 3005077"/>
                <a:gd name="connsiteX2" fmla="*/ 2114935 w 4428120"/>
                <a:gd name="connsiteY2" fmla="*/ 2500879 h 3005077"/>
                <a:gd name="connsiteX3" fmla="*/ 2719177 w 4428120"/>
                <a:gd name="connsiteY3" fmla="*/ 3005077 h 3005077"/>
                <a:gd name="connsiteX4" fmla="*/ 2719177 w 4428120"/>
                <a:gd name="connsiteY4" fmla="*/ 3005077 h 3005077"/>
                <a:gd name="connsiteX0" fmla="*/ 4256647 w 4256647"/>
                <a:gd name="connsiteY0" fmla="*/ 0 h 4580714"/>
                <a:gd name="connsiteX1" fmla="*/ 2397576 w 4256647"/>
                <a:gd name="connsiteY1" fmla="*/ 1617088 h 4580714"/>
                <a:gd name="connsiteX2" fmla="*/ 116022 w 4256647"/>
                <a:gd name="connsiteY2" fmla="*/ 4076516 h 4580714"/>
                <a:gd name="connsiteX3" fmla="*/ 720264 w 4256647"/>
                <a:gd name="connsiteY3" fmla="*/ 4580714 h 4580714"/>
                <a:gd name="connsiteX4" fmla="*/ 720264 w 4256647"/>
                <a:gd name="connsiteY4" fmla="*/ 4580714 h 4580714"/>
                <a:gd name="connsiteX0" fmla="*/ 4256647 w 4256647"/>
                <a:gd name="connsiteY0" fmla="*/ 0 h 4580714"/>
                <a:gd name="connsiteX1" fmla="*/ 2397576 w 4256647"/>
                <a:gd name="connsiteY1" fmla="*/ 1617088 h 4580714"/>
                <a:gd name="connsiteX2" fmla="*/ 116022 w 4256647"/>
                <a:gd name="connsiteY2" fmla="*/ 4076516 h 4580714"/>
                <a:gd name="connsiteX3" fmla="*/ 720264 w 4256647"/>
                <a:gd name="connsiteY3" fmla="*/ 4580714 h 4580714"/>
                <a:gd name="connsiteX4" fmla="*/ 720264 w 4256647"/>
                <a:gd name="connsiteY4" fmla="*/ 4580714 h 4580714"/>
                <a:gd name="connsiteX0" fmla="*/ 4345485 w 4345485"/>
                <a:gd name="connsiteY0" fmla="*/ 0 h 4580714"/>
                <a:gd name="connsiteX1" fmla="*/ 772586 w 4345485"/>
                <a:gd name="connsiteY1" fmla="*/ 2100766 h 4580714"/>
                <a:gd name="connsiteX2" fmla="*/ 204860 w 4345485"/>
                <a:gd name="connsiteY2" fmla="*/ 4076516 h 4580714"/>
                <a:gd name="connsiteX3" fmla="*/ 809102 w 4345485"/>
                <a:gd name="connsiteY3" fmla="*/ 4580714 h 4580714"/>
                <a:gd name="connsiteX4" fmla="*/ 809102 w 4345485"/>
                <a:gd name="connsiteY4" fmla="*/ 4580714 h 4580714"/>
                <a:gd name="connsiteX0" fmla="*/ 4463177 w 4463177"/>
                <a:gd name="connsiteY0" fmla="*/ 0 h 4580714"/>
                <a:gd name="connsiteX1" fmla="*/ 890278 w 4463177"/>
                <a:gd name="connsiteY1" fmla="*/ 2100766 h 4580714"/>
                <a:gd name="connsiteX2" fmla="*/ 322552 w 4463177"/>
                <a:gd name="connsiteY2" fmla="*/ 4076516 h 4580714"/>
                <a:gd name="connsiteX3" fmla="*/ 926794 w 4463177"/>
                <a:gd name="connsiteY3" fmla="*/ 4580714 h 4580714"/>
                <a:gd name="connsiteX4" fmla="*/ 926794 w 4463177"/>
                <a:gd name="connsiteY4" fmla="*/ 4580714 h 4580714"/>
                <a:gd name="connsiteX0" fmla="*/ 4463177 w 4463177"/>
                <a:gd name="connsiteY0" fmla="*/ 0 h 4580714"/>
                <a:gd name="connsiteX1" fmla="*/ 890278 w 4463177"/>
                <a:gd name="connsiteY1" fmla="*/ 2100766 h 4580714"/>
                <a:gd name="connsiteX2" fmla="*/ 322552 w 4463177"/>
                <a:gd name="connsiteY2" fmla="*/ 4076516 h 4580714"/>
                <a:gd name="connsiteX3" fmla="*/ 926794 w 4463177"/>
                <a:gd name="connsiteY3" fmla="*/ 4580714 h 4580714"/>
                <a:gd name="connsiteX4" fmla="*/ 926794 w 4463177"/>
                <a:gd name="connsiteY4" fmla="*/ 4580714 h 4580714"/>
                <a:gd name="connsiteX0" fmla="*/ 4622932 w 4622932"/>
                <a:gd name="connsiteY0" fmla="*/ 0 h 4580714"/>
                <a:gd name="connsiteX1" fmla="*/ 514461 w 4622932"/>
                <a:gd name="connsiteY1" fmla="*/ 1930056 h 4580714"/>
                <a:gd name="connsiteX2" fmla="*/ 482307 w 4622932"/>
                <a:gd name="connsiteY2" fmla="*/ 4076516 h 4580714"/>
                <a:gd name="connsiteX3" fmla="*/ 1086549 w 4622932"/>
                <a:gd name="connsiteY3" fmla="*/ 4580714 h 4580714"/>
                <a:gd name="connsiteX4" fmla="*/ 1086549 w 4622932"/>
                <a:gd name="connsiteY4" fmla="*/ 4580714 h 4580714"/>
                <a:gd name="connsiteX0" fmla="*/ 4545949 w 4545949"/>
                <a:gd name="connsiteY0" fmla="*/ 0 h 4580714"/>
                <a:gd name="connsiteX1" fmla="*/ 437478 w 4545949"/>
                <a:gd name="connsiteY1" fmla="*/ 1930056 h 4580714"/>
                <a:gd name="connsiteX2" fmla="*/ 405324 w 4545949"/>
                <a:gd name="connsiteY2" fmla="*/ 4076516 h 4580714"/>
                <a:gd name="connsiteX3" fmla="*/ 1009566 w 4545949"/>
                <a:gd name="connsiteY3" fmla="*/ 4580714 h 4580714"/>
                <a:gd name="connsiteX4" fmla="*/ 1009566 w 4545949"/>
                <a:gd name="connsiteY4" fmla="*/ 4580714 h 4580714"/>
                <a:gd name="connsiteX0" fmla="*/ 4265255 w 4265255"/>
                <a:gd name="connsiteY0" fmla="*/ 0 h 4580714"/>
                <a:gd name="connsiteX1" fmla="*/ 2770372 w 4265255"/>
                <a:gd name="connsiteY1" fmla="*/ 2427960 h 4580714"/>
                <a:gd name="connsiteX2" fmla="*/ 124630 w 4265255"/>
                <a:gd name="connsiteY2" fmla="*/ 4076516 h 4580714"/>
                <a:gd name="connsiteX3" fmla="*/ 728872 w 4265255"/>
                <a:gd name="connsiteY3" fmla="*/ 4580714 h 4580714"/>
                <a:gd name="connsiteX4" fmla="*/ 728872 w 4265255"/>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1323815 w 3536383"/>
                <a:gd name="connsiteY1" fmla="*/ 3550161 h 4580714"/>
                <a:gd name="connsiteX2" fmla="*/ 0 w 3536383"/>
                <a:gd name="connsiteY2" fmla="*/ 4580714 h 4580714"/>
                <a:gd name="connsiteX3" fmla="*/ 0 w 3536383"/>
                <a:gd name="connsiteY3" fmla="*/ 4580714 h 4580714"/>
                <a:gd name="connsiteX0" fmla="*/ 4221914 w 4221914"/>
                <a:gd name="connsiteY0" fmla="*/ 0 h 4580714"/>
                <a:gd name="connsiteX1" fmla="*/ 1323815 w 4221914"/>
                <a:gd name="connsiteY1" fmla="*/ 3550161 h 4580714"/>
                <a:gd name="connsiteX2" fmla="*/ 0 w 4221914"/>
                <a:gd name="connsiteY2" fmla="*/ 4580714 h 4580714"/>
                <a:gd name="connsiteX3" fmla="*/ 0 w 4221914"/>
                <a:gd name="connsiteY3" fmla="*/ 4580714 h 4580714"/>
                <a:gd name="connsiteX0" fmla="*/ 4221914 w 4221914"/>
                <a:gd name="connsiteY0" fmla="*/ 225241 h 4805955"/>
                <a:gd name="connsiteX1" fmla="*/ 3384812 w 4221914"/>
                <a:gd name="connsiteY1" fmla="*/ 253694 h 4805955"/>
                <a:gd name="connsiteX2" fmla="*/ 1323815 w 4221914"/>
                <a:gd name="connsiteY2" fmla="*/ 3775402 h 4805955"/>
                <a:gd name="connsiteX3" fmla="*/ 0 w 4221914"/>
                <a:gd name="connsiteY3" fmla="*/ 4805955 h 4805955"/>
                <a:gd name="connsiteX4" fmla="*/ 0 w 4221914"/>
                <a:gd name="connsiteY4" fmla="*/ 4805955 h 4805955"/>
                <a:gd name="connsiteX0" fmla="*/ 4264760 w 4264760"/>
                <a:gd name="connsiteY0" fmla="*/ 203963 h 4813128"/>
                <a:gd name="connsiteX1" fmla="*/ 3384812 w 4264760"/>
                <a:gd name="connsiteY1" fmla="*/ 260867 h 4813128"/>
                <a:gd name="connsiteX2" fmla="*/ 1323815 w 4264760"/>
                <a:gd name="connsiteY2" fmla="*/ 3782575 h 4813128"/>
                <a:gd name="connsiteX3" fmla="*/ 0 w 4264760"/>
                <a:gd name="connsiteY3" fmla="*/ 4813128 h 4813128"/>
                <a:gd name="connsiteX4" fmla="*/ 0 w 4264760"/>
                <a:gd name="connsiteY4" fmla="*/ 4813128 h 4813128"/>
                <a:gd name="connsiteX0" fmla="*/ 4264760 w 4264760"/>
                <a:gd name="connsiteY0" fmla="*/ 211227 h 4820392"/>
                <a:gd name="connsiteX1" fmla="*/ 3384812 w 4264760"/>
                <a:gd name="connsiteY1" fmla="*/ 268131 h 4820392"/>
                <a:gd name="connsiteX2" fmla="*/ 1323815 w 4264760"/>
                <a:gd name="connsiteY2" fmla="*/ 3789839 h 4820392"/>
                <a:gd name="connsiteX3" fmla="*/ 0 w 4264760"/>
                <a:gd name="connsiteY3" fmla="*/ 4820392 h 4820392"/>
                <a:gd name="connsiteX4" fmla="*/ 0 w 4264760"/>
                <a:gd name="connsiteY4" fmla="*/ 4820392 h 4820392"/>
                <a:gd name="connsiteX0" fmla="*/ 4264760 w 4264760"/>
                <a:gd name="connsiteY0" fmla="*/ -1 h 4609164"/>
                <a:gd name="connsiteX1" fmla="*/ 3384812 w 4264760"/>
                <a:gd name="connsiteY1" fmla="*/ 56903 h 4609164"/>
                <a:gd name="connsiteX2" fmla="*/ 1323815 w 4264760"/>
                <a:gd name="connsiteY2" fmla="*/ 3578611 h 4609164"/>
                <a:gd name="connsiteX3" fmla="*/ 0 w 4264760"/>
                <a:gd name="connsiteY3" fmla="*/ 4609164 h 4609164"/>
                <a:gd name="connsiteX4" fmla="*/ 0 w 4264760"/>
                <a:gd name="connsiteY4" fmla="*/ 4609164 h 4609164"/>
                <a:gd name="connsiteX0" fmla="*/ 4264760 w 4264760"/>
                <a:gd name="connsiteY0" fmla="*/ 0 h 4609165"/>
                <a:gd name="connsiteX1" fmla="*/ 3502146 w 4264760"/>
                <a:gd name="connsiteY1" fmla="*/ 56904 h 4609165"/>
                <a:gd name="connsiteX2" fmla="*/ 1323815 w 4264760"/>
                <a:gd name="connsiteY2" fmla="*/ 3578612 h 4609165"/>
                <a:gd name="connsiteX3" fmla="*/ 0 w 4264760"/>
                <a:gd name="connsiteY3" fmla="*/ 4609165 h 4609165"/>
                <a:gd name="connsiteX4" fmla="*/ 0 w 4264760"/>
                <a:gd name="connsiteY4" fmla="*/ 4609165 h 4609165"/>
                <a:gd name="connsiteX0" fmla="*/ 4264760 w 4264760"/>
                <a:gd name="connsiteY0" fmla="*/ 0 h 4609165"/>
                <a:gd name="connsiteX1" fmla="*/ 3502146 w 4264760"/>
                <a:gd name="connsiteY1" fmla="*/ 56904 h 4609165"/>
                <a:gd name="connsiteX2" fmla="*/ 1323815 w 4264760"/>
                <a:gd name="connsiteY2" fmla="*/ 3578612 h 4609165"/>
                <a:gd name="connsiteX3" fmla="*/ 0 w 4264760"/>
                <a:gd name="connsiteY3" fmla="*/ 4609165 h 4609165"/>
                <a:gd name="connsiteX4" fmla="*/ 0 w 4264760"/>
                <a:gd name="connsiteY4" fmla="*/ 4609165 h 4609165"/>
                <a:gd name="connsiteX0" fmla="*/ 4411427 w 4411427"/>
                <a:gd name="connsiteY0" fmla="*/ 0 h 4557957"/>
                <a:gd name="connsiteX1" fmla="*/ 3502146 w 4411427"/>
                <a:gd name="connsiteY1" fmla="*/ 5696 h 4557957"/>
                <a:gd name="connsiteX2" fmla="*/ 1323815 w 4411427"/>
                <a:gd name="connsiteY2" fmla="*/ 3527404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5 w 4411427"/>
                <a:gd name="connsiteY2" fmla="*/ 3527404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990598 w 4411427"/>
                <a:gd name="connsiteY2" fmla="*/ 3471726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7331504"/>
                <a:gd name="connsiteY0" fmla="*/ 0 h 4557957"/>
                <a:gd name="connsiteX1" fmla="*/ 7331504 w 7331504"/>
                <a:gd name="connsiteY1" fmla="*/ 46851 h 4557957"/>
                <a:gd name="connsiteX2" fmla="*/ 1323814 w 7331504"/>
                <a:gd name="connsiteY2" fmla="*/ 3416048 h 4557957"/>
                <a:gd name="connsiteX3" fmla="*/ 0 w 7331504"/>
                <a:gd name="connsiteY3" fmla="*/ 4557957 h 4557957"/>
                <a:gd name="connsiteX4" fmla="*/ 0 w 7331504"/>
                <a:gd name="connsiteY4" fmla="*/ 4557957 h 4557957"/>
                <a:gd name="connsiteX0" fmla="*/ 8502700 w 11422777"/>
                <a:gd name="connsiteY0" fmla="*/ 0 h 4557957"/>
                <a:gd name="connsiteX1" fmla="*/ 11422777 w 11422777"/>
                <a:gd name="connsiteY1" fmla="*/ 46851 h 4557957"/>
                <a:gd name="connsiteX2" fmla="*/ 53841 w 11422777"/>
                <a:gd name="connsiteY2" fmla="*/ 2562074 h 4557957"/>
                <a:gd name="connsiteX3" fmla="*/ 4091273 w 11422777"/>
                <a:gd name="connsiteY3" fmla="*/ 4557957 h 4557957"/>
                <a:gd name="connsiteX4" fmla="*/ 4091273 w 11422777"/>
                <a:gd name="connsiteY4" fmla="*/ 4557957 h 4557957"/>
                <a:gd name="connsiteX0" fmla="*/ 8502700 w 15252273"/>
                <a:gd name="connsiteY0" fmla="*/ 0 h 4557957"/>
                <a:gd name="connsiteX1" fmla="*/ 15252273 w 15252273"/>
                <a:gd name="connsiteY1" fmla="*/ 767070 h 4557957"/>
                <a:gd name="connsiteX2" fmla="*/ 53841 w 15252273"/>
                <a:gd name="connsiteY2" fmla="*/ 2562074 h 4557957"/>
                <a:gd name="connsiteX3" fmla="*/ 4091273 w 15252273"/>
                <a:gd name="connsiteY3" fmla="*/ 4557957 h 4557957"/>
                <a:gd name="connsiteX4" fmla="*/ 4091273 w 15252273"/>
                <a:gd name="connsiteY4" fmla="*/ 4557957 h 4557957"/>
                <a:gd name="connsiteX0" fmla="*/ 8502700 w 15252273"/>
                <a:gd name="connsiteY0" fmla="*/ 0 h 4557957"/>
                <a:gd name="connsiteX1" fmla="*/ 15252273 w 15252273"/>
                <a:gd name="connsiteY1" fmla="*/ 767070 h 4557957"/>
                <a:gd name="connsiteX2" fmla="*/ 53841 w 15252273"/>
                <a:gd name="connsiteY2" fmla="*/ 2562074 h 4557957"/>
                <a:gd name="connsiteX3" fmla="*/ 4091273 w 15252273"/>
                <a:gd name="connsiteY3" fmla="*/ 4557957 h 4557957"/>
                <a:gd name="connsiteX4" fmla="*/ 4091273 w 15252273"/>
                <a:gd name="connsiteY4" fmla="*/ 4557957 h 4557957"/>
                <a:gd name="connsiteX0" fmla="*/ 8502700 w 9062535"/>
                <a:gd name="connsiteY0" fmla="*/ 0 h 4557957"/>
                <a:gd name="connsiteX1" fmla="*/ 7593378 w 9062535"/>
                <a:gd name="connsiteY1" fmla="*/ 1230067 h 4557957"/>
                <a:gd name="connsiteX2" fmla="*/ 53841 w 9062535"/>
                <a:gd name="connsiteY2" fmla="*/ 2562074 h 4557957"/>
                <a:gd name="connsiteX3" fmla="*/ 4091273 w 9062535"/>
                <a:gd name="connsiteY3" fmla="*/ 4557957 h 4557957"/>
                <a:gd name="connsiteX4" fmla="*/ 4091273 w 9062535"/>
                <a:gd name="connsiteY4" fmla="*/ 4557957 h 4557957"/>
                <a:gd name="connsiteX0" fmla="*/ 8524121 w 11771589"/>
                <a:gd name="connsiteY0" fmla="*/ 0 h 4705800"/>
                <a:gd name="connsiteX1" fmla="*/ 7614799 w 11771589"/>
                <a:gd name="connsiteY1" fmla="*/ 1230067 h 4705800"/>
                <a:gd name="connsiteX2" fmla="*/ 75262 w 11771589"/>
                <a:gd name="connsiteY2" fmla="*/ 2562074 h 4705800"/>
                <a:gd name="connsiteX3" fmla="*/ 4112694 w 11771589"/>
                <a:gd name="connsiteY3" fmla="*/ 4557957 h 4705800"/>
                <a:gd name="connsiteX4" fmla="*/ 11771589 w 11771589"/>
                <a:gd name="connsiteY4" fmla="*/ 4557957 h 4705800"/>
                <a:gd name="connsiteX0" fmla="*/ 8499420 w 11746888"/>
                <a:gd name="connsiteY0" fmla="*/ 0 h 4557957"/>
                <a:gd name="connsiteX1" fmla="*/ 7590098 w 11746888"/>
                <a:gd name="connsiteY1" fmla="*/ 1230067 h 4557957"/>
                <a:gd name="connsiteX2" fmla="*/ 50561 w 11746888"/>
                <a:gd name="connsiteY2" fmla="*/ 2562074 h 4557957"/>
                <a:gd name="connsiteX3" fmla="*/ 5619772 w 11746888"/>
                <a:gd name="connsiteY3" fmla="*/ 3940626 h 4557957"/>
                <a:gd name="connsiteX4" fmla="*/ 11746888 w 11746888"/>
                <a:gd name="connsiteY4" fmla="*/ 4557957 h 4557957"/>
                <a:gd name="connsiteX0" fmla="*/ 8448859 w 11696327"/>
                <a:gd name="connsiteY0" fmla="*/ 0 h 4557957"/>
                <a:gd name="connsiteX1" fmla="*/ 7539537 w 11696327"/>
                <a:gd name="connsiteY1" fmla="*/ 1230067 h 4557957"/>
                <a:gd name="connsiteX2" fmla="*/ 0 w 11696327"/>
                <a:gd name="connsiteY2" fmla="*/ 2562074 h 4557957"/>
                <a:gd name="connsiteX3" fmla="*/ 11696327 w 11696327"/>
                <a:gd name="connsiteY3" fmla="*/ 4557957 h 4557957"/>
                <a:gd name="connsiteX0" fmla="*/ 8448859 w 11696327"/>
                <a:gd name="connsiteY0" fmla="*/ 0 h 4557957"/>
                <a:gd name="connsiteX1" fmla="*/ 7539537 w 11696327"/>
                <a:gd name="connsiteY1" fmla="*/ 1230067 h 4557957"/>
                <a:gd name="connsiteX2" fmla="*/ 0 w 11696327"/>
                <a:gd name="connsiteY2" fmla="*/ 2562074 h 4557957"/>
                <a:gd name="connsiteX3" fmla="*/ 11696327 w 11696327"/>
                <a:gd name="connsiteY3" fmla="*/ 4557957 h 4557957"/>
                <a:gd name="connsiteX0" fmla="*/ 13810037 w 17057505"/>
                <a:gd name="connsiteY0" fmla="*/ 0 h 4557957"/>
                <a:gd name="connsiteX1" fmla="*/ 12900715 w 17057505"/>
                <a:gd name="connsiteY1" fmla="*/ 1230067 h 4557957"/>
                <a:gd name="connsiteX2" fmla="*/ 0 w 17057505"/>
                <a:gd name="connsiteY2" fmla="*/ 2490052 h 4557957"/>
                <a:gd name="connsiteX3" fmla="*/ 17057505 w 17057505"/>
                <a:gd name="connsiteY3" fmla="*/ 4557957 h 4557957"/>
                <a:gd name="connsiteX0" fmla="*/ 13810037 w 17057505"/>
                <a:gd name="connsiteY0" fmla="*/ 0 h 4557957"/>
                <a:gd name="connsiteX1" fmla="*/ 12900715 w 17057505"/>
                <a:gd name="connsiteY1" fmla="*/ 1230067 h 4557957"/>
                <a:gd name="connsiteX2" fmla="*/ 0 w 17057505"/>
                <a:gd name="connsiteY2" fmla="*/ 2490052 h 4557957"/>
                <a:gd name="connsiteX3" fmla="*/ 17057505 w 17057505"/>
                <a:gd name="connsiteY3" fmla="*/ 4557957 h 4557957"/>
                <a:gd name="connsiteX0" fmla="*/ 13810037 w 14369872"/>
                <a:gd name="connsiteY0" fmla="*/ 0 h 4499855"/>
                <a:gd name="connsiteX1" fmla="*/ 12900715 w 14369872"/>
                <a:gd name="connsiteY1" fmla="*/ 1230067 h 4499855"/>
                <a:gd name="connsiteX2" fmla="*/ 0 w 14369872"/>
                <a:gd name="connsiteY2" fmla="*/ 2490052 h 4499855"/>
                <a:gd name="connsiteX3" fmla="*/ 13273070 w 14369872"/>
                <a:gd name="connsiteY3" fmla="*/ 4499855 h 4499855"/>
                <a:gd name="connsiteX0" fmla="*/ 7253926 w 9079421"/>
                <a:gd name="connsiteY0" fmla="*/ 0 h 4499855"/>
                <a:gd name="connsiteX1" fmla="*/ 6344604 w 9079421"/>
                <a:gd name="connsiteY1" fmla="*/ 1230067 h 4499855"/>
                <a:gd name="connsiteX2" fmla="*/ 4256367 w 9079421"/>
                <a:gd name="connsiteY2" fmla="*/ 2490052 h 4499855"/>
                <a:gd name="connsiteX3" fmla="*/ 6716959 w 9079421"/>
                <a:gd name="connsiteY3" fmla="*/ 4499855 h 4499855"/>
                <a:gd name="connsiteX0" fmla="*/ 7253926 w 7813761"/>
                <a:gd name="connsiteY0" fmla="*/ 0 h 4499855"/>
                <a:gd name="connsiteX1" fmla="*/ 6344604 w 7813761"/>
                <a:gd name="connsiteY1" fmla="*/ 1230067 h 4499855"/>
                <a:gd name="connsiteX2" fmla="*/ 4256367 w 7813761"/>
                <a:gd name="connsiteY2" fmla="*/ 2490052 h 4499855"/>
                <a:gd name="connsiteX3" fmla="*/ 6716959 w 7813761"/>
                <a:gd name="connsiteY3" fmla="*/ 4499855 h 4499855"/>
                <a:gd name="connsiteX0" fmla="*/ 7418731 w 7978566"/>
                <a:gd name="connsiteY0" fmla="*/ 0 h 4521643"/>
                <a:gd name="connsiteX1" fmla="*/ 6509409 w 7978566"/>
                <a:gd name="connsiteY1" fmla="*/ 1230067 h 4521643"/>
                <a:gd name="connsiteX2" fmla="*/ 4421172 w 7978566"/>
                <a:gd name="connsiteY2" fmla="*/ 2490052 h 4521643"/>
                <a:gd name="connsiteX3" fmla="*/ 6881764 w 7978566"/>
                <a:gd name="connsiteY3" fmla="*/ 4521643 h 4521643"/>
                <a:gd name="connsiteX0" fmla="*/ 3938915 w 4498750"/>
                <a:gd name="connsiteY0" fmla="*/ 0 h 4521643"/>
                <a:gd name="connsiteX1" fmla="*/ 3029593 w 4498750"/>
                <a:gd name="connsiteY1" fmla="*/ 1230067 h 4521643"/>
                <a:gd name="connsiteX2" fmla="*/ 941356 w 4498750"/>
                <a:gd name="connsiteY2" fmla="*/ 2490052 h 4521643"/>
                <a:gd name="connsiteX3" fmla="*/ 3401948 w 4498750"/>
                <a:gd name="connsiteY3" fmla="*/ 4521643 h 4521643"/>
              </a:gdLst>
              <a:ahLst/>
              <a:cxnLst>
                <a:cxn ang="0">
                  <a:pos x="connsiteX0" y="connsiteY0"/>
                </a:cxn>
                <a:cxn ang="0">
                  <a:pos x="connsiteX1" y="connsiteY1"/>
                </a:cxn>
                <a:cxn ang="0">
                  <a:pos x="connsiteX2" y="connsiteY2"/>
                </a:cxn>
                <a:cxn ang="0">
                  <a:pos x="connsiteX3" y="connsiteY3"/>
                </a:cxn>
              </a:cxnLst>
              <a:rect l="l" t="t" r="r" b="b"/>
              <a:pathLst>
                <a:path w="4498750" h="4521643">
                  <a:moveTo>
                    <a:pt x="3938915" y="0"/>
                  </a:moveTo>
                  <a:cubicBezTo>
                    <a:pt x="6188773" y="255690"/>
                    <a:pt x="779735" y="768601"/>
                    <a:pt x="3029593" y="1230067"/>
                  </a:cubicBezTo>
                  <a:cubicBezTo>
                    <a:pt x="2546577" y="1821760"/>
                    <a:pt x="879297" y="1941456"/>
                    <a:pt x="941356" y="2490052"/>
                  </a:cubicBezTo>
                  <a:cubicBezTo>
                    <a:pt x="1003415" y="3038648"/>
                    <a:pt x="-2413601" y="3696096"/>
                    <a:pt x="3401948" y="4521643"/>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42" name="グループ化 41">
              <a:extLst>
                <a:ext uri="{FF2B5EF4-FFF2-40B4-BE49-F238E27FC236}">
                  <a16:creationId xmlns:a16="http://schemas.microsoft.com/office/drawing/2014/main" id="{ECFB31F9-967E-8434-8760-42A0E785DBA7}"/>
                </a:ext>
              </a:extLst>
            </p:cNvPr>
            <p:cNvGrpSpPr>
              <a:grpSpLocks noChangeAspect="1"/>
            </p:cNvGrpSpPr>
            <p:nvPr/>
          </p:nvGrpSpPr>
          <p:grpSpPr>
            <a:xfrm rot="14848051">
              <a:off x="5560513" y="4007128"/>
              <a:ext cx="235361" cy="305584"/>
              <a:chOff x="10962571" y="4440185"/>
              <a:chExt cx="1457910" cy="1784124"/>
            </a:xfrm>
          </p:grpSpPr>
          <p:sp>
            <p:nvSpPr>
              <p:cNvPr id="6204" name="角丸四角形 25">
                <a:extLst>
                  <a:ext uri="{FF2B5EF4-FFF2-40B4-BE49-F238E27FC236}">
                    <a16:creationId xmlns:a16="http://schemas.microsoft.com/office/drawing/2014/main" id="{CBC03A09-6EE8-899A-67EB-6889610EC560}"/>
                  </a:ext>
                </a:extLst>
              </p:cNvPr>
              <p:cNvSpPr>
                <a:spLocks noChangeAspect="1"/>
              </p:cNvSpPr>
              <p:nvPr/>
            </p:nvSpPr>
            <p:spPr>
              <a:xfrm rot="16200000" flipV="1">
                <a:off x="11381487" y="5930254"/>
                <a:ext cx="208644" cy="301859"/>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793031 w 880158"/>
                  <a:gd name="connsiteY6" fmla="*/ 261487 h 494103"/>
                  <a:gd name="connsiteX7" fmla="*/ 465966 w 880158"/>
                  <a:gd name="connsiteY7" fmla="*/ 260280 h 494103"/>
                  <a:gd name="connsiteX8" fmla="*/ 77874 w 880158"/>
                  <a:gd name="connsiteY8" fmla="*/ 261721 h 494103"/>
                  <a:gd name="connsiteX9" fmla="*/ 79151 w 880158"/>
                  <a:gd name="connsiteY9" fmla="*/ 493528 h 494103"/>
                  <a:gd name="connsiteX10" fmla="*/ 10679 w 880158"/>
                  <a:gd name="connsiteY10" fmla="*/ 341338 h 494103"/>
                  <a:gd name="connsiteX11" fmla="*/ 3799 w 880158"/>
                  <a:gd name="connsiteY11" fmla="*/ 166322 h 494103"/>
                  <a:gd name="connsiteX12" fmla="*/ 103507 w 880158"/>
                  <a:gd name="connsiteY12" fmla="*/ 180 h 494103"/>
                  <a:gd name="connsiteX0" fmla="*/ 103507 w 842463"/>
                  <a:gd name="connsiteY0" fmla="*/ 180 h 494103"/>
                  <a:gd name="connsiteX1" fmla="*/ 65302 w 842463"/>
                  <a:gd name="connsiteY1" fmla="*/ 227307 h 494103"/>
                  <a:gd name="connsiteX2" fmla="*/ 464971 w 842463"/>
                  <a:gd name="connsiteY2" fmla="*/ 241106 h 494103"/>
                  <a:gd name="connsiteX3" fmla="*/ 792516 w 842463"/>
                  <a:gd name="connsiteY3" fmla="*/ 242991 h 494103"/>
                  <a:gd name="connsiteX4" fmla="*/ 840950 w 842463"/>
                  <a:gd name="connsiteY4" fmla="*/ 219312 h 494103"/>
                  <a:gd name="connsiteX5" fmla="*/ 793031 w 842463"/>
                  <a:gd name="connsiteY5" fmla="*/ 261487 h 494103"/>
                  <a:gd name="connsiteX6" fmla="*/ 465966 w 842463"/>
                  <a:gd name="connsiteY6" fmla="*/ 260280 h 494103"/>
                  <a:gd name="connsiteX7" fmla="*/ 77874 w 842463"/>
                  <a:gd name="connsiteY7" fmla="*/ 261721 h 494103"/>
                  <a:gd name="connsiteX8" fmla="*/ 79151 w 842463"/>
                  <a:gd name="connsiteY8" fmla="*/ 493528 h 494103"/>
                  <a:gd name="connsiteX9" fmla="*/ 10679 w 842463"/>
                  <a:gd name="connsiteY9" fmla="*/ 341338 h 494103"/>
                  <a:gd name="connsiteX10" fmla="*/ 3799 w 842463"/>
                  <a:gd name="connsiteY10" fmla="*/ 166322 h 494103"/>
                  <a:gd name="connsiteX11" fmla="*/ 103507 w 842463"/>
                  <a:gd name="connsiteY11" fmla="*/ 180 h 494103"/>
                  <a:gd name="connsiteX0" fmla="*/ 103507 w 833687"/>
                  <a:gd name="connsiteY0" fmla="*/ 180 h 494103"/>
                  <a:gd name="connsiteX1" fmla="*/ 65302 w 833687"/>
                  <a:gd name="connsiteY1" fmla="*/ 227307 h 494103"/>
                  <a:gd name="connsiteX2" fmla="*/ 464971 w 833687"/>
                  <a:gd name="connsiteY2" fmla="*/ 241106 h 494103"/>
                  <a:gd name="connsiteX3" fmla="*/ 792516 w 833687"/>
                  <a:gd name="connsiteY3" fmla="*/ 242991 h 494103"/>
                  <a:gd name="connsiteX4" fmla="*/ 793031 w 833687"/>
                  <a:gd name="connsiteY4" fmla="*/ 261487 h 494103"/>
                  <a:gd name="connsiteX5" fmla="*/ 465966 w 833687"/>
                  <a:gd name="connsiteY5" fmla="*/ 260280 h 494103"/>
                  <a:gd name="connsiteX6" fmla="*/ 77874 w 833687"/>
                  <a:gd name="connsiteY6" fmla="*/ 261721 h 494103"/>
                  <a:gd name="connsiteX7" fmla="*/ 79151 w 833687"/>
                  <a:gd name="connsiteY7" fmla="*/ 493528 h 494103"/>
                  <a:gd name="connsiteX8" fmla="*/ 10679 w 833687"/>
                  <a:gd name="connsiteY8" fmla="*/ 341338 h 494103"/>
                  <a:gd name="connsiteX9" fmla="*/ 3799 w 833687"/>
                  <a:gd name="connsiteY9" fmla="*/ 166322 h 494103"/>
                  <a:gd name="connsiteX10" fmla="*/ 103507 w 833687"/>
                  <a:gd name="connsiteY10" fmla="*/ 180 h 494103"/>
                  <a:gd name="connsiteX0" fmla="*/ 103507 w 793030"/>
                  <a:gd name="connsiteY0" fmla="*/ 180 h 494103"/>
                  <a:gd name="connsiteX1" fmla="*/ 65302 w 793030"/>
                  <a:gd name="connsiteY1" fmla="*/ 227307 h 494103"/>
                  <a:gd name="connsiteX2" fmla="*/ 464971 w 793030"/>
                  <a:gd name="connsiteY2" fmla="*/ 241106 h 494103"/>
                  <a:gd name="connsiteX3" fmla="*/ 793031 w 793030"/>
                  <a:gd name="connsiteY3" fmla="*/ 261487 h 494103"/>
                  <a:gd name="connsiteX4" fmla="*/ 465966 w 793030"/>
                  <a:gd name="connsiteY4" fmla="*/ 260280 h 494103"/>
                  <a:gd name="connsiteX5" fmla="*/ 77874 w 793030"/>
                  <a:gd name="connsiteY5" fmla="*/ 261721 h 494103"/>
                  <a:gd name="connsiteX6" fmla="*/ 79151 w 793030"/>
                  <a:gd name="connsiteY6" fmla="*/ 493528 h 494103"/>
                  <a:gd name="connsiteX7" fmla="*/ 10679 w 793030"/>
                  <a:gd name="connsiteY7" fmla="*/ 341338 h 494103"/>
                  <a:gd name="connsiteX8" fmla="*/ 3799 w 793030"/>
                  <a:gd name="connsiteY8" fmla="*/ 166322 h 494103"/>
                  <a:gd name="connsiteX9" fmla="*/ 103507 w 793030"/>
                  <a:gd name="connsiteY9" fmla="*/ 180 h 494103"/>
                  <a:gd name="connsiteX0" fmla="*/ 103507 w 465967"/>
                  <a:gd name="connsiteY0" fmla="*/ 180 h 494103"/>
                  <a:gd name="connsiteX1" fmla="*/ 65302 w 465967"/>
                  <a:gd name="connsiteY1" fmla="*/ 227307 h 494103"/>
                  <a:gd name="connsiteX2" fmla="*/ 464971 w 465967"/>
                  <a:gd name="connsiteY2" fmla="*/ 241106 h 494103"/>
                  <a:gd name="connsiteX3" fmla="*/ 465966 w 465967"/>
                  <a:gd name="connsiteY3" fmla="*/ 260280 h 494103"/>
                  <a:gd name="connsiteX4" fmla="*/ 77874 w 465967"/>
                  <a:gd name="connsiteY4" fmla="*/ 261721 h 494103"/>
                  <a:gd name="connsiteX5" fmla="*/ 79151 w 465967"/>
                  <a:gd name="connsiteY5" fmla="*/ 493528 h 494103"/>
                  <a:gd name="connsiteX6" fmla="*/ 10679 w 465967"/>
                  <a:gd name="connsiteY6" fmla="*/ 341338 h 494103"/>
                  <a:gd name="connsiteX7" fmla="*/ 3799 w 465967"/>
                  <a:gd name="connsiteY7" fmla="*/ 166322 h 494103"/>
                  <a:gd name="connsiteX8" fmla="*/ 103507 w 465967"/>
                  <a:gd name="connsiteY8" fmla="*/ 180 h 494103"/>
                  <a:gd name="connsiteX0" fmla="*/ 3799 w 465966"/>
                  <a:gd name="connsiteY0" fmla="*/ 3350 h 331131"/>
                  <a:gd name="connsiteX1" fmla="*/ 65302 w 465966"/>
                  <a:gd name="connsiteY1" fmla="*/ 64335 h 331131"/>
                  <a:gd name="connsiteX2" fmla="*/ 464971 w 465966"/>
                  <a:gd name="connsiteY2" fmla="*/ 78134 h 331131"/>
                  <a:gd name="connsiteX3" fmla="*/ 465966 w 465966"/>
                  <a:gd name="connsiteY3" fmla="*/ 97308 h 331131"/>
                  <a:gd name="connsiteX4" fmla="*/ 77874 w 465966"/>
                  <a:gd name="connsiteY4" fmla="*/ 98749 h 331131"/>
                  <a:gd name="connsiteX5" fmla="*/ 79151 w 465966"/>
                  <a:gd name="connsiteY5" fmla="*/ 330556 h 331131"/>
                  <a:gd name="connsiteX6" fmla="*/ 10679 w 465966"/>
                  <a:gd name="connsiteY6" fmla="*/ 178366 h 331131"/>
                  <a:gd name="connsiteX7" fmla="*/ 3799 w 465966"/>
                  <a:gd name="connsiteY7" fmla="*/ 3350 h 331131"/>
                  <a:gd name="connsiteX0" fmla="*/ 3723 w 459010"/>
                  <a:gd name="connsiteY0" fmla="*/ 114031 h 266796"/>
                  <a:gd name="connsiteX1" fmla="*/ 58346 w 459010"/>
                  <a:gd name="connsiteY1" fmla="*/ 0 h 266796"/>
                  <a:gd name="connsiteX2" fmla="*/ 458015 w 459010"/>
                  <a:gd name="connsiteY2" fmla="*/ 13799 h 266796"/>
                  <a:gd name="connsiteX3" fmla="*/ 459010 w 459010"/>
                  <a:gd name="connsiteY3" fmla="*/ 32973 h 266796"/>
                  <a:gd name="connsiteX4" fmla="*/ 70918 w 459010"/>
                  <a:gd name="connsiteY4" fmla="*/ 34414 h 266796"/>
                  <a:gd name="connsiteX5" fmla="*/ 72195 w 459010"/>
                  <a:gd name="connsiteY5" fmla="*/ 266221 h 266796"/>
                  <a:gd name="connsiteX6" fmla="*/ 3723 w 459010"/>
                  <a:gd name="connsiteY6" fmla="*/ 114031 h 266796"/>
                  <a:gd name="connsiteX0" fmla="*/ 3723 w 459010"/>
                  <a:gd name="connsiteY0" fmla="*/ 116759 h 269524"/>
                  <a:gd name="connsiteX1" fmla="*/ 58346 w 459010"/>
                  <a:gd name="connsiteY1" fmla="*/ 2728 h 269524"/>
                  <a:gd name="connsiteX2" fmla="*/ 459010 w 459010"/>
                  <a:gd name="connsiteY2" fmla="*/ 35701 h 269524"/>
                  <a:gd name="connsiteX3" fmla="*/ 70918 w 459010"/>
                  <a:gd name="connsiteY3" fmla="*/ 37142 h 269524"/>
                  <a:gd name="connsiteX4" fmla="*/ 72195 w 459010"/>
                  <a:gd name="connsiteY4" fmla="*/ 268949 h 269524"/>
                  <a:gd name="connsiteX5" fmla="*/ 3723 w 459010"/>
                  <a:gd name="connsiteY5" fmla="*/ 116759 h 269524"/>
                  <a:gd name="connsiteX0" fmla="*/ 3723 w 75075"/>
                  <a:gd name="connsiteY0" fmla="*/ 120873 h 273638"/>
                  <a:gd name="connsiteX1" fmla="*/ 58346 w 75075"/>
                  <a:gd name="connsiteY1" fmla="*/ 6842 h 273638"/>
                  <a:gd name="connsiteX2" fmla="*/ 70918 w 75075"/>
                  <a:gd name="connsiteY2" fmla="*/ 41256 h 273638"/>
                  <a:gd name="connsiteX3" fmla="*/ 72195 w 75075"/>
                  <a:gd name="connsiteY3" fmla="*/ 273063 h 273638"/>
                  <a:gd name="connsiteX4" fmla="*/ 3723 w 75075"/>
                  <a:gd name="connsiteY4" fmla="*/ 120873 h 273638"/>
                  <a:gd name="connsiteX0" fmla="*/ 46210 w 117562"/>
                  <a:gd name="connsiteY0" fmla="*/ 99582 h 252347"/>
                  <a:gd name="connsiteX1" fmla="*/ 30416 w 117562"/>
                  <a:gd name="connsiteY1" fmla="*/ 30399 h 252347"/>
                  <a:gd name="connsiteX2" fmla="*/ 113405 w 117562"/>
                  <a:gd name="connsiteY2" fmla="*/ 19965 h 252347"/>
                  <a:gd name="connsiteX3" fmla="*/ 114682 w 117562"/>
                  <a:gd name="connsiteY3" fmla="*/ 251772 h 252347"/>
                  <a:gd name="connsiteX4" fmla="*/ 46210 w 117562"/>
                  <a:gd name="connsiteY4" fmla="*/ 99582 h 252347"/>
                  <a:gd name="connsiteX0" fmla="*/ 37143 w 108495"/>
                  <a:gd name="connsiteY0" fmla="*/ 97117 h 249882"/>
                  <a:gd name="connsiteX1" fmla="*/ 33136 w 108495"/>
                  <a:gd name="connsiteY1" fmla="*/ 38814 h 249882"/>
                  <a:gd name="connsiteX2" fmla="*/ 104338 w 108495"/>
                  <a:gd name="connsiteY2" fmla="*/ 17500 h 249882"/>
                  <a:gd name="connsiteX3" fmla="*/ 105615 w 108495"/>
                  <a:gd name="connsiteY3" fmla="*/ 249307 h 249882"/>
                  <a:gd name="connsiteX4" fmla="*/ 37143 w 108495"/>
                  <a:gd name="connsiteY4" fmla="*/ 97117 h 249882"/>
                  <a:gd name="connsiteX0" fmla="*/ 9243 w 80595"/>
                  <a:gd name="connsiteY0" fmla="*/ 97117 h 249882"/>
                  <a:gd name="connsiteX1" fmla="*/ 5236 w 80595"/>
                  <a:gd name="connsiteY1" fmla="*/ 38814 h 249882"/>
                  <a:gd name="connsiteX2" fmla="*/ 76438 w 80595"/>
                  <a:gd name="connsiteY2" fmla="*/ 17500 h 249882"/>
                  <a:gd name="connsiteX3" fmla="*/ 77715 w 80595"/>
                  <a:gd name="connsiteY3" fmla="*/ 249307 h 249882"/>
                  <a:gd name="connsiteX4" fmla="*/ 9243 w 80595"/>
                  <a:gd name="connsiteY4" fmla="*/ 97117 h 249882"/>
                  <a:gd name="connsiteX0" fmla="*/ 4240 w 75592"/>
                  <a:gd name="connsiteY0" fmla="*/ 97117 h 249882"/>
                  <a:gd name="connsiteX1" fmla="*/ 233 w 75592"/>
                  <a:gd name="connsiteY1" fmla="*/ 38814 h 249882"/>
                  <a:gd name="connsiteX2" fmla="*/ 71435 w 75592"/>
                  <a:gd name="connsiteY2" fmla="*/ 17500 h 249882"/>
                  <a:gd name="connsiteX3" fmla="*/ 72712 w 75592"/>
                  <a:gd name="connsiteY3" fmla="*/ 249307 h 249882"/>
                  <a:gd name="connsiteX4" fmla="*/ 4240 w 75592"/>
                  <a:gd name="connsiteY4" fmla="*/ 97117 h 249882"/>
                  <a:gd name="connsiteX0" fmla="*/ 374 w 83515"/>
                  <a:gd name="connsiteY0" fmla="*/ 97119 h 249882"/>
                  <a:gd name="connsiteX1" fmla="*/ 8156 w 83515"/>
                  <a:gd name="connsiteY1" fmla="*/ 38814 h 249882"/>
                  <a:gd name="connsiteX2" fmla="*/ 79358 w 83515"/>
                  <a:gd name="connsiteY2" fmla="*/ 17500 h 249882"/>
                  <a:gd name="connsiteX3" fmla="*/ 80635 w 83515"/>
                  <a:gd name="connsiteY3" fmla="*/ 249307 h 249882"/>
                  <a:gd name="connsiteX4" fmla="*/ 374 w 83515"/>
                  <a:gd name="connsiteY4" fmla="*/ 97119 h 249882"/>
                  <a:gd name="connsiteX0" fmla="*/ 375 w 91871"/>
                  <a:gd name="connsiteY0" fmla="*/ 79676 h 232439"/>
                  <a:gd name="connsiteX1" fmla="*/ 8157 w 91871"/>
                  <a:gd name="connsiteY1" fmla="*/ 21371 h 232439"/>
                  <a:gd name="connsiteX2" fmla="*/ 79359 w 91871"/>
                  <a:gd name="connsiteY2" fmla="*/ 57 h 232439"/>
                  <a:gd name="connsiteX3" fmla="*/ 80636 w 91871"/>
                  <a:gd name="connsiteY3" fmla="*/ 231864 h 232439"/>
                  <a:gd name="connsiteX4" fmla="*/ 375 w 91871"/>
                  <a:gd name="connsiteY4" fmla="*/ 79676 h 232439"/>
                  <a:gd name="connsiteX0" fmla="*/ 375 w 83191"/>
                  <a:gd name="connsiteY0" fmla="*/ 74301 h 227077"/>
                  <a:gd name="connsiteX1" fmla="*/ 8157 w 83191"/>
                  <a:gd name="connsiteY1" fmla="*/ 15996 h 227077"/>
                  <a:gd name="connsiteX2" fmla="*/ 63640 w 83191"/>
                  <a:gd name="connsiteY2" fmla="*/ 123 h 227077"/>
                  <a:gd name="connsiteX3" fmla="*/ 80636 w 83191"/>
                  <a:gd name="connsiteY3" fmla="*/ 226489 h 227077"/>
                  <a:gd name="connsiteX4" fmla="*/ 375 w 83191"/>
                  <a:gd name="connsiteY4" fmla="*/ 74301 h 227077"/>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13404 w 131072"/>
                  <a:gd name="connsiteY0" fmla="*/ 74301 h 178289"/>
                  <a:gd name="connsiteX1" fmla="*/ 21186 w 131072"/>
                  <a:gd name="connsiteY1" fmla="*/ 15996 h 178289"/>
                  <a:gd name="connsiteX2" fmla="*/ 76669 w 131072"/>
                  <a:gd name="connsiteY2" fmla="*/ 123 h 178289"/>
                  <a:gd name="connsiteX3" fmla="*/ 129031 w 131072"/>
                  <a:gd name="connsiteY3" fmla="*/ 177541 h 178289"/>
                  <a:gd name="connsiteX4" fmla="*/ 13404 w 131072"/>
                  <a:gd name="connsiteY4" fmla="*/ 74301 h 178289"/>
                  <a:gd name="connsiteX0" fmla="*/ 377 w 118045"/>
                  <a:gd name="connsiteY0" fmla="*/ 74301 h 178289"/>
                  <a:gd name="connsiteX1" fmla="*/ 8159 w 118045"/>
                  <a:gd name="connsiteY1" fmla="*/ 15996 h 178289"/>
                  <a:gd name="connsiteX2" fmla="*/ 63642 w 118045"/>
                  <a:gd name="connsiteY2" fmla="*/ 123 h 178289"/>
                  <a:gd name="connsiteX3" fmla="*/ 116004 w 118045"/>
                  <a:gd name="connsiteY3" fmla="*/ 177541 h 178289"/>
                  <a:gd name="connsiteX4" fmla="*/ 377 w 118045"/>
                  <a:gd name="connsiteY4" fmla="*/ 74301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0017 w 119827"/>
                  <a:gd name="connsiteY0" fmla="*/ 74303 h 178289"/>
                  <a:gd name="connsiteX1" fmla="*/ 9941 w 119827"/>
                  <a:gd name="connsiteY1" fmla="*/ 15996 h 178289"/>
                  <a:gd name="connsiteX2" fmla="*/ 65424 w 119827"/>
                  <a:gd name="connsiteY2" fmla="*/ 123 h 178289"/>
                  <a:gd name="connsiteX3" fmla="*/ 117786 w 119827"/>
                  <a:gd name="connsiteY3" fmla="*/ 177541 h 178289"/>
                  <a:gd name="connsiteX4" fmla="*/ 10017 w 119827"/>
                  <a:gd name="connsiteY4" fmla="*/ 74303 h 178289"/>
                  <a:gd name="connsiteX0" fmla="*/ 10017 w 119827"/>
                  <a:gd name="connsiteY0" fmla="*/ 74303 h 178909"/>
                  <a:gd name="connsiteX1" fmla="*/ 9941 w 119827"/>
                  <a:gd name="connsiteY1" fmla="*/ 15996 h 178909"/>
                  <a:gd name="connsiteX2" fmla="*/ 65424 w 119827"/>
                  <a:gd name="connsiteY2" fmla="*/ 123 h 178909"/>
                  <a:gd name="connsiteX3" fmla="*/ 117786 w 119827"/>
                  <a:gd name="connsiteY3" fmla="*/ 177541 h 178909"/>
                  <a:gd name="connsiteX4" fmla="*/ 21360 w 119827"/>
                  <a:gd name="connsiteY4" fmla="*/ 81852 h 178909"/>
                  <a:gd name="connsiteX5" fmla="*/ 10017 w 119827"/>
                  <a:gd name="connsiteY5" fmla="*/ 74303 h 178909"/>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7660 w 127470"/>
                  <a:gd name="connsiteY0" fmla="*/ 74485 h 179091"/>
                  <a:gd name="connsiteX1" fmla="*/ 1039 w 127470"/>
                  <a:gd name="connsiteY1" fmla="*/ 7068 h 179091"/>
                  <a:gd name="connsiteX2" fmla="*/ 73067 w 127470"/>
                  <a:gd name="connsiteY2" fmla="*/ 305 h 179091"/>
                  <a:gd name="connsiteX3" fmla="*/ 125429 w 127470"/>
                  <a:gd name="connsiteY3" fmla="*/ 177723 h 179091"/>
                  <a:gd name="connsiteX4" fmla="*/ 29003 w 127470"/>
                  <a:gd name="connsiteY4" fmla="*/ 82034 h 179091"/>
                  <a:gd name="connsiteX5" fmla="*/ 17660 w 127470"/>
                  <a:gd name="connsiteY5" fmla="*/ 74485 h 179091"/>
                  <a:gd name="connsiteX0" fmla="*/ 20602 w 130412"/>
                  <a:gd name="connsiteY0" fmla="*/ 74485 h 179091"/>
                  <a:gd name="connsiteX1" fmla="*/ 3981 w 130412"/>
                  <a:gd name="connsiteY1" fmla="*/ 7068 h 179091"/>
                  <a:gd name="connsiteX2" fmla="*/ 76009 w 130412"/>
                  <a:gd name="connsiteY2" fmla="*/ 305 h 179091"/>
                  <a:gd name="connsiteX3" fmla="*/ 128371 w 130412"/>
                  <a:gd name="connsiteY3" fmla="*/ 177723 h 179091"/>
                  <a:gd name="connsiteX4" fmla="*/ 31945 w 130412"/>
                  <a:gd name="connsiteY4" fmla="*/ 82034 h 179091"/>
                  <a:gd name="connsiteX5" fmla="*/ 20602 w 130412"/>
                  <a:gd name="connsiteY5" fmla="*/ 74485 h 179091"/>
                  <a:gd name="connsiteX0" fmla="*/ 29892 w 128359"/>
                  <a:gd name="connsiteY0" fmla="*/ 82034 h 179255"/>
                  <a:gd name="connsiteX1" fmla="*/ 1928 w 128359"/>
                  <a:gd name="connsiteY1" fmla="*/ 7068 h 179255"/>
                  <a:gd name="connsiteX2" fmla="*/ 73956 w 128359"/>
                  <a:gd name="connsiteY2" fmla="*/ 305 h 179255"/>
                  <a:gd name="connsiteX3" fmla="*/ 126318 w 128359"/>
                  <a:gd name="connsiteY3" fmla="*/ 177723 h 179255"/>
                  <a:gd name="connsiteX4" fmla="*/ 29892 w 128359"/>
                  <a:gd name="connsiteY4" fmla="*/ 82034 h 17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59" h="179255">
                    <a:moveTo>
                      <a:pt x="29892" y="82034"/>
                    </a:moveTo>
                    <a:cubicBezTo>
                      <a:pt x="9160" y="53591"/>
                      <a:pt x="-5416" y="20689"/>
                      <a:pt x="1928" y="7068"/>
                    </a:cubicBezTo>
                    <a:cubicBezTo>
                      <a:pt x="13127" y="-6201"/>
                      <a:pt x="73097" y="4003"/>
                      <a:pt x="73956" y="305"/>
                    </a:cubicBezTo>
                    <a:cubicBezTo>
                      <a:pt x="-17295" y="19765"/>
                      <a:pt x="148356" y="191145"/>
                      <a:pt x="126318" y="177723"/>
                    </a:cubicBezTo>
                    <a:cubicBezTo>
                      <a:pt x="120284" y="191344"/>
                      <a:pt x="50624" y="110477"/>
                      <a:pt x="29892" y="82034"/>
                    </a:cubicBezTo>
                    <a:close/>
                  </a:path>
                </a:pathLst>
              </a:custGeom>
              <a:solidFill>
                <a:schemeClr val="bg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05" name="角丸四角形 25">
                <a:extLst>
                  <a:ext uri="{FF2B5EF4-FFF2-40B4-BE49-F238E27FC236}">
                    <a16:creationId xmlns:a16="http://schemas.microsoft.com/office/drawing/2014/main" id="{D7B82B2C-1CD9-B6EC-72D0-CACC5C53B35A}"/>
                  </a:ext>
                </a:extLst>
              </p:cNvPr>
              <p:cNvSpPr>
                <a:spLocks noChangeAspect="1"/>
              </p:cNvSpPr>
              <p:nvPr/>
            </p:nvSpPr>
            <p:spPr>
              <a:xfrm rot="16200000">
                <a:off x="10799464" y="4603292"/>
                <a:ext cx="1784124" cy="1457910"/>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191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80838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1464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6534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23616 h 494103"/>
                  <a:gd name="connsiteX5" fmla="*/ 880158 w 880158"/>
                  <a:gd name="connsiteY5" fmla="*/ 251146 h 494103"/>
                  <a:gd name="connsiteX6" fmla="*/ 838077 w 880158"/>
                  <a:gd name="connsiteY6" fmla="*/ 278686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5500"/>
                  <a:gd name="connsiteY0" fmla="*/ 180 h 494103"/>
                  <a:gd name="connsiteX1" fmla="*/ 65302 w 875500"/>
                  <a:gd name="connsiteY1" fmla="*/ 227307 h 494103"/>
                  <a:gd name="connsiteX2" fmla="*/ 464971 w 875500"/>
                  <a:gd name="connsiteY2" fmla="*/ 241106 h 494103"/>
                  <a:gd name="connsiteX3" fmla="*/ 792516 w 875500"/>
                  <a:gd name="connsiteY3" fmla="*/ 242991 h 494103"/>
                  <a:gd name="connsiteX4" fmla="*/ 840950 w 875500"/>
                  <a:gd name="connsiteY4" fmla="*/ 223616 h 494103"/>
                  <a:gd name="connsiteX5" fmla="*/ 875500 w 875500"/>
                  <a:gd name="connsiteY5" fmla="*/ 251146 h 494103"/>
                  <a:gd name="connsiteX6" fmla="*/ 838077 w 875500"/>
                  <a:gd name="connsiteY6" fmla="*/ 278686 h 494103"/>
                  <a:gd name="connsiteX7" fmla="*/ 793031 w 875500"/>
                  <a:gd name="connsiteY7" fmla="*/ 261487 h 494103"/>
                  <a:gd name="connsiteX8" fmla="*/ 465966 w 875500"/>
                  <a:gd name="connsiteY8" fmla="*/ 260280 h 494103"/>
                  <a:gd name="connsiteX9" fmla="*/ 77874 w 875500"/>
                  <a:gd name="connsiteY9" fmla="*/ 261721 h 494103"/>
                  <a:gd name="connsiteX10" fmla="*/ 79151 w 875500"/>
                  <a:gd name="connsiteY10" fmla="*/ 493528 h 494103"/>
                  <a:gd name="connsiteX11" fmla="*/ 10679 w 875500"/>
                  <a:gd name="connsiteY11" fmla="*/ 341338 h 494103"/>
                  <a:gd name="connsiteX12" fmla="*/ 3799 w 875500"/>
                  <a:gd name="connsiteY12" fmla="*/ 166322 h 494103"/>
                  <a:gd name="connsiteX13" fmla="*/ 103507 w 875500"/>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 name="connsiteX0" fmla="*/ 103507 w 872395"/>
                  <a:gd name="connsiteY0" fmla="*/ 180 h 494103"/>
                  <a:gd name="connsiteX1" fmla="*/ 65302 w 872395"/>
                  <a:gd name="connsiteY1" fmla="*/ 227307 h 494103"/>
                  <a:gd name="connsiteX2" fmla="*/ 464971 w 872395"/>
                  <a:gd name="connsiteY2" fmla="*/ 241106 h 494103"/>
                  <a:gd name="connsiteX3" fmla="*/ 792516 w 872395"/>
                  <a:gd name="connsiteY3" fmla="*/ 242991 h 494103"/>
                  <a:gd name="connsiteX4" fmla="*/ 840950 w 872395"/>
                  <a:gd name="connsiteY4" fmla="*/ 223616 h 494103"/>
                  <a:gd name="connsiteX5" fmla="*/ 872395 w 872395"/>
                  <a:gd name="connsiteY5" fmla="*/ 251146 h 494103"/>
                  <a:gd name="connsiteX6" fmla="*/ 838077 w 872395"/>
                  <a:gd name="connsiteY6" fmla="*/ 278686 h 494103"/>
                  <a:gd name="connsiteX7" fmla="*/ 793031 w 872395"/>
                  <a:gd name="connsiteY7" fmla="*/ 261487 h 494103"/>
                  <a:gd name="connsiteX8" fmla="*/ 465966 w 872395"/>
                  <a:gd name="connsiteY8" fmla="*/ 260280 h 494103"/>
                  <a:gd name="connsiteX9" fmla="*/ 77874 w 872395"/>
                  <a:gd name="connsiteY9" fmla="*/ 261721 h 494103"/>
                  <a:gd name="connsiteX10" fmla="*/ 79151 w 872395"/>
                  <a:gd name="connsiteY10" fmla="*/ 493528 h 494103"/>
                  <a:gd name="connsiteX11" fmla="*/ 10679 w 872395"/>
                  <a:gd name="connsiteY11" fmla="*/ 341338 h 494103"/>
                  <a:gd name="connsiteX12" fmla="*/ 3799 w 872395"/>
                  <a:gd name="connsiteY12" fmla="*/ 166322 h 494103"/>
                  <a:gd name="connsiteX13" fmla="*/ 103507 w 872395"/>
                  <a:gd name="connsiteY13" fmla="*/ 180 h 49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2395" h="494103">
                    <a:moveTo>
                      <a:pt x="103507" y="180"/>
                    </a:moveTo>
                    <a:cubicBezTo>
                      <a:pt x="117589" y="-6982"/>
                      <a:pt x="3553" y="202436"/>
                      <a:pt x="65302" y="227307"/>
                    </a:cubicBezTo>
                    <a:cubicBezTo>
                      <a:pt x="146638" y="237155"/>
                      <a:pt x="118783" y="232818"/>
                      <a:pt x="464971" y="241106"/>
                    </a:cubicBezTo>
                    <a:lnTo>
                      <a:pt x="792516" y="242991"/>
                    </a:lnTo>
                    <a:cubicBezTo>
                      <a:pt x="808673" y="227427"/>
                      <a:pt x="817012" y="225570"/>
                      <a:pt x="840950" y="223616"/>
                    </a:cubicBezTo>
                    <a:cubicBezTo>
                      <a:pt x="864160" y="231541"/>
                      <a:pt x="866519" y="230954"/>
                      <a:pt x="872395" y="251146"/>
                    </a:cubicBezTo>
                    <a:cubicBezTo>
                      <a:pt x="866337" y="271769"/>
                      <a:pt x="867211" y="272434"/>
                      <a:pt x="838077" y="278686"/>
                    </a:cubicBezTo>
                    <a:cubicBezTo>
                      <a:pt x="810116" y="274376"/>
                      <a:pt x="811516" y="276682"/>
                      <a:pt x="793031" y="261487"/>
                    </a:cubicBezTo>
                    <a:cubicBezTo>
                      <a:pt x="709687" y="263194"/>
                      <a:pt x="746919" y="262513"/>
                      <a:pt x="465966" y="260280"/>
                    </a:cubicBezTo>
                    <a:cubicBezTo>
                      <a:pt x="119580" y="254871"/>
                      <a:pt x="119889" y="252354"/>
                      <a:pt x="77874" y="261721"/>
                    </a:cubicBezTo>
                    <a:cubicBezTo>
                      <a:pt x="-13377" y="281181"/>
                      <a:pt x="101189" y="506950"/>
                      <a:pt x="79151" y="493528"/>
                    </a:cubicBezTo>
                    <a:cubicBezTo>
                      <a:pt x="37536" y="460549"/>
                      <a:pt x="23379" y="410659"/>
                      <a:pt x="10679" y="341338"/>
                    </a:cubicBezTo>
                    <a:cubicBezTo>
                      <a:pt x="-2021" y="272017"/>
                      <a:pt x="-2134" y="224662"/>
                      <a:pt x="3799" y="166322"/>
                    </a:cubicBezTo>
                    <a:cubicBezTo>
                      <a:pt x="29059" y="70543"/>
                      <a:pt x="50590" y="33517"/>
                      <a:pt x="103507" y="180"/>
                    </a:cubicBezTo>
                    <a:close/>
                  </a:path>
                </a:pathLst>
              </a:cu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06" name="角丸四角形 25">
                <a:extLst>
                  <a:ext uri="{FF2B5EF4-FFF2-40B4-BE49-F238E27FC236}">
                    <a16:creationId xmlns:a16="http://schemas.microsoft.com/office/drawing/2014/main" id="{5C96077C-45F2-342B-D450-5F48F23A2E85}"/>
                  </a:ext>
                </a:extLst>
              </p:cNvPr>
              <p:cNvSpPr>
                <a:spLocks noChangeAspect="1"/>
              </p:cNvSpPr>
              <p:nvPr/>
            </p:nvSpPr>
            <p:spPr>
              <a:xfrm rot="16200000">
                <a:off x="11809879" y="5809636"/>
                <a:ext cx="264105" cy="531208"/>
              </a:xfrm>
              <a:custGeom>
                <a:avLst/>
                <a:gdLst>
                  <a:gd name="connsiteX0" fmla="*/ 0 w 666750"/>
                  <a:gd name="connsiteY0" fmla="*/ 41276 h 247650"/>
                  <a:gd name="connsiteX1" fmla="*/ 41276 w 666750"/>
                  <a:gd name="connsiteY1" fmla="*/ 0 h 247650"/>
                  <a:gd name="connsiteX2" fmla="*/ 625474 w 666750"/>
                  <a:gd name="connsiteY2" fmla="*/ 0 h 247650"/>
                  <a:gd name="connsiteX3" fmla="*/ 666750 w 666750"/>
                  <a:gd name="connsiteY3" fmla="*/ 41276 h 247650"/>
                  <a:gd name="connsiteX4" fmla="*/ 666750 w 666750"/>
                  <a:gd name="connsiteY4" fmla="*/ 206374 h 247650"/>
                  <a:gd name="connsiteX5" fmla="*/ 625474 w 666750"/>
                  <a:gd name="connsiteY5" fmla="*/ 247650 h 247650"/>
                  <a:gd name="connsiteX6" fmla="*/ 41276 w 666750"/>
                  <a:gd name="connsiteY6" fmla="*/ 247650 h 247650"/>
                  <a:gd name="connsiteX7" fmla="*/ 0 w 666750"/>
                  <a:gd name="connsiteY7" fmla="*/ 206374 h 247650"/>
                  <a:gd name="connsiteX8" fmla="*/ 0 w 66675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666750 w 876300"/>
                  <a:gd name="connsiteY3" fmla="*/ 41276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247650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25474 w 876300"/>
                  <a:gd name="connsiteY2" fmla="*/ 0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41276 h 247650"/>
                  <a:gd name="connsiteX1" fmla="*/ 41276 w 876300"/>
                  <a:gd name="connsiteY1" fmla="*/ 0 h 247650"/>
                  <a:gd name="connsiteX2" fmla="*/ 644524 w 876300"/>
                  <a:gd name="connsiteY2" fmla="*/ 66675 h 247650"/>
                  <a:gd name="connsiteX3" fmla="*/ 866775 w 876300"/>
                  <a:gd name="connsiteY3" fmla="*/ 69851 h 247650"/>
                  <a:gd name="connsiteX4" fmla="*/ 876300 w 876300"/>
                  <a:gd name="connsiteY4" fmla="*/ 139699 h 247650"/>
                  <a:gd name="connsiteX5" fmla="*/ 625474 w 876300"/>
                  <a:gd name="connsiteY5" fmla="*/ 123825 h 247650"/>
                  <a:gd name="connsiteX6" fmla="*/ 41276 w 876300"/>
                  <a:gd name="connsiteY6" fmla="*/ 247650 h 247650"/>
                  <a:gd name="connsiteX7" fmla="*/ 0 w 876300"/>
                  <a:gd name="connsiteY7" fmla="*/ 206374 h 247650"/>
                  <a:gd name="connsiteX8" fmla="*/ 0 w 876300"/>
                  <a:gd name="connsiteY8" fmla="*/ 41276 h 247650"/>
                  <a:gd name="connsiteX0" fmla="*/ 0 w 876300"/>
                  <a:gd name="connsiteY0" fmla="*/ 7194 h 213568"/>
                  <a:gd name="connsiteX1" fmla="*/ 127001 w 876300"/>
                  <a:gd name="connsiteY1" fmla="*/ 23068 h 213568"/>
                  <a:gd name="connsiteX2" fmla="*/ 644524 w 876300"/>
                  <a:gd name="connsiteY2" fmla="*/ 32593 h 213568"/>
                  <a:gd name="connsiteX3" fmla="*/ 866775 w 876300"/>
                  <a:gd name="connsiteY3" fmla="*/ 35769 h 213568"/>
                  <a:gd name="connsiteX4" fmla="*/ 876300 w 876300"/>
                  <a:gd name="connsiteY4" fmla="*/ 105617 h 213568"/>
                  <a:gd name="connsiteX5" fmla="*/ 625474 w 876300"/>
                  <a:gd name="connsiteY5" fmla="*/ 89743 h 213568"/>
                  <a:gd name="connsiteX6" fmla="*/ 41276 w 876300"/>
                  <a:gd name="connsiteY6" fmla="*/ 213568 h 213568"/>
                  <a:gd name="connsiteX7" fmla="*/ 0 w 876300"/>
                  <a:gd name="connsiteY7" fmla="*/ 172292 h 213568"/>
                  <a:gd name="connsiteX8" fmla="*/ 0 w 876300"/>
                  <a:gd name="connsiteY8" fmla="*/ 7194 h 213568"/>
                  <a:gd name="connsiteX0" fmla="*/ 0 w 876300"/>
                  <a:gd name="connsiteY0" fmla="*/ 7194 h 175798"/>
                  <a:gd name="connsiteX1" fmla="*/ 127001 w 876300"/>
                  <a:gd name="connsiteY1" fmla="*/ 23068 h 175798"/>
                  <a:gd name="connsiteX2" fmla="*/ 644524 w 876300"/>
                  <a:gd name="connsiteY2" fmla="*/ 32593 h 175798"/>
                  <a:gd name="connsiteX3" fmla="*/ 866775 w 876300"/>
                  <a:gd name="connsiteY3" fmla="*/ 35769 h 175798"/>
                  <a:gd name="connsiteX4" fmla="*/ 876300 w 876300"/>
                  <a:gd name="connsiteY4" fmla="*/ 105617 h 175798"/>
                  <a:gd name="connsiteX5" fmla="*/ 625474 w 876300"/>
                  <a:gd name="connsiteY5" fmla="*/ 89743 h 175798"/>
                  <a:gd name="connsiteX6" fmla="*/ 155576 w 876300"/>
                  <a:gd name="connsiteY6" fmla="*/ 99268 h 175798"/>
                  <a:gd name="connsiteX7" fmla="*/ 0 w 876300"/>
                  <a:gd name="connsiteY7" fmla="*/ 172292 h 175798"/>
                  <a:gd name="connsiteX8" fmla="*/ 0 w 876300"/>
                  <a:gd name="connsiteY8" fmla="*/ 7194 h 175798"/>
                  <a:gd name="connsiteX0" fmla="*/ 0 w 866775"/>
                  <a:gd name="connsiteY0" fmla="*/ 7194 h 175798"/>
                  <a:gd name="connsiteX1" fmla="*/ 127001 w 866775"/>
                  <a:gd name="connsiteY1" fmla="*/ 23068 h 175798"/>
                  <a:gd name="connsiteX2" fmla="*/ 644524 w 866775"/>
                  <a:gd name="connsiteY2" fmla="*/ 32593 h 175798"/>
                  <a:gd name="connsiteX3" fmla="*/ 866775 w 866775"/>
                  <a:gd name="connsiteY3" fmla="*/ 35769 h 175798"/>
                  <a:gd name="connsiteX4" fmla="*/ 723900 w 866775"/>
                  <a:gd name="connsiteY4" fmla="*/ 105617 h 175798"/>
                  <a:gd name="connsiteX5" fmla="*/ 625474 w 866775"/>
                  <a:gd name="connsiteY5" fmla="*/ 89743 h 175798"/>
                  <a:gd name="connsiteX6" fmla="*/ 155576 w 866775"/>
                  <a:gd name="connsiteY6" fmla="*/ 99268 h 175798"/>
                  <a:gd name="connsiteX7" fmla="*/ 0 w 866775"/>
                  <a:gd name="connsiteY7" fmla="*/ 172292 h 175798"/>
                  <a:gd name="connsiteX8" fmla="*/ 0 w 866775"/>
                  <a:gd name="connsiteY8" fmla="*/ 7194 h 175798"/>
                  <a:gd name="connsiteX0" fmla="*/ 0 w 866775"/>
                  <a:gd name="connsiteY0" fmla="*/ 7194 h 175484"/>
                  <a:gd name="connsiteX1" fmla="*/ 127001 w 866775"/>
                  <a:gd name="connsiteY1" fmla="*/ 23068 h 175484"/>
                  <a:gd name="connsiteX2" fmla="*/ 644524 w 866775"/>
                  <a:gd name="connsiteY2" fmla="*/ 32593 h 175484"/>
                  <a:gd name="connsiteX3" fmla="*/ 866775 w 866775"/>
                  <a:gd name="connsiteY3" fmla="*/ 35769 h 175484"/>
                  <a:gd name="connsiteX4" fmla="*/ 723900 w 866775"/>
                  <a:gd name="connsiteY4" fmla="*/ 105617 h 175484"/>
                  <a:gd name="connsiteX5" fmla="*/ 625474 w 866775"/>
                  <a:gd name="connsiteY5" fmla="*/ 89743 h 175484"/>
                  <a:gd name="connsiteX6" fmla="*/ 155576 w 866775"/>
                  <a:gd name="connsiteY6" fmla="*/ 99268 h 175484"/>
                  <a:gd name="connsiteX7" fmla="*/ 38101 w 866775"/>
                  <a:gd name="connsiteY7" fmla="*/ 99268 h 175484"/>
                  <a:gd name="connsiteX8" fmla="*/ 0 w 866775"/>
                  <a:gd name="connsiteY8" fmla="*/ 172292 h 175484"/>
                  <a:gd name="connsiteX9" fmla="*/ 0 w 866775"/>
                  <a:gd name="connsiteY9" fmla="*/ 7194 h 175484"/>
                  <a:gd name="connsiteX0" fmla="*/ 171450 w 1038225"/>
                  <a:gd name="connsiteY0" fmla="*/ 7194 h 449334"/>
                  <a:gd name="connsiteX1" fmla="*/ 298451 w 1038225"/>
                  <a:gd name="connsiteY1" fmla="*/ 23068 h 449334"/>
                  <a:gd name="connsiteX2" fmla="*/ 815974 w 1038225"/>
                  <a:gd name="connsiteY2" fmla="*/ 32593 h 449334"/>
                  <a:gd name="connsiteX3" fmla="*/ 1038225 w 1038225"/>
                  <a:gd name="connsiteY3" fmla="*/ 35769 h 449334"/>
                  <a:gd name="connsiteX4" fmla="*/ 895350 w 1038225"/>
                  <a:gd name="connsiteY4" fmla="*/ 105617 h 449334"/>
                  <a:gd name="connsiteX5" fmla="*/ 796924 w 1038225"/>
                  <a:gd name="connsiteY5" fmla="*/ 89743 h 449334"/>
                  <a:gd name="connsiteX6" fmla="*/ 327026 w 1038225"/>
                  <a:gd name="connsiteY6" fmla="*/ 99268 h 449334"/>
                  <a:gd name="connsiteX7" fmla="*/ 209551 w 1038225"/>
                  <a:gd name="connsiteY7" fmla="*/ 99268 h 449334"/>
                  <a:gd name="connsiteX8" fmla="*/ 0 w 1038225"/>
                  <a:gd name="connsiteY8" fmla="*/ 448517 h 449334"/>
                  <a:gd name="connsiteX9" fmla="*/ 171450 w 1038225"/>
                  <a:gd name="connsiteY9" fmla="*/ 7194 h 449334"/>
                  <a:gd name="connsiteX0" fmla="*/ 9525 w 1038225"/>
                  <a:gd name="connsiteY0" fmla="*/ 2080 h 577570"/>
                  <a:gd name="connsiteX1" fmla="*/ 298451 w 1038225"/>
                  <a:gd name="connsiteY1" fmla="*/ 151304 h 577570"/>
                  <a:gd name="connsiteX2" fmla="*/ 815974 w 1038225"/>
                  <a:gd name="connsiteY2" fmla="*/ 160829 h 577570"/>
                  <a:gd name="connsiteX3" fmla="*/ 1038225 w 1038225"/>
                  <a:gd name="connsiteY3" fmla="*/ 164005 h 577570"/>
                  <a:gd name="connsiteX4" fmla="*/ 895350 w 1038225"/>
                  <a:gd name="connsiteY4" fmla="*/ 233853 h 577570"/>
                  <a:gd name="connsiteX5" fmla="*/ 796924 w 1038225"/>
                  <a:gd name="connsiteY5" fmla="*/ 217979 h 577570"/>
                  <a:gd name="connsiteX6" fmla="*/ 327026 w 1038225"/>
                  <a:gd name="connsiteY6" fmla="*/ 227504 h 577570"/>
                  <a:gd name="connsiteX7" fmla="*/ 209551 w 1038225"/>
                  <a:gd name="connsiteY7" fmla="*/ 227504 h 577570"/>
                  <a:gd name="connsiteX8" fmla="*/ 0 w 1038225"/>
                  <a:gd name="connsiteY8" fmla="*/ 576753 h 577570"/>
                  <a:gd name="connsiteX9" fmla="*/ 9525 w 1038225"/>
                  <a:gd name="connsiteY9" fmla="*/ 2080 h 577570"/>
                  <a:gd name="connsiteX0" fmla="*/ 32924 w 1061624"/>
                  <a:gd name="connsiteY0" fmla="*/ 2080 h 577570"/>
                  <a:gd name="connsiteX1" fmla="*/ 321850 w 1061624"/>
                  <a:gd name="connsiteY1" fmla="*/ 151304 h 577570"/>
                  <a:gd name="connsiteX2" fmla="*/ 839373 w 1061624"/>
                  <a:gd name="connsiteY2" fmla="*/ 160829 h 577570"/>
                  <a:gd name="connsiteX3" fmla="*/ 1061624 w 1061624"/>
                  <a:gd name="connsiteY3" fmla="*/ 164005 h 577570"/>
                  <a:gd name="connsiteX4" fmla="*/ 918749 w 1061624"/>
                  <a:gd name="connsiteY4" fmla="*/ 233853 h 577570"/>
                  <a:gd name="connsiteX5" fmla="*/ 820323 w 1061624"/>
                  <a:gd name="connsiteY5" fmla="*/ 217979 h 577570"/>
                  <a:gd name="connsiteX6" fmla="*/ 350425 w 1061624"/>
                  <a:gd name="connsiteY6" fmla="*/ 227504 h 577570"/>
                  <a:gd name="connsiteX7" fmla="*/ 232950 w 1061624"/>
                  <a:gd name="connsiteY7" fmla="*/ 227504 h 577570"/>
                  <a:gd name="connsiteX8" fmla="*/ 23399 w 1061624"/>
                  <a:gd name="connsiteY8" fmla="*/ 576753 h 577570"/>
                  <a:gd name="connsiteX9" fmla="*/ 32924 w 1061624"/>
                  <a:gd name="connsiteY9" fmla="*/ 2080 h 577570"/>
                  <a:gd name="connsiteX0" fmla="*/ 33938 w 1062638"/>
                  <a:gd name="connsiteY0" fmla="*/ 2080 h 578674"/>
                  <a:gd name="connsiteX1" fmla="*/ 322864 w 1062638"/>
                  <a:gd name="connsiteY1" fmla="*/ 151304 h 578674"/>
                  <a:gd name="connsiteX2" fmla="*/ 840387 w 1062638"/>
                  <a:gd name="connsiteY2" fmla="*/ 160829 h 578674"/>
                  <a:gd name="connsiteX3" fmla="*/ 1062638 w 1062638"/>
                  <a:gd name="connsiteY3" fmla="*/ 164005 h 578674"/>
                  <a:gd name="connsiteX4" fmla="*/ 919763 w 1062638"/>
                  <a:gd name="connsiteY4" fmla="*/ 233853 h 578674"/>
                  <a:gd name="connsiteX5" fmla="*/ 821337 w 1062638"/>
                  <a:gd name="connsiteY5" fmla="*/ 217979 h 578674"/>
                  <a:gd name="connsiteX6" fmla="*/ 351439 w 1062638"/>
                  <a:gd name="connsiteY6" fmla="*/ 227504 h 578674"/>
                  <a:gd name="connsiteX7" fmla="*/ 233964 w 1062638"/>
                  <a:gd name="connsiteY7" fmla="*/ 227504 h 578674"/>
                  <a:gd name="connsiteX8" fmla="*/ 24413 w 1062638"/>
                  <a:gd name="connsiteY8" fmla="*/ 576753 h 578674"/>
                  <a:gd name="connsiteX9" fmla="*/ 5364 w 1062638"/>
                  <a:gd name="connsiteY9" fmla="*/ 351329 h 578674"/>
                  <a:gd name="connsiteX10" fmla="*/ 33938 w 1062638"/>
                  <a:gd name="connsiteY10" fmla="*/ 2080 h 578674"/>
                  <a:gd name="connsiteX0" fmla="*/ 85770 w 1114470"/>
                  <a:gd name="connsiteY0" fmla="*/ 2080 h 577651"/>
                  <a:gd name="connsiteX1" fmla="*/ 374696 w 1114470"/>
                  <a:gd name="connsiteY1" fmla="*/ 151304 h 577651"/>
                  <a:gd name="connsiteX2" fmla="*/ 892219 w 1114470"/>
                  <a:gd name="connsiteY2" fmla="*/ 160829 h 577651"/>
                  <a:gd name="connsiteX3" fmla="*/ 1114470 w 1114470"/>
                  <a:gd name="connsiteY3" fmla="*/ 164005 h 577651"/>
                  <a:gd name="connsiteX4" fmla="*/ 971595 w 1114470"/>
                  <a:gd name="connsiteY4" fmla="*/ 233853 h 577651"/>
                  <a:gd name="connsiteX5" fmla="*/ 873169 w 1114470"/>
                  <a:gd name="connsiteY5" fmla="*/ 217979 h 577651"/>
                  <a:gd name="connsiteX6" fmla="*/ 403271 w 1114470"/>
                  <a:gd name="connsiteY6" fmla="*/ 227504 h 577651"/>
                  <a:gd name="connsiteX7" fmla="*/ 285796 w 1114470"/>
                  <a:gd name="connsiteY7" fmla="*/ 227504 h 577651"/>
                  <a:gd name="connsiteX8" fmla="*/ 76245 w 1114470"/>
                  <a:gd name="connsiteY8" fmla="*/ 576753 h 577651"/>
                  <a:gd name="connsiteX9" fmla="*/ 46 w 1114470"/>
                  <a:gd name="connsiteY9" fmla="*/ 160829 h 577651"/>
                  <a:gd name="connsiteX10" fmla="*/ 85770 w 1114470"/>
                  <a:gd name="connsiteY10" fmla="*/ 2080 h 577651"/>
                  <a:gd name="connsiteX0" fmla="*/ 85770 w 1114470"/>
                  <a:gd name="connsiteY0" fmla="*/ 4244 h 579815"/>
                  <a:gd name="connsiteX1" fmla="*/ 104821 w 1114470"/>
                  <a:gd name="connsiteY1" fmla="*/ 39169 h 579815"/>
                  <a:gd name="connsiteX2" fmla="*/ 374696 w 1114470"/>
                  <a:gd name="connsiteY2" fmla="*/ 153468 h 579815"/>
                  <a:gd name="connsiteX3" fmla="*/ 892219 w 1114470"/>
                  <a:gd name="connsiteY3" fmla="*/ 162993 h 579815"/>
                  <a:gd name="connsiteX4" fmla="*/ 1114470 w 1114470"/>
                  <a:gd name="connsiteY4" fmla="*/ 166169 h 579815"/>
                  <a:gd name="connsiteX5" fmla="*/ 971595 w 1114470"/>
                  <a:gd name="connsiteY5" fmla="*/ 236017 h 579815"/>
                  <a:gd name="connsiteX6" fmla="*/ 873169 w 1114470"/>
                  <a:gd name="connsiteY6" fmla="*/ 220143 h 579815"/>
                  <a:gd name="connsiteX7" fmla="*/ 403271 w 1114470"/>
                  <a:gd name="connsiteY7" fmla="*/ 229668 h 579815"/>
                  <a:gd name="connsiteX8" fmla="*/ 285796 w 1114470"/>
                  <a:gd name="connsiteY8" fmla="*/ 229668 h 579815"/>
                  <a:gd name="connsiteX9" fmla="*/ 76245 w 1114470"/>
                  <a:gd name="connsiteY9" fmla="*/ 578917 h 579815"/>
                  <a:gd name="connsiteX10" fmla="*/ 46 w 1114470"/>
                  <a:gd name="connsiteY10" fmla="*/ 162993 h 579815"/>
                  <a:gd name="connsiteX11" fmla="*/ 85770 w 1114470"/>
                  <a:gd name="connsiteY11" fmla="*/ 4244 h 579815"/>
                  <a:gd name="connsiteX0" fmla="*/ 96524 w 1125224"/>
                  <a:gd name="connsiteY0" fmla="*/ 4244 h 581220"/>
                  <a:gd name="connsiteX1" fmla="*/ 115575 w 1125224"/>
                  <a:gd name="connsiteY1" fmla="*/ 39169 h 581220"/>
                  <a:gd name="connsiteX2" fmla="*/ 385450 w 1125224"/>
                  <a:gd name="connsiteY2" fmla="*/ 153468 h 581220"/>
                  <a:gd name="connsiteX3" fmla="*/ 902973 w 1125224"/>
                  <a:gd name="connsiteY3" fmla="*/ 162993 h 581220"/>
                  <a:gd name="connsiteX4" fmla="*/ 1125224 w 1125224"/>
                  <a:gd name="connsiteY4" fmla="*/ 166169 h 581220"/>
                  <a:gd name="connsiteX5" fmla="*/ 982349 w 1125224"/>
                  <a:gd name="connsiteY5" fmla="*/ 236017 h 581220"/>
                  <a:gd name="connsiteX6" fmla="*/ 883923 w 1125224"/>
                  <a:gd name="connsiteY6" fmla="*/ 220143 h 581220"/>
                  <a:gd name="connsiteX7" fmla="*/ 414025 w 1125224"/>
                  <a:gd name="connsiteY7" fmla="*/ 229668 h 581220"/>
                  <a:gd name="connsiteX8" fmla="*/ 296550 w 1125224"/>
                  <a:gd name="connsiteY8" fmla="*/ 229668 h 581220"/>
                  <a:gd name="connsiteX9" fmla="*/ 86999 w 1125224"/>
                  <a:gd name="connsiteY9" fmla="*/ 578917 h 581220"/>
                  <a:gd name="connsiteX10" fmla="*/ 8413 w 1125224"/>
                  <a:gd name="connsiteY10" fmla="*/ 315829 h 581220"/>
                  <a:gd name="connsiteX11" fmla="*/ 10800 w 1125224"/>
                  <a:gd name="connsiteY11" fmla="*/ 162993 h 581220"/>
                  <a:gd name="connsiteX12" fmla="*/ 96524 w 1125224"/>
                  <a:gd name="connsiteY12" fmla="*/ 4244 h 581220"/>
                  <a:gd name="connsiteX0" fmla="*/ 120817 w 1149517"/>
                  <a:gd name="connsiteY0" fmla="*/ 4244 h 501054"/>
                  <a:gd name="connsiteX1" fmla="*/ 139868 w 1149517"/>
                  <a:gd name="connsiteY1" fmla="*/ 39169 h 501054"/>
                  <a:gd name="connsiteX2" fmla="*/ 409743 w 1149517"/>
                  <a:gd name="connsiteY2" fmla="*/ 153468 h 501054"/>
                  <a:gd name="connsiteX3" fmla="*/ 927266 w 1149517"/>
                  <a:gd name="connsiteY3" fmla="*/ 162993 h 501054"/>
                  <a:gd name="connsiteX4" fmla="*/ 1149517 w 1149517"/>
                  <a:gd name="connsiteY4" fmla="*/ 166169 h 501054"/>
                  <a:gd name="connsiteX5" fmla="*/ 1006642 w 1149517"/>
                  <a:gd name="connsiteY5" fmla="*/ 236017 h 501054"/>
                  <a:gd name="connsiteX6" fmla="*/ 908216 w 1149517"/>
                  <a:gd name="connsiteY6" fmla="*/ 220143 h 501054"/>
                  <a:gd name="connsiteX7" fmla="*/ 438318 w 1149517"/>
                  <a:gd name="connsiteY7" fmla="*/ 229668 h 501054"/>
                  <a:gd name="connsiteX8" fmla="*/ 320843 w 1149517"/>
                  <a:gd name="connsiteY8" fmla="*/ 229668 h 501054"/>
                  <a:gd name="connsiteX9" fmla="*/ 14894 w 1149517"/>
                  <a:gd name="connsiteY9" fmla="*/ 497592 h 501054"/>
                  <a:gd name="connsiteX10" fmla="*/ 32706 w 1149517"/>
                  <a:gd name="connsiteY10" fmla="*/ 315829 h 501054"/>
                  <a:gd name="connsiteX11" fmla="*/ 35093 w 1149517"/>
                  <a:gd name="connsiteY11" fmla="*/ 162993 h 501054"/>
                  <a:gd name="connsiteX12" fmla="*/ 120817 w 1149517"/>
                  <a:gd name="connsiteY12" fmla="*/ 4244 h 501054"/>
                  <a:gd name="connsiteX0" fmla="*/ 156398 w 1185098"/>
                  <a:gd name="connsiteY0" fmla="*/ 4244 h 501821"/>
                  <a:gd name="connsiteX1" fmla="*/ 175449 w 1185098"/>
                  <a:gd name="connsiteY1" fmla="*/ 39169 h 501821"/>
                  <a:gd name="connsiteX2" fmla="*/ 445324 w 1185098"/>
                  <a:gd name="connsiteY2" fmla="*/ 153468 h 501821"/>
                  <a:gd name="connsiteX3" fmla="*/ 962847 w 1185098"/>
                  <a:gd name="connsiteY3" fmla="*/ 162993 h 501821"/>
                  <a:gd name="connsiteX4" fmla="*/ 1185098 w 1185098"/>
                  <a:gd name="connsiteY4" fmla="*/ 166169 h 501821"/>
                  <a:gd name="connsiteX5" fmla="*/ 1042223 w 1185098"/>
                  <a:gd name="connsiteY5" fmla="*/ 236017 h 501821"/>
                  <a:gd name="connsiteX6" fmla="*/ 943797 w 1185098"/>
                  <a:gd name="connsiteY6" fmla="*/ 220143 h 501821"/>
                  <a:gd name="connsiteX7" fmla="*/ 473899 w 1185098"/>
                  <a:gd name="connsiteY7" fmla="*/ 229668 h 501821"/>
                  <a:gd name="connsiteX8" fmla="*/ 356424 w 1185098"/>
                  <a:gd name="connsiteY8" fmla="*/ 229668 h 501821"/>
                  <a:gd name="connsiteX9" fmla="*/ 50475 w 1185098"/>
                  <a:gd name="connsiteY9" fmla="*/ 497592 h 501821"/>
                  <a:gd name="connsiteX10" fmla="*/ 1550 w 1185098"/>
                  <a:gd name="connsiteY10" fmla="*/ 345402 h 501821"/>
                  <a:gd name="connsiteX11" fmla="*/ 70674 w 1185098"/>
                  <a:gd name="connsiteY11" fmla="*/ 162993 h 501821"/>
                  <a:gd name="connsiteX12" fmla="*/ 156398 w 1185098"/>
                  <a:gd name="connsiteY12" fmla="*/ 4244 h 501821"/>
                  <a:gd name="connsiteX0" fmla="*/ 160773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160773 w 1189473"/>
                  <a:gd name="connsiteY12" fmla="*/ 4244 h 501821"/>
                  <a:gd name="connsiteX0" fmla="*/ 79206 w 1189473"/>
                  <a:gd name="connsiteY0" fmla="*/ 4244 h 501821"/>
                  <a:gd name="connsiteX1" fmla="*/ 179824 w 1189473"/>
                  <a:gd name="connsiteY1" fmla="*/ 39169 h 501821"/>
                  <a:gd name="connsiteX2" fmla="*/ 449699 w 1189473"/>
                  <a:gd name="connsiteY2" fmla="*/ 153468 h 501821"/>
                  <a:gd name="connsiteX3" fmla="*/ 967222 w 1189473"/>
                  <a:gd name="connsiteY3" fmla="*/ 162993 h 501821"/>
                  <a:gd name="connsiteX4" fmla="*/ 1189473 w 1189473"/>
                  <a:gd name="connsiteY4" fmla="*/ 166169 h 501821"/>
                  <a:gd name="connsiteX5" fmla="*/ 1046598 w 1189473"/>
                  <a:gd name="connsiteY5" fmla="*/ 236017 h 501821"/>
                  <a:gd name="connsiteX6" fmla="*/ 948172 w 1189473"/>
                  <a:gd name="connsiteY6" fmla="*/ 220143 h 501821"/>
                  <a:gd name="connsiteX7" fmla="*/ 478274 w 1189473"/>
                  <a:gd name="connsiteY7" fmla="*/ 229668 h 501821"/>
                  <a:gd name="connsiteX8" fmla="*/ 360799 w 1189473"/>
                  <a:gd name="connsiteY8" fmla="*/ 229668 h 501821"/>
                  <a:gd name="connsiteX9" fmla="*/ 54850 w 1189473"/>
                  <a:gd name="connsiteY9" fmla="*/ 497592 h 501821"/>
                  <a:gd name="connsiteX10" fmla="*/ 5925 w 1189473"/>
                  <a:gd name="connsiteY10" fmla="*/ 345402 h 501821"/>
                  <a:gd name="connsiteX11" fmla="*/ 15727 w 1189473"/>
                  <a:gd name="connsiteY11" fmla="*/ 170386 h 501821"/>
                  <a:gd name="connsiteX12" fmla="*/ 79206 w 1189473"/>
                  <a:gd name="connsiteY12" fmla="*/ 4244 h 501821"/>
                  <a:gd name="connsiteX0" fmla="*/ 79206 w 1189473"/>
                  <a:gd name="connsiteY0" fmla="*/ 2372 h 499949"/>
                  <a:gd name="connsiteX1" fmla="*/ 83426 w 1189473"/>
                  <a:gd name="connsiteY1" fmla="*/ 66870 h 499949"/>
                  <a:gd name="connsiteX2" fmla="*/ 449699 w 1189473"/>
                  <a:gd name="connsiteY2" fmla="*/ 151596 h 499949"/>
                  <a:gd name="connsiteX3" fmla="*/ 967222 w 1189473"/>
                  <a:gd name="connsiteY3" fmla="*/ 161121 h 499949"/>
                  <a:gd name="connsiteX4" fmla="*/ 1189473 w 1189473"/>
                  <a:gd name="connsiteY4" fmla="*/ 164297 h 499949"/>
                  <a:gd name="connsiteX5" fmla="*/ 1046598 w 1189473"/>
                  <a:gd name="connsiteY5" fmla="*/ 234145 h 499949"/>
                  <a:gd name="connsiteX6" fmla="*/ 948172 w 1189473"/>
                  <a:gd name="connsiteY6" fmla="*/ 218271 h 499949"/>
                  <a:gd name="connsiteX7" fmla="*/ 478274 w 1189473"/>
                  <a:gd name="connsiteY7" fmla="*/ 227796 h 499949"/>
                  <a:gd name="connsiteX8" fmla="*/ 360799 w 1189473"/>
                  <a:gd name="connsiteY8" fmla="*/ 227796 h 499949"/>
                  <a:gd name="connsiteX9" fmla="*/ 54850 w 1189473"/>
                  <a:gd name="connsiteY9" fmla="*/ 495720 h 499949"/>
                  <a:gd name="connsiteX10" fmla="*/ 5925 w 1189473"/>
                  <a:gd name="connsiteY10" fmla="*/ 343530 h 499949"/>
                  <a:gd name="connsiteX11" fmla="*/ 15727 w 1189473"/>
                  <a:gd name="connsiteY11" fmla="*/ 168514 h 499949"/>
                  <a:gd name="connsiteX12" fmla="*/ 79206 w 1189473"/>
                  <a:gd name="connsiteY12" fmla="*/ 2372 h 499949"/>
                  <a:gd name="connsiteX0" fmla="*/ 79206 w 1189473"/>
                  <a:gd name="connsiteY0" fmla="*/ 2372 h 495840"/>
                  <a:gd name="connsiteX1" fmla="*/ 83426 w 1189473"/>
                  <a:gd name="connsiteY1" fmla="*/ 66870 h 495840"/>
                  <a:gd name="connsiteX2" fmla="*/ 449699 w 1189473"/>
                  <a:gd name="connsiteY2" fmla="*/ 151596 h 495840"/>
                  <a:gd name="connsiteX3" fmla="*/ 967222 w 1189473"/>
                  <a:gd name="connsiteY3" fmla="*/ 161121 h 495840"/>
                  <a:gd name="connsiteX4" fmla="*/ 1189473 w 1189473"/>
                  <a:gd name="connsiteY4" fmla="*/ 164297 h 495840"/>
                  <a:gd name="connsiteX5" fmla="*/ 1046598 w 1189473"/>
                  <a:gd name="connsiteY5" fmla="*/ 234145 h 495840"/>
                  <a:gd name="connsiteX6" fmla="*/ 948172 w 1189473"/>
                  <a:gd name="connsiteY6" fmla="*/ 218271 h 495840"/>
                  <a:gd name="connsiteX7" fmla="*/ 478274 w 1189473"/>
                  <a:gd name="connsiteY7" fmla="*/ 227796 h 495840"/>
                  <a:gd name="connsiteX8" fmla="*/ 360799 w 1189473"/>
                  <a:gd name="connsiteY8" fmla="*/ 227796 h 495840"/>
                  <a:gd name="connsiteX9" fmla="*/ 72412 w 1189473"/>
                  <a:gd name="connsiteY9" fmla="*/ 291682 h 495840"/>
                  <a:gd name="connsiteX10" fmla="*/ 54850 w 1189473"/>
                  <a:gd name="connsiteY10" fmla="*/ 495720 h 495840"/>
                  <a:gd name="connsiteX11" fmla="*/ 5925 w 1189473"/>
                  <a:gd name="connsiteY11" fmla="*/ 343530 h 495840"/>
                  <a:gd name="connsiteX12" fmla="*/ 15727 w 1189473"/>
                  <a:gd name="connsiteY12" fmla="*/ 168514 h 495840"/>
                  <a:gd name="connsiteX13" fmla="*/ 79206 w 1189473"/>
                  <a:gd name="connsiteY13" fmla="*/ 2372 h 495840"/>
                  <a:gd name="connsiteX0" fmla="*/ 86912 w 1197179"/>
                  <a:gd name="connsiteY0" fmla="*/ 2372 h 495840"/>
                  <a:gd name="connsiteX1" fmla="*/ 91132 w 1197179"/>
                  <a:gd name="connsiteY1" fmla="*/ 66870 h 495840"/>
                  <a:gd name="connsiteX2" fmla="*/ 457405 w 1197179"/>
                  <a:gd name="connsiteY2" fmla="*/ 151596 h 495840"/>
                  <a:gd name="connsiteX3" fmla="*/ 974928 w 1197179"/>
                  <a:gd name="connsiteY3" fmla="*/ 161121 h 495840"/>
                  <a:gd name="connsiteX4" fmla="*/ 1197179 w 1197179"/>
                  <a:gd name="connsiteY4" fmla="*/ 164297 h 495840"/>
                  <a:gd name="connsiteX5" fmla="*/ 1054304 w 1197179"/>
                  <a:gd name="connsiteY5" fmla="*/ 234145 h 495840"/>
                  <a:gd name="connsiteX6" fmla="*/ 955878 w 1197179"/>
                  <a:gd name="connsiteY6" fmla="*/ 218271 h 495840"/>
                  <a:gd name="connsiteX7" fmla="*/ 485980 w 1197179"/>
                  <a:gd name="connsiteY7" fmla="*/ 227796 h 495840"/>
                  <a:gd name="connsiteX8" fmla="*/ 368505 w 1197179"/>
                  <a:gd name="connsiteY8" fmla="*/ 227796 h 495840"/>
                  <a:gd name="connsiteX9" fmla="*/ 80118 w 1197179"/>
                  <a:gd name="connsiteY9" fmla="*/ 291682 h 495840"/>
                  <a:gd name="connsiteX10" fmla="*/ 62556 w 1197179"/>
                  <a:gd name="connsiteY10" fmla="*/ 495720 h 495840"/>
                  <a:gd name="connsiteX11" fmla="*/ 13631 w 1197179"/>
                  <a:gd name="connsiteY11" fmla="*/ 343530 h 495840"/>
                  <a:gd name="connsiteX12" fmla="*/ 6751 w 1197179"/>
                  <a:gd name="connsiteY12" fmla="*/ 168514 h 495840"/>
                  <a:gd name="connsiteX13" fmla="*/ 86912 w 1197179"/>
                  <a:gd name="connsiteY13" fmla="*/ 2372 h 495840"/>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80118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80118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37"/>
                  <a:gd name="connsiteX1" fmla="*/ 91132 w 1197179"/>
                  <a:gd name="connsiteY1" fmla="*/ 66870 h 495837"/>
                  <a:gd name="connsiteX2" fmla="*/ 91240 w 1197179"/>
                  <a:gd name="connsiteY2" fmla="*/ 125541 h 495837"/>
                  <a:gd name="connsiteX3" fmla="*/ 457405 w 1197179"/>
                  <a:gd name="connsiteY3" fmla="*/ 151596 h 495837"/>
                  <a:gd name="connsiteX4" fmla="*/ 974928 w 1197179"/>
                  <a:gd name="connsiteY4" fmla="*/ 161121 h 495837"/>
                  <a:gd name="connsiteX5" fmla="*/ 1197179 w 1197179"/>
                  <a:gd name="connsiteY5" fmla="*/ 164297 h 495837"/>
                  <a:gd name="connsiteX6" fmla="*/ 1054304 w 1197179"/>
                  <a:gd name="connsiteY6" fmla="*/ 234145 h 495837"/>
                  <a:gd name="connsiteX7" fmla="*/ 955878 w 1197179"/>
                  <a:gd name="connsiteY7" fmla="*/ 218271 h 495837"/>
                  <a:gd name="connsiteX8" fmla="*/ 485980 w 1197179"/>
                  <a:gd name="connsiteY8" fmla="*/ 227796 h 495837"/>
                  <a:gd name="connsiteX9" fmla="*/ 368505 w 1197179"/>
                  <a:gd name="connsiteY9" fmla="*/ 227796 h 495837"/>
                  <a:gd name="connsiteX10" fmla="*/ 91240 w 1197179"/>
                  <a:gd name="connsiteY10" fmla="*/ 219687 h 495837"/>
                  <a:gd name="connsiteX11" fmla="*/ 63437 w 1197179"/>
                  <a:gd name="connsiteY11" fmla="*/ 291682 h 495837"/>
                  <a:gd name="connsiteX12" fmla="*/ 62556 w 1197179"/>
                  <a:gd name="connsiteY12" fmla="*/ 495720 h 495837"/>
                  <a:gd name="connsiteX13" fmla="*/ 13631 w 1197179"/>
                  <a:gd name="connsiteY13" fmla="*/ 343530 h 495837"/>
                  <a:gd name="connsiteX14" fmla="*/ 6751 w 1197179"/>
                  <a:gd name="connsiteY14" fmla="*/ 168514 h 495837"/>
                  <a:gd name="connsiteX15" fmla="*/ 86912 w 1197179"/>
                  <a:gd name="connsiteY15" fmla="*/ 2372 h 495837"/>
                  <a:gd name="connsiteX0" fmla="*/ 86912 w 1197179"/>
                  <a:gd name="connsiteY0" fmla="*/ 2372 h 495840"/>
                  <a:gd name="connsiteX1" fmla="*/ 91132 w 1197179"/>
                  <a:gd name="connsiteY1" fmla="*/ 66870 h 495840"/>
                  <a:gd name="connsiteX2" fmla="*/ 91240 w 1197179"/>
                  <a:gd name="connsiteY2" fmla="*/ 125541 h 495840"/>
                  <a:gd name="connsiteX3" fmla="*/ 457405 w 1197179"/>
                  <a:gd name="connsiteY3" fmla="*/ 151596 h 495840"/>
                  <a:gd name="connsiteX4" fmla="*/ 974928 w 1197179"/>
                  <a:gd name="connsiteY4" fmla="*/ 161121 h 495840"/>
                  <a:gd name="connsiteX5" fmla="*/ 1197179 w 1197179"/>
                  <a:gd name="connsiteY5" fmla="*/ 164297 h 495840"/>
                  <a:gd name="connsiteX6" fmla="*/ 1054304 w 1197179"/>
                  <a:gd name="connsiteY6" fmla="*/ 234145 h 495840"/>
                  <a:gd name="connsiteX7" fmla="*/ 955878 w 1197179"/>
                  <a:gd name="connsiteY7" fmla="*/ 218271 h 495840"/>
                  <a:gd name="connsiteX8" fmla="*/ 485980 w 1197179"/>
                  <a:gd name="connsiteY8" fmla="*/ 227796 h 495840"/>
                  <a:gd name="connsiteX9" fmla="*/ 368505 w 1197179"/>
                  <a:gd name="connsiteY9" fmla="*/ 227796 h 495840"/>
                  <a:gd name="connsiteX10" fmla="*/ 63437 w 1197179"/>
                  <a:gd name="connsiteY10" fmla="*/ 291682 h 495840"/>
                  <a:gd name="connsiteX11" fmla="*/ 62556 w 1197179"/>
                  <a:gd name="connsiteY11" fmla="*/ 495720 h 495840"/>
                  <a:gd name="connsiteX12" fmla="*/ 13631 w 1197179"/>
                  <a:gd name="connsiteY12" fmla="*/ 343530 h 495840"/>
                  <a:gd name="connsiteX13" fmla="*/ 6751 w 1197179"/>
                  <a:gd name="connsiteY13" fmla="*/ 168514 h 495840"/>
                  <a:gd name="connsiteX14" fmla="*/ 86912 w 1197179"/>
                  <a:gd name="connsiteY14" fmla="*/ 2372 h 495840"/>
                  <a:gd name="connsiteX0" fmla="*/ 86912 w 1197179"/>
                  <a:gd name="connsiteY0" fmla="*/ 349 h 493817"/>
                  <a:gd name="connsiteX1" fmla="*/ 91240 w 1197179"/>
                  <a:gd name="connsiteY1" fmla="*/ 123518 h 493817"/>
                  <a:gd name="connsiteX2" fmla="*/ 457405 w 1197179"/>
                  <a:gd name="connsiteY2" fmla="*/ 149573 h 493817"/>
                  <a:gd name="connsiteX3" fmla="*/ 974928 w 1197179"/>
                  <a:gd name="connsiteY3" fmla="*/ 159098 h 493817"/>
                  <a:gd name="connsiteX4" fmla="*/ 1197179 w 1197179"/>
                  <a:gd name="connsiteY4" fmla="*/ 162274 h 493817"/>
                  <a:gd name="connsiteX5" fmla="*/ 1054304 w 1197179"/>
                  <a:gd name="connsiteY5" fmla="*/ 232122 h 493817"/>
                  <a:gd name="connsiteX6" fmla="*/ 955878 w 1197179"/>
                  <a:gd name="connsiteY6" fmla="*/ 216248 h 493817"/>
                  <a:gd name="connsiteX7" fmla="*/ 485980 w 1197179"/>
                  <a:gd name="connsiteY7" fmla="*/ 225773 h 493817"/>
                  <a:gd name="connsiteX8" fmla="*/ 368505 w 1197179"/>
                  <a:gd name="connsiteY8" fmla="*/ 225773 h 493817"/>
                  <a:gd name="connsiteX9" fmla="*/ 63437 w 1197179"/>
                  <a:gd name="connsiteY9" fmla="*/ 289659 h 493817"/>
                  <a:gd name="connsiteX10" fmla="*/ 62556 w 1197179"/>
                  <a:gd name="connsiteY10" fmla="*/ 493697 h 493817"/>
                  <a:gd name="connsiteX11" fmla="*/ 13631 w 1197179"/>
                  <a:gd name="connsiteY11" fmla="*/ 341507 h 493817"/>
                  <a:gd name="connsiteX12" fmla="*/ 6751 w 1197179"/>
                  <a:gd name="connsiteY12" fmla="*/ 166491 h 493817"/>
                  <a:gd name="connsiteX13" fmla="*/ 86912 w 1197179"/>
                  <a:gd name="connsiteY13" fmla="*/ 349 h 493817"/>
                  <a:gd name="connsiteX0" fmla="*/ 86912 w 1197179"/>
                  <a:gd name="connsiteY0" fmla="*/ 241 h 493709"/>
                  <a:gd name="connsiteX1" fmla="*/ 68998 w 1197179"/>
                  <a:gd name="connsiteY1" fmla="*/ 173253 h 493709"/>
                  <a:gd name="connsiteX2" fmla="*/ 457405 w 1197179"/>
                  <a:gd name="connsiteY2" fmla="*/ 149465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709"/>
                  <a:gd name="connsiteX1" fmla="*/ 68998 w 1197179"/>
                  <a:gd name="connsiteY1" fmla="*/ 173253 h 493709"/>
                  <a:gd name="connsiteX2" fmla="*/ 451844 w 1197179"/>
                  <a:gd name="connsiteY2" fmla="*/ 171617 h 493709"/>
                  <a:gd name="connsiteX3" fmla="*/ 974928 w 1197179"/>
                  <a:gd name="connsiteY3" fmla="*/ 158990 h 493709"/>
                  <a:gd name="connsiteX4" fmla="*/ 1197179 w 1197179"/>
                  <a:gd name="connsiteY4" fmla="*/ 162166 h 493709"/>
                  <a:gd name="connsiteX5" fmla="*/ 1054304 w 1197179"/>
                  <a:gd name="connsiteY5" fmla="*/ 232014 h 493709"/>
                  <a:gd name="connsiteX6" fmla="*/ 955878 w 1197179"/>
                  <a:gd name="connsiteY6" fmla="*/ 216140 h 493709"/>
                  <a:gd name="connsiteX7" fmla="*/ 485980 w 1197179"/>
                  <a:gd name="connsiteY7" fmla="*/ 225665 h 493709"/>
                  <a:gd name="connsiteX8" fmla="*/ 368505 w 1197179"/>
                  <a:gd name="connsiteY8" fmla="*/ 225665 h 493709"/>
                  <a:gd name="connsiteX9" fmla="*/ 63437 w 1197179"/>
                  <a:gd name="connsiteY9" fmla="*/ 289551 h 493709"/>
                  <a:gd name="connsiteX10" fmla="*/ 62556 w 1197179"/>
                  <a:gd name="connsiteY10" fmla="*/ 493589 h 493709"/>
                  <a:gd name="connsiteX11" fmla="*/ 13631 w 1197179"/>
                  <a:gd name="connsiteY11" fmla="*/ 341399 h 493709"/>
                  <a:gd name="connsiteX12" fmla="*/ 6751 w 1197179"/>
                  <a:gd name="connsiteY12" fmla="*/ 166383 h 493709"/>
                  <a:gd name="connsiteX13" fmla="*/ 86912 w 1197179"/>
                  <a:gd name="connsiteY13" fmla="*/ 241 h 49370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368505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457470 w 1197179"/>
                  <a:gd name="connsiteY8" fmla="*/ 225665 h 493679"/>
                  <a:gd name="connsiteX9" fmla="*/ 63437 w 1197179"/>
                  <a:gd name="connsiteY9" fmla="*/ 234171 h 493679"/>
                  <a:gd name="connsiteX10" fmla="*/ 62556 w 1197179"/>
                  <a:gd name="connsiteY10" fmla="*/ 493589 h 493679"/>
                  <a:gd name="connsiteX11" fmla="*/ 13631 w 1197179"/>
                  <a:gd name="connsiteY11" fmla="*/ 341399 h 493679"/>
                  <a:gd name="connsiteX12" fmla="*/ 6751 w 1197179"/>
                  <a:gd name="connsiteY12" fmla="*/ 166383 h 493679"/>
                  <a:gd name="connsiteX13" fmla="*/ 86912 w 1197179"/>
                  <a:gd name="connsiteY13"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85980 w 1197179"/>
                  <a:gd name="connsiteY7" fmla="*/ 225665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955878 w 1197179"/>
                  <a:gd name="connsiteY6" fmla="*/ 216140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974928 w 1197179"/>
                  <a:gd name="connsiteY3" fmla="*/ 158990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197179"/>
                  <a:gd name="connsiteY0" fmla="*/ 241 h 493679"/>
                  <a:gd name="connsiteX1" fmla="*/ 68998 w 1197179"/>
                  <a:gd name="connsiteY1" fmla="*/ 173253 h 493679"/>
                  <a:gd name="connsiteX2" fmla="*/ 451844 w 1197179"/>
                  <a:gd name="connsiteY2" fmla="*/ 171617 h 493679"/>
                  <a:gd name="connsiteX3" fmla="*/ 852600 w 1197179"/>
                  <a:gd name="connsiteY3" fmla="*/ 164528 h 493679"/>
                  <a:gd name="connsiteX4" fmla="*/ 1197179 w 1197179"/>
                  <a:gd name="connsiteY4" fmla="*/ 162166 h 493679"/>
                  <a:gd name="connsiteX5" fmla="*/ 1054304 w 1197179"/>
                  <a:gd name="connsiteY5" fmla="*/ 232014 h 493679"/>
                  <a:gd name="connsiteX6" fmla="*/ 855791 w 1197179"/>
                  <a:gd name="connsiteY6" fmla="*/ 210603 h 493679"/>
                  <a:gd name="connsiteX7" fmla="*/ 452618 w 1197179"/>
                  <a:gd name="connsiteY7" fmla="*/ 214590 h 493679"/>
                  <a:gd name="connsiteX8" fmla="*/ 63437 w 1197179"/>
                  <a:gd name="connsiteY8" fmla="*/ 234171 h 493679"/>
                  <a:gd name="connsiteX9" fmla="*/ 62556 w 1197179"/>
                  <a:gd name="connsiteY9" fmla="*/ 493589 h 493679"/>
                  <a:gd name="connsiteX10" fmla="*/ 13631 w 1197179"/>
                  <a:gd name="connsiteY10" fmla="*/ 341399 h 493679"/>
                  <a:gd name="connsiteX11" fmla="*/ 6751 w 1197179"/>
                  <a:gd name="connsiteY11" fmla="*/ 166383 h 493679"/>
                  <a:gd name="connsiteX12" fmla="*/ 86912 w 1197179"/>
                  <a:gd name="connsiteY12" fmla="*/ 241 h 493679"/>
                  <a:gd name="connsiteX0" fmla="*/ 86912 w 1054304"/>
                  <a:gd name="connsiteY0" fmla="*/ 241 h 493679"/>
                  <a:gd name="connsiteX1" fmla="*/ 68998 w 1054304"/>
                  <a:gd name="connsiteY1" fmla="*/ 173253 h 493679"/>
                  <a:gd name="connsiteX2" fmla="*/ 451844 w 1054304"/>
                  <a:gd name="connsiteY2" fmla="*/ 171617 h 493679"/>
                  <a:gd name="connsiteX3" fmla="*/ 852600 w 1054304"/>
                  <a:gd name="connsiteY3" fmla="*/ 164528 h 493679"/>
                  <a:gd name="connsiteX4" fmla="*/ 930283 w 1054304"/>
                  <a:gd name="connsiteY4" fmla="*/ 145552 h 493679"/>
                  <a:gd name="connsiteX5" fmla="*/ 1054304 w 1054304"/>
                  <a:gd name="connsiteY5" fmla="*/ 232014 h 493679"/>
                  <a:gd name="connsiteX6" fmla="*/ 855791 w 1054304"/>
                  <a:gd name="connsiteY6" fmla="*/ 210603 h 493679"/>
                  <a:gd name="connsiteX7" fmla="*/ 452618 w 1054304"/>
                  <a:gd name="connsiteY7" fmla="*/ 214590 h 493679"/>
                  <a:gd name="connsiteX8" fmla="*/ 63437 w 1054304"/>
                  <a:gd name="connsiteY8" fmla="*/ 234171 h 493679"/>
                  <a:gd name="connsiteX9" fmla="*/ 62556 w 1054304"/>
                  <a:gd name="connsiteY9" fmla="*/ 493589 h 493679"/>
                  <a:gd name="connsiteX10" fmla="*/ 13631 w 1054304"/>
                  <a:gd name="connsiteY10" fmla="*/ 341399 h 493679"/>
                  <a:gd name="connsiteX11" fmla="*/ 6751 w 1054304"/>
                  <a:gd name="connsiteY11" fmla="*/ 166383 h 493679"/>
                  <a:gd name="connsiteX12" fmla="*/ 86912 w 1054304"/>
                  <a:gd name="connsiteY12" fmla="*/ 241 h 493679"/>
                  <a:gd name="connsiteX0" fmla="*/ 86912 w 1058023"/>
                  <a:gd name="connsiteY0" fmla="*/ 241 h 493679"/>
                  <a:gd name="connsiteX1" fmla="*/ 68998 w 1058023"/>
                  <a:gd name="connsiteY1" fmla="*/ 173253 h 493679"/>
                  <a:gd name="connsiteX2" fmla="*/ 451844 w 1058023"/>
                  <a:gd name="connsiteY2" fmla="*/ 171617 h 493679"/>
                  <a:gd name="connsiteX3" fmla="*/ 852600 w 1058023"/>
                  <a:gd name="connsiteY3" fmla="*/ 164528 h 493679"/>
                  <a:gd name="connsiteX4" fmla="*/ 930283 w 1058023"/>
                  <a:gd name="connsiteY4" fmla="*/ 145552 h 493679"/>
                  <a:gd name="connsiteX5" fmla="*/ 975334 w 1058023"/>
                  <a:gd name="connsiteY5" fmla="*/ 140023 h 493679"/>
                  <a:gd name="connsiteX6" fmla="*/ 1054304 w 1058023"/>
                  <a:gd name="connsiteY6" fmla="*/ 232014 h 493679"/>
                  <a:gd name="connsiteX7" fmla="*/ 855791 w 1058023"/>
                  <a:gd name="connsiteY7" fmla="*/ 210603 h 493679"/>
                  <a:gd name="connsiteX8" fmla="*/ 452618 w 1058023"/>
                  <a:gd name="connsiteY8" fmla="*/ 214590 h 493679"/>
                  <a:gd name="connsiteX9" fmla="*/ 63437 w 1058023"/>
                  <a:gd name="connsiteY9" fmla="*/ 234171 h 493679"/>
                  <a:gd name="connsiteX10" fmla="*/ 62556 w 1058023"/>
                  <a:gd name="connsiteY10" fmla="*/ 493589 h 493679"/>
                  <a:gd name="connsiteX11" fmla="*/ 13631 w 1058023"/>
                  <a:gd name="connsiteY11" fmla="*/ 341399 h 493679"/>
                  <a:gd name="connsiteX12" fmla="*/ 6751 w 1058023"/>
                  <a:gd name="connsiteY12" fmla="*/ 166383 h 493679"/>
                  <a:gd name="connsiteX13" fmla="*/ 86912 w 1058023"/>
                  <a:gd name="connsiteY13" fmla="*/ 241 h 493679"/>
                  <a:gd name="connsiteX0" fmla="*/ 86912 w 1054395"/>
                  <a:gd name="connsiteY0" fmla="*/ 241 h 493679"/>
                  <a:gd name="connsiteX1" fmla="*/ 68998 w 1054395"/>
                  <a:gd name="connsiteY1" fmla="*/ 173253 h 493679"/>
                  <a:gd name="connsiteX2" fmla="*/ 451844 w 1054395"/>
                  <a:gd name="connsiteY2" fmla="*/ 171617 h 493679"/>
                  <a:gd name="connsiteX3" fmla="*/ 852600 w 1054395"/>
                  <a:gd name="connsiteY3" fmla="*/ 164528 h 493679"/>
                  <a:gd name="connsiteX4" fmla="*/ 930283 w 1054395"/>
                  <a:gd name="connsiteY4" fmla="*/ 145552 h 493679"/>
                  <a:gd name="connsiteX5" fmla="*/ 975334 w 1054395"/>
                  <a:gd name="connsiteY5" fmla="*/ 140023 h 493679"/>
                  <a:gd name="connsiteX6" fmla="*/ 1054304 w 1054395"/>
                  <a:gd name="connsiteY6" fmla="*/ 232014 h 493679"/>
                  <a:gd name="connsiteX7" fmla="*/ 919730 w 1054395"/>
                  <a:gd name="connsiteY7" fmla="*/ 234170 h 493679"/>
                  <a:gd name="connsiteX8" fmla="*/ 855791 w 1054395"/>
                  <a:gd name="connsiteY8" fmla="*/ 210603 h 493679"/>
                  <a:gd name="connsiteX9" fmla="*/ 452618 w 1054395"/>
                  <a:gd name="connsiteY9" fmla="*/ 214590 h 493679"/>
                  <a:gd name="connsiteX10" fmla="*/ 63437 w 1054395"/>
                  <a:gd name="connsiteY10" fmla="*/ 234171 h 493679"/>
                  <a:gd name="connsiteX11" fmla="*/ 62556 w 1054395"/>
                  <a:gd name="connsiteY11" fmla="*/ 493589 h 493679"/>
                  <a:gd name="connsiteX12" fmla="*/ 13631 w 1054395"/>
                  <a:gd name="connsiteY12" fmla="*/ 341399 h 493679"/>
                  <a:gd name="connsiteX13" fmla="*/ 6751 w 1054395"/>
                  <a:gd name="connsiteY13" fmla="*/ 166383 h 493679"/>
                  <a:gd name="connsiteX14" fmla="*/ 86912 w 1054395"/>
                  <a:gd name="connsiteY14" fmla="*/ 241 h 493679"/>
                  <a:gd name="connsiteX0" fmla="*/ 86912 w 1059320"/>
                  <a:gd name="connsiteY0" fmla="*/ 241 h 493679"/>
                  <a:gd name="connsiteX1" fmla="*/ 68998 w 1059320"/>
                  <a:gd name="connsiteY1" fmla="*/ 173253 h 493679"/>
                  <a:gd name="connsiteX2" fmla="*/ 451844 w 1059320"/>
                  <a:gd name="connsiteY2" fmla="*/ 171617 h 493679"/>
                  <a:gd name="connsiteX3" fmla="*/ 852600 w 1059320"/>
                  <a:gd name="connsiteY3" fmla="*/ 164528 h 493679"/>
                  <a:gd name="connsiteX4" fmla="*/ 930283 w 1059320"/>
                  <a:gd name="connsiteY4" fmla="*/ 145552 h 493679"/>
                  <a:gd name="connsiteX5" fmla="*/ 975334 w 1059320"/>
                  <a:gd name="connsiteY5" fmla="*/ 140023 h 493679"/>
                  <a:gd name="connsiteX6" fmla="*/ 1025377 w 1059320"/>
                  <a:gd name="connsiteY6" fmla="*/ 156638 h 493679"/>
                  <a:gd name="connsiteX7" fmla="*/ 1054304 w 1059320"/>
                  <a:gd name="connsiteY7" fmla="*/ 232014 h 493679"/>
                  <a:gd name="connsiteX8" fmla="*/ 919730 w 1059320"/>
                  <a:gd name="connsiteY8" fmla="*/ 234170 h 493679"/>
                  <a:gd name="connsiteX9" fmla="*/ 855791 w 1059320"/>
                  <a:gd name="connsiteY9" fmla="*/ 210603 h 493679"/>
                  <a:gd name="connsiteX10" fmla="*/ 452618 w 1059320"/>
                  <a:gd name="connsiteY10" fmla="*/ 214590 h 493679"/>
                  <a:gd name="connsiteX11" fmla="*/ 63437 w 1059320"/>
                  <a:gd name="connsiteY11" fmla="*/ 234171 h 493679"/>
                  <a:gd name="connsiteX12" fmla="*/ 62556 w 1059320"/>
                  <a:gd name="connsiteY12" fmla="*/ 493589 h 493679"/>
                  <a:gd name="connsiteX13" fmla="*/ 13631 w 1059320"/>
                  <a:gd name="connsiteY13" fmla="*/ 341399 h 493679"/>
                  <a:gd name="connsiteX14" fmla="*/ 6751 w 1059320"/>
                  <a:gd name="connsiteY14" fmla="*/ 166383 h 493679"/>
                  <a:gd name="connsiteX15" fmla="*/ 86912 w 1059320"/>
                  <a:gd name="connsiteY15" fmla="*/ 241 h 493679"/>
                  <a:gd name="connsiteX0" fmla="*/ 86912 w 1054583"/>
                  <a:gd name="connsiteY0" fmla="*/ 241 h 493679"/>
                  <a:gd name="connsiteX1" fmla="*/ 68998 w 1054583"/>
                  <a:gd name="connsiteY1" fmla="*/ 173253 h 493679"/>
                  <a:gd name="connsiteX2" fmla="*/ 451844 w 1054583"/>
                  <a:gd name="connsiteY2" fmla="*/ 171617 h 493679"/>
                  <a:gd name="connsiteX3" fmla="*/ 852600 w 1054583"/>
                  <a:gd name="connsiteY3" fmla="*/ 164528 h 493679"/>
                  <a:gd name="connsiteX4" fmla="*/ 930283 w 1054583"/>
                  <a:gd name="connsiteY4" fmla="*/ 145552 h 493679"/>
                  <a:gd name="connsiteX5" fmla="*/ 975334 w 1054583"/>
                  <a:gd name="connsiteY5" fmla="*/ 140023 h 493679"/>
                  <a:gd name="connsiteX6" fmla="*/ 1025377 w 1054583"/>
                  <a:gd name="connsiteY6" fmla="*/ 156638 h 493679"/>
                  <a:gd name="connsiteX7" fmla="*/ 1054304 w 1054583"/>
                  <a:gd name="connsiteY7" fmla="*/ 232014 h 493679"/>
                  <a:gd name="connsiteX8" fmla="*/ 986454 w 1054583"/>
                  <a:gd name="connsiteY8" fmla="*/ 239708 h 493679"/>
                  <a:gd name="connsiteX9" fmla="*/ 919730 w 1054583"/>
                  <a:gd name="connsiteY9" fmla="*/ 234170 h 493679"/>
                  <a:gd name="connsiteX10" fmla="*/ 855791 w 1054583"/>
                  <a:gd name="connsiteY10" fmla="*/ 210603 h 493679"/>
                  <a:gd name="connsiteX11" fmla="*/ 452618 w 1054583"/>
                  <a:gd name="connsiteY11" fmla="*/ 214590 h 493679"/>
                  <a:gd name="connsiteX12" fmla="*/ 63437 w 1054583"/>
                  <a:gd name="connsiteY12" fmla="*/ 234171 h 493679"/>
                  <a:gd name="connsiteX13" fmla="*/ 62556 w 1054583"/>
                  <a:gd name="connsiteY13" fmla="*/ 493589 h 493679"/>
                  <a:gd name="connsiteX14" fmla="*/ 13631 w 1054583"/>
                  <a:gd name="connsiteY14" fmla="*/ 341399 h 493679"/>
                  <a:gd name="connsiteX15" fmla="*/ 6751 w 1054583"/>
                  <a:gd name="connsiteY15" fmla="*/ 166383 h 493679"/>
                  <a:gd name="connsiteX16" fmla="*/ 86912 w 1054583"/>
                  <a:gd name="connsiteY16" fmla="*/ 241 h 493679"/>
                  <a:gd name="connsiteX0" fmla="*/ 86912 w 1032261"/>
                  <a:gd name="connsiteY0" fmla="*/ 241 h 493679"/>
                  <a:gd name="connsiteX1" fmla="*/ 68998 w 1032261"/>
                  <a:gd name="connsiteY1" fmla="*/ 173253 h 493679"/>
                  <a:gd name="connsiteX2" fmla="*/ 451844 w 1032261"/>
                  <a:gd name="connsiteY2" fmla="*/ 171617 h 493679"/>
                  <a:gd name="connsiteX3" fmla="*/ 852600 w 1032261"/>
                  <a:gd name="connsiteY3" fmla="*/ 164528 h 493679"/>
                  <a:gd name="connsiteX4" fmla="*/ 930283 w 1032261"/>
                  <a:gd name="connsiteY4" fmla="*/ 145552 h 493679"/>
                  <a:gd name="connsiteX5" fmla="*/ 975334 w 1032261"/>
                  <a:gd name="connsiteY5" fmla="*/ 140023 h 493679"/>
                  <a:gd name="connsiteX6" fmla="*/ 1025377 w 1032261"/>
                  <a:gd name="connsiteY6" fmla="*/ 156638 h 493679"/>
                  <a:gd name="connsiteX7" fmla="*/ 1026503 w 1032261"/>
                  <a:gd name="connsiteY7" fmla="*/ 198786 h 493679"/>
                  <a:gd name="connsiteX8" fmla="*/ 986454 w 1032261"/>
                  <a:gd name="connsiteY8" fmla="*/ 239708 h 493679"/>
                  <a:gd name="connsiteX9" fmla="*/ 919730 w 1032261"/>
                  <a:gd name="connsiteY9" fmla="*/ 234170 h 493679"/>
                  <a:gd name="connsiteX10" fmla="*/ 855791 w 1032261"/>
                  <a:gd name="connsiteY10" fmla="*/ 210603 h 493679"/>
                  <a:gd name="connsiteX11" fmla="*/ 452618 w 1032261"/>
                  <a:gd name="connsiteY11" fmla="*/ 214590 h 493679"/>
                  <a:gd name="connsiteX12" fmla="*/ 63437 w 1032261"/>
                  <a:gd name="connsiteY12" fmla="*/ 234171 h 493679"/>
                  <a:gd name="connsiteX13" fmla="*/ 62556 w 1032261"/>
                  <a:gd name="connsiteY13" fmla="*/ 493589 h 493679"/>
                  <a:gd name="connsiteX14" fmla="*/ 13631 w 1032261"/>
                  <a:gd name="connsiteY14" fmla="*/ 341399 h 493679"/>
                  <a:gd name="connsiteX15" fmla="*/ 6751 w 1032261"/>
                  <a:gd name="connsiteY15" fmla="*/ 166383 h 493679"/>
                  <a:gd name="connsiteX16" fmla="*/ 86912 w 1032261"/>
                  <a:gd name="connsiteY16" fmla="*/ 241 h 493679"/>
                  <a:gd name="connsiteX0" fmla="*/ 86912 w 1032261"/>
                  <a:gd name="connsiteY0" fmla="*/ 241 h 493702"/>
                  <a:gd name="connsiteX1" fmla="*/ 68998 w 1032261"/>
                  <a:gd name="connsiteY1" fmla="*/ 173253 h 493702"/>
                  <a:gd name="connsiteX2" fmla="*/ 451844 w 1032261"/>
                  <a:gd name="connsiteY2" fmla="*/ 171617 h 493702"/>
                  <a:gd name="connsiteX3" fmla="*/ 852600 w 1032261"/>
                  <a:gd name="connsiteY3" fmla="*/ 164528 h 493702"/>
                  <a:gd name="connsiteX4" fmla="*/ 930283 w 1032261"/>
                  <a:gd name="connsiteY4" fmla="*/ 145552 h 493702"/>
                  <a:gd name="connsiteX5" fmla="*/ 975334 w 1032261"/>
                  <a:gd name="connsiteY5" fmla="*/ 140023 h 493702"/>
                  <a:gd name="connsiteX6" fmla="*/ 1025377 w 1032261"/>
                  <a:gd name="connsiteY6" fmla="*/ 156638 h 493702"/>
                  <a:gd name="connsiteX7" fmla="*/ 1026503 w 1032261"/>
                  <a:gd name="connsiteY7" fmla="*/ 198786 h 493702"/>
                  <a:gd name="connsiteX8" fmla="*/ 986454 w 1032261"/>
                  <a:gd name="connsiteY8" fmla="*/ 239708 h 493702"/>
                  <a:gd name="connsiteX9" fmla="*/ 919730 w 1032261"/>
                  <a:gd name="connsiteY9" fmla="*/ 234170 h 493702"/>
                  <a:gd name="connsiteX10" fmla="*/ 855791 w 1032261"/>
                  <a:gd name="connsiteY10" fmla="*/ 210603 h 493702"/>
                  <a:gd name="connsiteX11" fmla="*/ 452618 w 1032261"/>
                  <a:gd name="connsiteY11" fmla="*/ 214590 h 493702"/>
                  <a:gd name="connsiteX12" fmla="*/ 74558 w 1032261"/>
                  <a:gd name="connsiteY12" fmla="*/ 278475 h 493702"/>
                  <a:gd name="connsiteX13" fmla="*/ 62556 w 1032261"/>
                  <a:gd name="connsiteY13" fmla="*/ 493589 h 493702"/>
                  <a:gd name="connsiteX14" fmla="*/ 13631 w 1032261"/>
                  <a:gd name="connsiteY14" fmla="*/ 341399 h 493702"/>
                  <a:gd name="connsiteX15" fmla="*/ 6751 w 1032261"/>
                  <a:gd name="connsiteY15" fmla="*/ 166383 h 493702"/>
                  <a:gd name="connsiteX16" fmla="*/ 86912 w 1032261"/>
                  <a:gd name="connsiteY16" fmla="*/ 241 h 493702"/>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14533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1844 w 1032261"/>
                  <a:gd name="connsiteY2" fmla="*/ 171560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52618 w 1032261"/>
                  <a:gd name="connsiteY11" fmla="*/ 286527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855791 w 1032261"/>
                  <a:gd name="connsiteY10" fmla="*/ 210546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852600 w 1032261"/>
                  <a:gd name="connsiteY3" fmla="*/ 164471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919730 w 1032261"/>
                  <a:gd name="connsiteY9" fmla="*/ 234113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86454 w 1032261"/>
                  <a:gd name="connsiteY8" fmla="*/ 239651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930283 w 1032261"/>
                  <a:gd name="connsiteY4" fmla="*/ 145495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975334 w 1032261"/>
                  <a:gd name="connsiteY5" fmla="*/ 139966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32261"/>
                  <a:gd name="connsiteY0" fmla="*/ 184 h 493645"/>
                  <a:gd name="connsiteX1" fmla="*/ 68998 w 1032261"/>
                  <a:gd name="connsiteY1" fmla="*/ 223038 h 493645"/>
                  <a:gd name="connsiteX2" fmla="*/ 457405 w 1032261"/>
                  <a:gd name="connsiteY2" fmla="*/ 232478 h 493645"/>
                  <a:gd name="connsiteX3" fmla="*/ 784186 w 1032261"/>
                  <a:gd name="connsiteY3" fmla="*/ 227295 h 493645"/>
                  <a:gd name="connsiteX4" fmla="*/ 842322 w 1032261"/>
                  <a:gd name="connsiteY4" fmla="*/ 191566 h 493645"/>
                  <a:gd name="connsiteX5" fmla="*/ 892260 w 1032261"/>
                  <a:gd name="connsiteY5" fmla="*/ 173472 h 493645"/>
                  <a:gd name="connsiteX6" fmla="*/ 1025377 w 1032261"/>
                  <a:gd name="connsiteY6" fmla="*/ 156581 h 493645"/>
                  <a:gd name="connsiteX7" fmla="*/ 1026503 w 1032261"/>
                  <a:gd name="connsiteY7" fmla="*/ 198729 h 493645"/>
                  <a:gd name="connsiteX8" fmla="*/ 922927 w 1032261"/>
                  <a:gd name="connsiteY8" fmla="*/ 306663 h 493645"/>
                  <a:gd name="connsiteX9" fmla="*/ 851316 w 1032261"/>
                  <a:gd name="connsiteY9" fmla="*/ 296937 h 493645"/>
                  <a:gd name="connsiteX10" fmla="*/ 782490 w 1032261"/>
                  <a:gd name="connsiteY10" fmla="*/ 264994 h 493645"/>
                  <a:gd name="connsiteX11" fmla="*/ 447731 w 1032261"/>
                  <a:gd name="connsiteY11" fmla="*/ 261398 h 493645"/>
                  <a:gd name="connsiteX12" fmla="*/ 74558 w 1032261"/>
                  <a:gd name="connsiteY12" fmla="*/ 278418 h 493645"/>
                  <a:gd name="connsiteX13" fmla="*/ 62556 w 1032261"/>
                  <a:gd name="connsiteY13" fmla="*/ 493532 h 493645"/>
                  <a:gd name="connsiteX14" fmla="*/ 13631 w 1032261"/>
                  <a:gd name="connsiteY14" fmla="*/ 341342 h 493645"/>
                  <a:gd name="connsiteX15" fmla="*/ 6751 w 1032261"/>
                  <a:gd name="connsiteY15" fmla="*/ 166326 h 493645"/>
                  <a:gd name="connsiteX16" fmla="*/ 86912 w 1032261"/>
                  <a:gd name="connsiteY16" fmla="*/ 184 h 493645"/>
                  <a:gd name="connsiteX0" fmla="*/ 86912 w 1027314"/>
                  <a:gd name="connsiteY0" fmla="*/ 184 h 493645"/>
                  <a:gd name="connsiteX1" fmla="*/ 68998 w 1027314"/>
                  <a:gd name="connsiteY1" fmla="*/ 223038 h 493645"/>
                  <a:gd name="connsiteX2" fmla="*/ 457405 w 1027314"/>
                  <a:gd name="connsiteY2" fmla="*/ 232478 h 493645"/>
                  <a:gd name="connsiteX3" fmla="*/ 784186 w 1027314"/>
                  <a:gd name="connsiteY3" fmla="*/ 227295 h 493645"/>
                  <a:gd name="connsiteX4" fmla="*/ 842322 w 1027314"/>
                  <a:gd name="connsiteY4" fmla="*/ 191566 h 493645"/>
                  <a:gd name="connsiteX5" fmla="*/ 892260 w 1027314"/>
                  <a:gd name="connsiteY5" fmla="*/ 173472 h 493645"/>
                  <a:gd name="connsiteX6" fmla="*/ 1025377 w 1027314"/>
                  <a:gd name="connsiteY6" fmla="*/ 156581 h 493645"/>
                  <a:gd name="connsiteX7" fmla="*/ 977635 w 1027314"/>
                  <a:gd name="connsiteY7" fmla="*/ 261553 h 493645"/>
                  <a:gd name="connsiteX8" fmla="*/ 922927 w 1027314"/>
                  <a:gd name="connsiteY8" fmla="*/ 306663 h 493645"/>
                  <a:gd name="connsiteX9" fmla="*/ 851316 w 1027314"/>
                  <a:gd name="connsiteY9" fmla="*/ 296937 h 493645"/>
                  <a:gd name="connsiteX10" fmla="*/ 782490 w 1027314"/>
                  <a:gd name="connsiteY10" fmla="*/ 264994 h 493645"/>
                  <a:gd name="connsiteX11" fmla="*/ 447731 w 1027314"/>
                  <a:gd name="connsiteY11" fmla="*/ 261398 h 493645"/>
                  <a:gd name="connsiteX12" fmla="*/ 74558 w 1027314"/>
                  <a:gd name="connsiteY12" fmla="*/ 278418 h 493645"/>
                  <a:gd name="connsiteX13" fmla="*/ 62556 w 1027314"/>
                  <a:gd name="connsiteY13" fmla="*/ 493532 h 493645"/>
                  <a:gd name="connsiteX14" fmla="*/ 13631 w 1027314"/>
                  <a:gd name="connsiteY14" fmla="*/ 341342 h 493645"/>
                  <a:gd name="connsiteX15" fmla="*/ 6751 w 1027314"/>
                  <a:gd name="connsiteY15" fmla="*/ 166326 h 493645"/>
                  <a:gd name="connsiteX16" fmla="*/ 86912 w 1027314"/>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92260 w 978091"/>
                  <a:gd name="connsiteY5" fmla="*/ 173472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42322 w 978091"/>
                  <a:gd name="connsiteY4" fmla="*/ 191566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90088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51316 w 978091"/>
                  <a:gd name="connsiteY9" fmla="*/ 296937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73963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32478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86912 w 978091"/>
                  <a:gd name="connsiteY0" fmla="*/ 184 h 493645"/>
                  <a:gd name="connsiteX1" fmla="*/ 68998 w 978091"/>
                  <a:gd name="connsiteY1" fmla="*/ 223038 h 493645"/>
                  <a:gd name="connsiteX2" fmla="*/ 457405 w 978091"/>
                  <a:gd name="connsiteY2" fmla="*/ 219914 h 493645"/>
                  <a:gd name="connsiteX3" fmla="*/ 784186 w 978091"/>
                  <a:gd name="connsiteY3" fmla="*/ 227295 h 493645"/>
                  <a:gd name="connsiteX4" fmla="*/ 817888 w 978091"/>
                  <a:gd name="connsiteY4" fmla="*/ 179001 h 493645"/>
                  <a:gd name="connsiteX5" fmla="*/ 877600 w 978091"/>
                  <a:gd name="connsiteY5" fmla="*/ 160907 h 493645"/>
                  <a:gd name="connsiteX6" fmla="*/ 956963 w 978091"/>
                  <a:gd name="connsiteY6" fmla="*/ 173335 h 493645"/>
                  <a:gd name="connsiteX7" fmla="*/ 977635 w 978091"/>
                  <a:gd name="connsiteY7" fmla="*/ 261553 h 493645"/>
                  <a:gd name="connsiteX8" fmla="*/ 922927 w 978091"/>
                  <a:gd name="connsiteY8" fmla="*/ 306663 h 493645"/>
                  <a:gd name="connsiteX9" fmla="*/ 836656 w 978091"/>
                  <a:gd name="connsiteY9" fmla="*/ 305313 h 493645"/>
                  <a:gd name="connsiteX10" fmla="*/ 782490 w 978091"/>
                  <a:gd name="connsiteY10" fmla="*/ 264994 h 493645"/>
                  <a:gd name="connsiteX11" fmla="*/ 447731 w 978091"/>
                  <a:gd name="connsiteY11" fmla="*/ 261398 h 493645"/>
                  <a:gd name="connsiteX12" fmla="*/ 74558 w 978091"/>
                  <a:gd name="connsiteY12" fmla="*/ 278418 h 493645"/>
                  <a:gd name="connsiteX13" fmla="*/ 62556 w 978091"/>
                  <a:gd name="connsiteY13" fmla="*/ 493532 h 493645"/>
                  <a:gd name="connsiteX14" fmla="*/ 13631 w 978091"/>
                  <a:gd name="connsiteY14" fmla="*/ 341342 h 493645"/>
                  <a:gd name="connsiteX15" fmla="*/ 6751 w 978091"/>
                  <a:gd name="connsiteY15" fmla="*/ 166326 h 493645"/>
                  <a:gd name="connsiteX16" fmla="*/ 86912 w 978091"/>
                  <a:gd name="connsiteY16" fmla="*/ 184 h 493645"/>
                  <a:gd name="connsiteX0" fmla="*/ 103072 w 994251"/>
                  <a:gd name="connsiteY0" fmla="*/ 184 h 493645"/>
                  <a:gd name="connsiteX1" fmla="*/ 85158 w 994251"/>
                  <a:gd name="connsiteY1" fmla="*/ 223038 h 493645"/>
                  <a:gd name="connsiteX2" fmla="*/ 473565 w 994251"/>
                  <a:gd name="connsiteY2" fmla="*/ 219914 h 493645"/>
                  <a:gd name="connsiteX3" fmla="*/ 800346 w 994251"/>
                  <a:gd name="connsiteY3" fmla="*/ 227295 h 493645"/>
                  <a:gd name="connsiteX4" fmla="*/ 834048 w 994251"/>
                  <a:gd name="connsiteY4" fmla="*/ 179001 h 493645"/>
                  <a:gd name="connsiteX5" fmla="*/ 893760 w 994251"/>
                  <a:gd name="connsiteY5" fmla="*/ 160907 h 493645"/>
                  <a:gd name="connsiteX6" fmla="*/ 973123 w 994251"/>
                  <a:gd name="connsiteY6" fmla="*/ 173335 h 493645"/>
                  <a:gd name="connsiteX7" fmla="*/ 993795 w 994251"/>
                  <a:gd name="connsiteY7" fmla="*/ 261553 h 493645"/>
                  <a:gd name="connsiteX8" fmla="*/ 939087 w 994251"/>
                  <a:gd name="connsiteY8" fmla="*/ 306663 h 493645"/>
                  <a:gd name="connsiteX9" fmla="*/ 852816 w 994251"/>
                  <a:gd name="connsiteY9" fmla="*/ 305313 h 493645"/>
                  <a:gd name="connsiteX10" fmla="*/ 798650 w 994251"/>
                  <a:gd name="connsiteY10" fmla="*/ 264994 h 493645"/>
                  <a:gd name="connsiteX11" fmla="*/ 463891 w 994251"/>
                  <a:gd name="connsiteY11" fmla="*/ 261398 h 493645"/>
                  <a:gd name="connsiteX12" fmla="*/ 90718 w 994251"/>
                  <a:gd name="connsiteY12" fmla="*/ 278418 h 493645"/>
                  <a:gd name="connsiteX13" fmla="*/ 78716 w 994251"/>
                  <a:gd name="connsiteY13" fmla="*/ 493532 h 493645"/>
                  <a:gd name="connsiteX14" fmla="*/ 29791 w 994251"/>
                  <a:gd name="connsiteY14" fmla="*/ 341342 h 493645"/>
                  <a:gd name="connsiteX15" fmla="*/ 3364 w 994251"/>
                  <a:gd name="connsiteY15" fmla="*/ 166326 h 493645"/>
                  <a:gd name="connsiteX16" fmla="*/ 103072 w 994251"/>
                  <a:gd name="connsiteY16" fmla="*/ 184 h 493645"/>
                  <a:gd name="connsiteX0" fmla="*/ 106459 w 997638"/>
                  <a:gd name="connsiteY0" fmla="*/ 184 h 493645"/>
                  <a:gd name="connsiteX1" fmla="*/ 88545 w 997638"/>
                  <a:gd name="connsiteY1" fmla="*/ 223038 h 493645"/>
                  <a:gd name="connsiteX2" fmla="*/ 476952 w 997638"/>
                  <a:gd name="connsiteY2" fmla="*/ 219914 h 493645"/>
                  <a:gd name="connsiteX3" fmla="*/ 803733 w 997638"/>
                  <a:gd name="connsiteY3" fmla="*/ 227295 h 493645"/>
                  <a:gd name="connsiteX4" fmla="*/ 837435 w 997638"/>
                  <a:gd name="connsiteY4" fmla="*/ 179001 h 493645"/>
                  <a:gd name="connsiteX5" fmla="*/ 897147 w 997638"/>
                  <a:gd name="connsiteY5" fmla="*/ 160907 h 493645"/>
                  <a:gd name="connsiteX6" fmla="*/ 976510 w 997638"/>
                  <a:gd name="connsiteY6" fmla="*/ 173335 h 493645"/>
                  <a:gd name="connsiteX7" fmla="*/ 997182 w 997638"/>
                  <a:gd name="connsiteY7" fmla="*/ 261553 h 493645"/>
                  <a:gd name="connsiteX8" fmla="*/ 942474 w 997638"/>
                  <a:gd name="connsiteY8" fmla="*/ 306663 h 493645"/>
                  <a:gd name="connsiteX9" fmla="*/ 856203 w 997638"/>
                  <a:gd name="connsiteY9" fmla="*/ 305313 h 493645"/>
                  <a:gd name="connsiteX10" fmla="*/ 802037 w 997638"/>
                  <a:gd name="connsiteY10" fmla="*/ 264994 h 493645"/>
                  <a:gd name="connsiteX11" fmla="*/ 467278 w 997638"/>
                  <a:gd name="connsiteY11" fmla="*/ 261398 h 493645"/>
                  <a:gd name="connsiteX12" fmla="*/ 94105 w 997638"/>
                  <a:gd name="connsiteY12" fmla="*/ 278418 h 493645"/>
                  <a:gd name="connsiteX13" fmla="*/ 82103 w 997638"/>
                  <a:gd name="connsiteY13" fmla="*/ 493532 h 493645"/>
                  <a:gd name="connsiteX14" fmla="*/ 13631 w 997638"/>
                  <a:gd name="connsiteY14" fmla="*/ 341342 h 493645"/>
                  <a:gd name="connsiteX15" fmla="*/ 6751 w 997638"/>
                  <a:gd name="connsiteY15" fmla="*/ 166326 h 493645"/>
                  <a:gd name="connsiteX16" fmla="*/ 106459 w 997638"/>
                  <a:gd name="connsiteY16" fmla="*/ 184 h 493645"/>
                  <a:gd name="connsiteX0" fmla="*/ 106459 w 997638"/>
                  <a:gd name="connsiteY0" fmla="*/ 184 h 493642"/>
                  <a:gd name="connsiteX1" fmla="*/ 88545 w 997638"/>
                  <a:gd name="connsiteY1" fmla="*/ 223038 h 493642"/>
                  <a:gd name="connsiteX2" fmla="*/ 476952 w 997638"/>
                  <a:gd name="connsiteY2" fmla="*/ 219914 h 493642"/>
                  <a:gd name="connsiteX3" fmla="*/ 803733 w 997638"/>
                  <a:gd name="connsiteY3" fmla="*/ 227295 h 493642"/>
                  <a:gd name="connsiteX4" fmla="*/ 837435 w 997638"/>
                  <a:gd name="connsiteY4" fmla="*/ 179001 h 493642"/>
                  <a:gd name="connsiteX5" fmla="*/ 897147 w 997638"/>
                  <a:gd name="connsiteY5" fmla="*/ 160907 h 493642"/>
                  <a:gd name="connsiteX6" fmla="*/ 976510 w 997638"/>
                  <a:gd name="connsiteY6" fmla="*/ 173335 h 493642"/>
                  <a:gd name="connsiteX7" fmla="*/ 997182 w 997638"/>
                  <a:gd name="connsiteY7" fmla="*/ 261553 h 493642"/>
                  <a:gd name="connsiteX8" fmla="*/ 942474 w 997638"/>
                  <a:gd name="connsiteY8" fmla="*/ 306663 h 493642"/>
                  <a:gd name="connsiteX9" fmla="*/ 856203 w 997638"/>
                  <a:gd name="connsiteY9" fmla="*/ 305313 h 493642"/>
                  <a:gd name="connsiteX10" fmla="*/ 802037 w 997638"/>
                  <a:gd name="connsiteY10" fmla="*/ 264994 h 493642"/>
                  <a:gd name="connsiteX11" fmla="*/ 467278 w 997638"/>
                  <a:gd name="connsiteY11" fmla="*/ 261398 h 493642"/>
                  <a:gd name="connsiteX12" fmla="*/ 166148 w 997638"/>
                  <a:gd name="connsiteY12" fmla="*/ 268049 h 493642"/>
                  <a:gd name="connsiteX13" fmla="*/ 94105 w 997638"/>
                  <a:gd name="connsiteY13" fmla="*/ 278418 h 493642"/>
                  <a:gd name="connsiteX14" fmla="*/ 82103 w 997638"/>
                  <a:gd name="connsiteY14" fmla="*/ 493532 h 493642"/>
                  <a:gd name="connsiteX15" fmla="*/ 13631 w 997638"/>
                  <a:gd name="connsiteY15" fmla="*/ 341342 h 493642"/>
                  <a:gd name="connsiteX16" fmla="*/ 6751 w 997638"/>
                  <a:gd name="connsiteY16" fmla="*/ 166326 h 493642"/>
                  <a:gd name="connsiteX17" fmla="*/ 106459 w 997638"/>
                  <a:gd name="connsiteY17" fmla="*/ 184 h 49364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66148 w 997638"/>
                  <a:gd name="connsiteY12" fmla="*/ 268049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102621 w 997638"/>
                  <a:gd name="connsiteY12" fmla="*/ 276426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76952 w 997638"/>
                  <a:gd name="connsiteY2" fmla="*/ 219914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32972 w 997638"/>
                  <a:gd name="connsiteY2" fmla="*/ 232479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638"/>
                  <a:gd name="connsiteY0" fmla="*/ 184 h 493532"/>
                  <a:gd name="connsiteX1" fmla="*/ 88545 w 997638"/>
                  <a:gd name="connsiteY1" fmla="*/ 223038 h 493532"/>
                  <a:gd name="connsiteX2" fmla="*/ 447632 w 997638"/>
                  <a:gd name="connsiteY2" fmla="*/ 228291 h 493532"/>
                  <a:gd name="connsiteX3" fmla="*/ 803733 w 997638"/>
                  <a:gd name="connsiteY3" fmla="*/ 227295 h 493532"/>
                  <a:gd name="connsiteX4" fmla="*/ 837435 w 997638"/>
                  <a:gd name="connsiteY4" fmla="*/ 179001 h 493532"/>
                  <a:gd name="connsiteX5" fmla="*/ 897147 w 997638"/>
                  <a:gd name="connsiteY5" fmla="*/ 160907 h 493532"/>
                  <a:gd name="connsiteX6" fmla="*/ 976510 w 997638"/>
                  <a:gd name="connsiteY6" fmla="*/ 173335 h 493532"/>
                  <a:gd name="connsiteX7" fmla="*/ 997182 w 997638"/>
                  <a:gd name="connsiteY7" fmla="*/ 261553 h 493532"/>
                  <a:gd name="connsiteX8" fmla="*/ 942474 w 997638"/>
                  <a:gd name="connsiteY8" fmla="*/ 306663 h 493532"/>
                  <a:gd name="connsiteX9" fmla="*/ 856203 w 997638"/>
                  <a:gd name="connsiteY9" fmla="*/ 305313 h 493532"/>
                  <a:gd name="connsiteX10" fmla="*/ 802037 w 997638"/>
                  <a:gd name="connsiteY10" fmla="*/ 264994 h 493532"/>
                  <a:gd name="connsiteX11" fmla="*/ 467278 w 997638"/>
                  <a:gd name="connsiteY11" fmla="*/ 261398 h 493532"/>
                  <a:gd name="connsiteX12" fmla="*/ 97735 w 997638"/>
                  <a:gd name="connsiteY12" fmla="*/ 263861 h 493532"/>
                  <a:gd name="connsiteX13" fmla="*/ 82103 w 997638"/>
                  <a:gd name="connsiteY13" fmla="*/ 493532 h 493532"/>
                  <a:gd name="connsiteX14" fmla="*/ 13631 w 997638"/>
                  <a:gd name="connsiteY14" fmla="*/ 341342 h 493532"/>
                  <a:gd name="connsiteX15" fmla="*/ 6751 w 997638"/>
                  <a:gd name="connsiteY15" fmla="*/ 166326 h 493532"/>
                  <a:gd name="connsiteX16" fmla="*/ 106459 w 997638"/>
                  <a:gd name="connsiteY16" fmla="*/ 184 h 493532"/>
                  <a:gd name="connsiteX0" fmla="*/ 106459 w 997586"/>
                  <a:gd name="connsiteY0" fmla="*/ 184 h 493532"/>
                  <a:gd name="connsiteX1" fmla="*/ 88545 w 997586"/>
                  <a:gd name="connsiteY1" fmla="*/ 223038 h 493532"/>
                  <a:gd name="connsiteX2" fmla="*/ 447632 w 997586"/>
                  <a:gd name="connsiteY2" fmla="*/ 228291 h 493532"/>
                  <a:gd name="connsiteX3" fmla="*/ 803733 w 997586"/>
                  <a:gd name="connsiteY3" fmla="*/ 227295 h 493532"/>
                  <a:gd name="connsiteX4" fmla="*/ 837435 w 997586"/>
                  <a:gd name="connsiteY4" fmla="*/ 179001 h 493532"/>
                  <a:gd name="connsiteX5" fmla="*/ 897147 w 997586"/>
                  <a:gd name="connsiteY5" fmla="*/ 160907 h 493532"/>
                  <a:gd name="connsiteX6" fmla="*/ 932870 w 997586"/>
                  <a:gd name="connsiteY6" fmla="*/ 154506 h 493532"/>
                  <a:gd name="connsiteX7" fmla="*/ 976510 w 997586"/>
                  <a:gd name="connsiteY7" fmla="*/ 173335 h 493532"/>
                  <a:gd name="connsiteX8" fmla="*/ 997182 w 997586"/>
                  <a:gd name="connsiteY8" fmla="*/ 261553 h 493532"/>
                  <a:gd name="connsiteX9" fmla="*/ 942474 w 997586"/>
                  <a:gd name="connsiteY9" fmla="*/ 306663 h 493532"/>
                  <a:gd name="connsiteX10" fmla="*/ 856203 w 997586"/>
                  <a:gd name="connsiteY10" fmla="*/ 305313 h 493532"/>
                  <a:gd name="connsiteX11" fmla="*/ 802037 w 997586"/>
                  <a:gd name="connsiteY11" fmla="*/ 264994 h 493532"/>
                  <a:gd name="connsiteX12" fmla="*/ 467278 w 997586"/>
                  <a:gd name="connsiteY12" fmla="*/ 261398 h 493532"/>
                  <a:gd name="connsiteX13" fmla="*/ 97735 w 997586"/>
                  <a:gd name="connsiteY13" fmla="*/ 263861 h 493532"/>
                  <a:gd name="connsiteX14" fmla="*/ 82103 w 997586"/>
                  <a:gd name="connsiteY14" fmla="*/ 493532 h 493532"/>
                  <a:gd name="connsiteX15" fmla="*/ 13631 w 997586"/>
                  <a:gd name="connsiteY15" fmla="*/ 341342 h 493532"/>
                  <a:gd name="connsiteX16" fmla="*/ 6751 w 997586"/>
                  <a:gd name="connsiteY16" fmla="*/ 166326 h 493532"/>
                  <a:gd name="connsiteX17" fmla="*/ 106459 w 997586"/>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897147 w 997787"/>
                  <a:gd name="connsiteY5" fmla="*/ 16090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72217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6203 w 997787"/>
                  <a:gd name="connsiteY9" fmla="*/ 305313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768188 w 997787"/>
                  <a:gd name="connsiteY9" fmla="*/ 339425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768188 w 997787"/>
                  <a:gd name="connsiteY10" fmla="*/ 339425 h 493532"/>
                  <a:gd name="connsiteX11" fmla="*/ 802037 w 997787"/>
                  <a:gd name="connsiteY11" fmla="*/ 264994 h 493532"/>
                  <a:gd name="connsiteX12" fmla="*/ 467278 w 997787"/>
                  <a:gd name="connsiteY12" fmla="*/ 261398 h 493532"/>
                  <a:gd name="connsiteX13" fmla="*/ 97735 w 997787"/>
                  <a:gd name="connsiteY13" fmla="*/ 263861 h 493532"/>
                  <a:gd name="connsiteX14" fmla="*/ 82103 w 997787"/>
                  <a:gd name="connsiteY14" fmla="*/ 493532 h 493532"/>
                  <a:gd name="connsiteX15" fmla="*/ 13631 w 997787"/>
                  <a:gd name="connsiteY15" fmla="*/ 341342 h 493532"/>
                  <a:gd name="connsiteX16" fmla="*/ 6751 w 997787"/>
                  <a:gd name="connsiteY16" fmla="*/ 166326 h 493532"/>
                  <a:gd name="connsiteX17" fmla="*/ 106459 w 997787"/>
                  <a:gd name="connsiteY17"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37435 w 997787"/>
                  <a:gd name="connsiteY4" fmla="*/ 179001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5148 w 997787"/>
                  <a:gd name="connsiteY5" fmla="*/ 147263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787"/>
                  <a:gd name="connsiteY0" fmla="*/ 184 h 493532"/>
                  <a:gd name="connsiteX1" fmla="*/ 88545 w 997787"/>
                  <a:gd name="connsiteY1" fmla="*/ 223038 h 493532"/>
                  <a:gd name="connsiteX2" fmla="*/ 447632 w 997787"/>
                  <a:gd name="connsiteY2" fmla="*/ 228291 h 493532"/>
                  <a:gd name="connsiteX3" fmla="*/ 803733 w 997787"/>
                  <a:gd name="connsiteY3" fmla="*/ 227295 h 493532"/>
                  <a:gd name="connsiteX4" fmla="*/ 853438 w 997787"/>
                  <a:gd name="connsiteY4" fmla="*/ 185824 h 493532"/>
                  <a:gd name="connsiteX5" fmla="*/ 909149 w 997787"/>
                  <a:gd name="connsiteY5" fmla="*/ 164319 h 493532"/>
                  <a:gd name="connsiteX6" fmla="*/ 976510 w 997787"/>
                  <a:gd name="connsiteY6" fmla="*/ 173335 h 493532"/>
                  <a:gd name="connsiteX7" fmla="*/ 997182 w 997787"/>
                  <a:gd name="connsiteY7" fmla="*/ 261553 h 493532"/>
                  <a:gd name="connsiteX8" fmla="*/ 942474 w 997787"/>
                  <a:gd name="connsiteY8" fmla="*/ 306663 h 493532"/>
                  <a:gd name="connsiteX9" fmla="*/ 852857 w 997787"/>
                  <a:gd name="connsiteY9" fmla="*/ 294364 h 493532"/>
                  <a:gd name="connsiteX10" fmla="*/ 802037 w 997787"/>
                  <a:gd name="connsiteY10" fmla="*/ 264994 h 493532"/>
                  <a:gd name="connsiteX11" fmla="*/ 467278 w 997787"/>
                  <a:gd name="connsiteY11" fmla="*/ 261398 h 493532"/>
                  <a:gd name="connsiteX12" fmla="*/ 97735 w 997787"/>
                  <a:gd name="connsiteY12" fmla="*/ 263861 h 493532"/>
                  <a:gd name="connsiteX13" fmla="*/ 82103 w 997787"/>
                  <a:gd name="connsiteY13" fmla="*/ 493532 h 493532"/>
                  <a:gd name="connsiteX14" fmla="*/ 13631 w 997787"/>
                  <a:gd name="connsiteY14" fmla="*/ 341342 h 493532"/>
                  <a:gd name="connsiteX15" fmla="*/ 6751 w 997787"/>
                  <a:gd name="connsiteY15" fmla="*/ 166326 h 493532"/>
                  <a:gd name="connsiteX16" fmla="*/ 106459 w 997787"/>
                  <a:gd name="connsiteY16" fmla="*/ 184 h 493532"/>
                  <a:gd name="connsiteX0" fmla="*/ 106459 w 997457"/>
                  <a:gd name="connsiteY0" fmla="*/ 184 h 493532"/>
                  <a:gd name="connsiteX1" fmla="*/ 88545 w 997457"/>
                  <a:gd name="connsiteY1" fmla="*/ 223038 h 493532"/>
                  <a:gd name="connsiteX2" fmla="*/ 447632 w 997457"/>
                  <a:gd name="connsiteY2" fmla="*/ 228291 h 493532"/>
                  <a:gd name="connsiteX3" fmla="*/ 803733 w 997457"/>
                  <a:gd name="connsiteY3" fmla="*/ 227295 h 493532"/>
                  <a:gd name="connsiteX4" fmla="*/ 853438 w 997457"/>
                  <a:gd name="connsiteY4" fmla="*/ 185824 h 493532"/>
                  <a:gd name="connsiteX5" fmla="*/ 909149 w 997457"/>
                  <a:gd name="connsiteY5" fmla="*/ 164319 h 493532"/>
                  <a:gd name="connsiteX6" fmla="*/ 964508 w 997457"/>
                  <a:gd name="connsiteY6" fmla="*/ 186980 h 493532"/>
                  <a:gd name="connsiteX7" fmla="*/ 997182 w 997457"/>
                  <a:gd name="connsiteY7" fmla="*/ 261553 h 493532"/>
                  <a:gd name="connsiteX8" fmla="*/ 942474 w 997457"/>
                  <a:gd name="connsiteY8" fmla="*/ 306663 h 493532"/>
                  <a:gd name="connsiteX9" fmla="*/ 852857 w 997457"/>
                  <a:gd name="connsiteY9" fmla="*/ 294364 h 493532"/>
                  <a:gd name="connsiteX10" fmla="*/ 802037 w 997457"/>
                  <a:gd name="connsiteY10" fmla="*/ 264994 h 493532"/>
                  <a:gd name="connsiteX11" fmla="*/ 467278 w 997457"/>
                  <a:gd name="connsiteY11" fmla="*/ 261398 h 493532"/>
                  <a:gd name="connsiteX12" fmla="*/ 97735 w 997457"/>
                  <a:gd name="connsiteY12" fmla="*/ 263861 h 493532"/>
                  <a:gd name="connsiteX13" fmla="*/ 82103 w 997457"/>
                  <a:gd name="connsiteY13" fmla="*/ 493532 h 493532"/>
                  <a:gd name="connsiteX14" fmla="*/ 13631 w 997457"/>
                  <a:gd name="connsiteY14" fmla="*/ 341342 h 493532"/>
                  <a:gd name="connsiteX15" fmla="*/ 6751 w 997457"/>
                  <a:gd name="connsiteY15" fmla="*/ 166326 h 493532"/>
                  <a:gd name="connsiteX16" fmla="*/ 106459 w 997457"/>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42474 w 978835"/>
                  <a:gd name="connsiteY8" fmla="*/ 306663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85824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2857 w 978835"/>
                  <a:gd name="connsiteY9" fmla="*/ 294364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26471 w 978835"/>
                  <a:gd name="connsiteY8" fmla="*/ 299841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78835"/>
                  <a:gd name="connsiteY0" fmla="*/ 184 h 493532"/>
                  <a:gd name="connsiteX1" fmla="*/ 88545 w 978835"/>
                  <a:gd name="connsiteY1" fmla="*/ 223038 h 493532"/>
                  <a:gd name="connsiteX2" fmla="*/ 447632 w 978835"/>
                  <a:gd name="connsiteY2" fmla="*/ 228291 h 493532"/>
                  <a:gd name="connsiteX3" fmla="*/ 803733 w 978835"/>
                  <a:gd name="connsiteY3" fmla="*/ 227295 h 493532"/>
                  <a:gd name="connsiteX4" fmla="*/ 853438 w 978835"/>
                  <a:gd name="connsiteY4" fmla="*/ 196057 h 493532"/>
                  <a:gd name="connsiteX5" fmla="*/ 909149 w 978835"/>
                  <a:gd name="connsiteY5" fmla="*/ 164319 h 493532"/>
                  <a:gd name="connsiteX6" fmla="*/ 964508 w 978835"/>
                  <a:gd name="connsiteY6" fmla="*/ 186980 h 493532"/>
                  <a:gd name="connsiteX7" fmla="*/ 977179 w 978835"/>
                  <a:gd name="connsiteY7" fmla="*/ 241086 h 493532"/>
                  <a:gd name="connsiteX8" fmla="*/ 906468 w 978835"/>
                  <a:gd name="connsiteY8" fmla="*/ 289608 h 493532"/>
                  <a:gd name="connsiteX9" fmla="*/ 856857 w 978835"/>
                  <a:gd name="connsiteY9" fmla="*/ 280719 h 493532"/>
                  <a:gd name="connsiteX10" fmla="*/ 802037 w 978835"/>
                  <a:gd name="connsiteY10" fmla="*/ 264994 h 493532"/>
                  <a:gd name="connsiteX11" fmla="*/ 467278 w 978835"/>
                  <a:gd name="connsiteY11" fmla="*/ 261398 h 493532"/>
                  <a:gd name="connsiteX12" fmla="*/ 97735 w 978835"/>
                  <a:gd name="connsiteY12" fmla="*/ 263861 h 493532"/>
                  <a:gd name="connsiteX13" fmla="*/ 82103 w 978835"/>
                  <a:gd name="connsiteY13" fmla="*/ 493532 h 493532"/>
                  <a:gd name="connsiteX14" fmla="*/ 13631 w 978835"/>
                  <a:gd name="connsiteY14" fmla="*/ 341342 h 493532"/>
                  <a:gd name="connsiteX15" fmla="*/ 6751 w 978835"/>
                  <a:gd name="connsiteY15" fmla="*/ 166326 h 493532"/>
                  <a:gd name="connsiteX16" fmla="*/ 106459 w 978835"/>
                  <a:gd name="connsiteY16" fmla="*/ 184 h 493532"/>
                  <a:gd name="connsiteX0" fmla="*/ 106459 w 968465"/>
                  <a:gd name="connsiteY0" fmla="*/ 184 h 493532"/>
                  <a:gd name="connsiteX1" fmla="*/ 88545 w 968465"/>
                  <a:gd name="connsiteY1" fmla="*/ 223038 h 493532"/>
                  <a:gd name="connsiteX2" fmla="*/ 447632 w 968465"/>
                  <a:gd name="connsiteY2" fmla="*/ 228291 h 493532"/>
                  <a:gd name="connsiteX3" fmla="*/ 803733 w 968465"/>
                  <a:gd name="connsiteY3" fmla="*/ 227295 h 493532"/>
                  <a:gd name="connsiteX4" fmla="*/ 853438 w 968465"/>
                  <a:gd name="connsiteY4" fmla="*/ 196057 h 493532"/>
                  <a:gd name="connsiteX5" fmla="*/ 909149 w 968465"/>
                  <a:gd name="connsiteY5" fmla="*/ 164319 h 493532"/>
                  <a:gd name="connsiteX6" fmla="*/ 964508 w 968465"/>
                  <a:gd name="connsiteY6" fmla="*/ 186980 h 493532"/>
                  <a:gd name="connsiteX7" fmla="*/ 937172 w 968465"/>
                  <a:gd name="connsiteY7" fmla="*/ 247908 h 493532"/>
                  <a:gd name="connsiteX8" fmla="*/ 906468 w 968465"/>
                  <a:gd name="connsiteY8" fmla="*/ 289608 h 493532"/>
                  <a:gd name="connsiteX9" fmla="*/ 856857 w 968465"/>
                  <a:gd name="connsiteY9" fmla="*/ 280719 h 493532"/>
                  <a:gd name="connsiteX10" fmla="*/ 802037 w 968465"/>
                  <a:gd name="connsiteY10" fmla="*/ 264994 h 493532"/>
                  <a:gd name="connsiteX11" fmla="*/ 467278 w 968465"/>
                  <a:gd name="connsiteY11" fmla="*/ 261398 h 493532"/>
                  <a:gd name="connsiteX12" fmla="*/ 97735 w 968465"/>
                  <a:gd name="connsiteY12" fmla="*/ 263861 h 493532"/>
                  <a:gd name="connsiteX13" fmla="*/ 82103 w 968465"/>
                  <a:gd name="connsiteY13" fmla="*/ 493532 h 493532"/>
                  <a:gd name="connsiteX14" fmla="*/ 13631 w 968465"/>
                  <a:gd name="connsiteY14" fmla="*/ 341342 h 493532"/>
                  <a:gd name="connsiteX15" fmla="*/ 6751 w 968465"/>
                  <a:gd name="connsiteY15" fmla="*/ 166326 h 493532"/>
                  <a:gd name="connsiteX16" fmla="*/ 106459 w 968465"/>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909149 w 937777"/>
                  <a:gd name="connsiteY5" fmla="*/ 1643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53438 w 937777"/>
                  <a:gd name="connsiteY4" fmla="*/ 196057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37777"/>
                  <a:gd name="connsiteY0" fmla="*/ 184 h 493532"/>
                  <a:gd name="connsiteX1" fmla="*/ 88545 w 937777"/>
                  <a:gd name="connsiteY1" fmla="*/ 223038 h 493532"/>
                  <a:gd name="connsiteX2" fmla="*/ 447632 w 937777"/>
                  <a:gd name="connsiteY2" fmla="*/ 228291 h 493532"/>
                  <a:gd name="connsiteX3" fmla="*/ 803733 w 937777"/>
                  <a:gd name="connsiteY3" fmla="*/ 227295 h 493532"/>
                  <a:gd name="connsiteX4" fmla="*/ 849438 w 937777"/>
                  <a:gd name="connsiteY4" fmla="*/ 206291 h 493532"/>
                  <a:gd name="connsiteX5" fmla="*/ 885145 w 937777"/>
                  <a:gd name="connsiteY5" fmla="*/ 195019 h 493532"/>
                  <a:gd name="connsiteX6" fmla="*/ 916499 w 937777"/>
                  <a:gd name="connsiteY6" fmla="*/ 214269 h 493532"/>
                  <a:gd name="connsiteX7" fmla="*/ 937172 w 937777"/>
                  <a:gd name="connsiteY7" fmla="*/ 247908 h 493532"/>
                  <a:gd name="connsiteX8" fmla="*/ 906468 w 937777"/>
                  <a:gd name="connsiteY8" fmla="*/ 289608 h 493532"/>
                  <a:gd name="connsiteX9" fmla="*/ 856857 w 937777"/>
                  <a:gd name="connsiteY9" fmla="*/ 280719 h 493532"/>
                  <a:gd name="connsiteX10" fmla="*/ 802037 w 937777"/>
                  <a:gd name="connsiteY10" fmla="*/ 264994 h 493532"/>
                  <a:gd name="connsiteX11" fmla="*/ 467278 w 937777"/>
                  <a:gd name="connsiteY11" fmla="*/ 261398 h 493532"/>
                  <a:gd name="connsiteX12" fmla="*/ 97735 w 937777"/>
                  <a:gd name="connsiteY12" fmla="*/ 263861 h 493532"/>
                  <a:gd name="connsiteX13" fmla="*/ 82103 w 937777"/>
                  <a:gd name="connsiteY13" fmla="*/ 493532 h 493532"/>
                  <a:gd name="connsiteX14" fmla="*/ 13631 w 937777"/>
                  <a:gd name="connsiteY14" fmla="*/ 341342 h 493532"/>
                  <a:gd name="connsiteX15" fmla="*/ 6751 w 937777"/>
                  <a:gd name="connsiteY15" fmla="*/ 166326 h 493532"/>
                  <a:gd name="connsiteX16" fmla="*/ 106459 w 937777"/>
                  <a:gd name="connsiteY16" fmla="*/ 184 h 493532"/>
                  <a:gd name="connsiteX0" fmla="*/ 106459 w 942226"/>
                  <a:gd name="connsiteY0" fmla="*/ 184 h 493532"/>
                  <a:gd name="connsiteX1" fmla="*/ 88545 w 942226"/>
                  <a:gd name="connsiteY1" fmla="*/ 223038 h 493532"/>
                  <a:gd name="connsiteX2" fmla="*/ 447632 w 942226"/>
                  <a:gd name="connsiteY2" fmla="*/ 228291 h 493532"/>
                  <a:gd name="connsiteX3" fmla="*/ 803733 w 942226"/>
                  <a:gd name="connsiteY3" fmla="*/ 227295 h 493532"/>
                  <a:gd name="connsiteX4" fmla="*/ 849438 w 942226"/>
                  <a:gd name="connsiteY4" fmla="*/ 206291 h 493532"/>
                  <a:gd name="connsiteX5" fmla="*/ 885145 w 942226"/>
                  <a:gd name="connsiteY5" fmla="*/ 195019 h 493532"/>
                  <a:gd name="connsiteX6" fmla="*/ 932502 w 942226"/>
                  <a:gd name="connsiteY6" fmla="*/ 214269 h 493532"/>
                  <a:gd name="connsiteX7" fmla="*/ 937172 w 942226"/>
                  <a:gd name="connsiteY7" fmla="*/ 247908 h 493532"/>
                  <a:gd name="connsiteX8" fmla="*/ 906468 w 942226"/>
                  <a:gd name="connsiteY8" fmla="*/ 289608 h 493532"/>
                  <a:gd name="connsiteX9" fmla="*/ 856857 w 942226"/>
                  <a:gd name="connsiteY9" fmla="*/ 280719 h 493532"/>
                  <a:gd name="connsiteX10" fmla="*/ 802037 w 942226"/>
                  <a:gd name="connsiteY10" fmla="*/ 264994 h 493532"/>
                  <a:gd name="connsiteX11" fmla="*/ 467278 w 942226"/>
                  <a:gd name="connsiteY11" fmla="*/ 261398 h 493532"/>
                  <a:gd name="connsiteX12" fmla="*/ 97735 w 942226"/>
                  <a:gd name="connsiteY12" fmla="*/ 263861 h 493532"/>
                  <a:gd name="connsiteX13" fmla="*/ 82103 w 942226"/>
                  <a:gd name="connsiteY13" fmla="*/ 493532 h 493532"/>
                  <a:gd name="connsiteX14" fmla="*/ 13631 w 942226"/>
                  <a:gd name="connsiteY14" fmla="*/ 341342 h 493532"/>
                  <a:gd name="connsiteX15" fmla="*/ 6751 w 942226"/>
                  <a:gd name="connsiteY15" fmla="*/ 166326 h 493532"/>
                  <a:gd name="connsiteX16" fmla="*/ 106459 w 942226"/>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49438 w 950113"/>
                  <a:gd name="connsiteY4" fmla="*/ 206291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37436 w 950113"/>
                  <a:gd name="connsiteY4" fmla="*/ 19946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21434 w 950113"/>
                  <a:gd name="connsiteY4" fmla="*/ 189235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50113"/>
                  <a:gd name="connsiteY0" fmla="*/ 184 h 493532"/>
                  <a:gd name="connsiteX1" fmla="*/ 88545 w 950113"/>
                  <a:gd name="connsiteY1" fmla="*/ 223038 h 493532"/>
                  <a:gd name="connsiteX2" fmla="*/ 447632 w 950113"/>
                  <a:gd name="connsiteY2" fmla="*/ 228291 h 493532"/>
                  <a:gd name="connsiteX3" fmla="*/ 803733 w 950113"/>
                  <a:gd name="connsiteY3" fmla="*/ 227295 h 493532"/>
                  <a:gd name="connsiteX4" fmla="*/ 858635 w 950113"/>
                  <a:gd name="connsiteY4" fmla="*/ 193508 h 493532"/>
                  <a:gd name="connsiteX5" fmla="*/ 885145 w 950113"/>
                  <a:gd name="connsiteY5" fmla="*/ 195019 h 493532"/>
                  <a:gd name="connsiteX6" fmla="*/ 932502 w 950113"/>
                  <a:gd name="connsiteY6" fmla="*/ 214269 h 493532"/>
                  <a:gd name="connsiteX7" fmla="*/ 949174 w 950113"/>
                  <a:gd name="connsiteY7" fmla="*/ 261553 h 493532"/>
                  <a:gd name="connsiteX8" fmla="*/ 906468 w 950113"/>
                  <a:gd name="connsiteY8" fmla="*/ 289608 h 493532"/>
                  <a:gd name="connsiteX9" fmla="*/ 856857 w 950113"/>
                  <a:gd name="connsiteY9" fmla="*/ 280719 h 493532"/>
                  <a:gd name="connsiteX10" fmla="*/ 802037 w 950113"/>
                  <a:gd name="connsiteY10" fmla="*/ 264994 h 493532"/>
                  <a:gd name="connsiteX11" fmla="*/ 467278 w 950113"/>
                  <a:gd name="connsiteY11" fmla="*/ 261398 h 493532"/>
                  <a:gd name="connsiteX12" fmla="*/ 97735 w 950113"/>
                  <a:gd name="connsiteY12" fmla="*/ 263861 h 493532"/>
                  <a:gd name="connsiteX13" fmla="*/ 82103 w 950113"/>
                  <a:gd name="connsiteY13" fmla="*/ 493532 h 493532"/>
                  <a:gd name="connsiteX14" fmla="*/ 13631 w 950113"/>
                  <a:gd name="connsiteY14" fmla="*/ 341342 h 493532"/>
                  <a:gd name="connsiteX15" fmla="*/ 6751 w 950113"/>
                  <a:gd name="connsiteY15" fmla="*/ 166326 h 493532"/>
                  <a:gd name="connsiteX16" fmla="*/ 106459 w 950113"/>
                  <a:gd name="connsiteY16"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56857 w 949960"/>
                  <a:gd name="connsiteY8" fmla="*/ 280719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93508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960"/>
                  <a:gd name="connsiteY0" fmla="*/ 184 h 493532"/>
                  <a:gd name="connsiteX1" fmla="*/ 88545 w 949960"/>
                  <a:gd name="connsiteY1" fmla="*/ 223038 h 493532"/>
                  <a:gd name="connsiteX2" fmla="*/ 447632 w 949960"/>
                  <a:gd name="connsiteY2" fmla="*/ 228291 h 493532"/>
                  <a:gd name="connsiteX3" fmla="*/ 803733 w 949960"/>
                  <a:gd name="connsiteY3" fmla="*/ 227295 h 493532"/>
                  <a:gd name="connsiteX4" fmla="*/ 858635 w 949960"/>
                  <a:gd name="connsiteY4" fmla="*/ 180689 h 493532"/>
                  <a:gd name="connsiteX5" fmla="*/ 932502 w 949960"/>
                  <a:gd name="connsiteY5" fmla="*/ 214269 h 493532"/>
                  <a:gd name="connsiteX6" fmla="*/ 949174 w 949960"/>
                  <a:gd name="connsiteY6" fmla="*/ 261553 h 493532"/>
                  <a:gd name="connsiteX7" fmla="*/ 906468 w 949960"/>
                  <a:gd name="connsiteY7" fmla="*/ 289608 h 493532"/>
                  <a:gd name="connsiteX8" fmla="*/ 843329 w 949960"/>
                  <a:gd name="connsiteY8" fmla="*/ 284992 h 493532"/>
                  <a:gd name="connsiteX9" fmla="*/ 802037 w 949960"/>
                  <a:gd name="connsiteY9" fmla="*/ 264994 h 493532"/>
                  <a:gd name="connsiteX10" fmla="*/ 467278 w 949960"/>
                  <a:gd name="connsiteY10" fmla="*/ 261398 h 493532"/>
                  <a:gd name="connsiteX11" fmla="*/ 97735 w 949960"/>
                  <a:gd name="connsiteY11" fmla="*/ 263861 h 493532"/>
                  <a:gd name="connsiteX12" fmla="*/ 82103 w 949960"/>
                  <a:gd name="connsiteY12" fmla="*/ 493532 h 493532"/>
                  <a:gd name="connsiteX13" fmla="*/ 13631 w 949960"/>
                  <a:gd name="connsiteY13" fmla="*/ 341342 h 493532"/>
                  <a:gd name="connsiteX14" fmla="*/ 6751 w 949960"/>
                  <a:gd name="connsiteY14" fmla="*/ 166326 h 493532"/>
                  <a:gd name="connsiteX15" fmla="*/ 106459 w 949960"/>
                  <a:gd name="connsiteY15" fmla="*/ 184 h 493532"/>
                  <a:gd name="connsiteX0" fmla="*/ 106459 w 949601"/>
                  <a:gd name="connsiteY0" fmla="*/ 184 h 493532"/>
                  <a:gd name="connsiteX1" fmla="*/ 88545 w 949601"/>
                  <a:gd name="connsiteY1" fmla="*/ 223038 h 493532"/>
                  <a:gd name="connsiteX2" fmla="*/ 447632 w 949601"/>
                  <a:gd name="connsiteY2" fmla="*/ 228291 h 493532"/>
                  <a:gd name="connsiteX3" fmla="*/ 803733 w 949601"/>
                  <a:gd name="connsiteY3" fmla="*/ 227295 h 493532"/>
                  <a:gd name="connsiteX4" fmla="*/ 858635 w 949601"/>
                  <a:gd name="connsiteY4" fmla="*/ 180689 h 493532"/>
                  <a:gd name="connsiteX5" fmla="*/ 925738 w 949601"/>
                  <a:gd name="connsiteY5" fmla="*/ 184358 h 493532"/>
                  <a:gd name="connsiteX6" fmla="*/ 949174 w 949601"/>
                  <a:gd name="connsiteY6" fmla="*/ 261553 h 493532"/>
                  <a:gd name="connsiteX7" fmla="*/ 906468 w 949601"/>
                  <a:gd name="connsiteY7" fmla="*/ 289608 h 493532"/>
                  <a:gd name="connsiteX8" fmla="*/ 843329 w 949601"/>
                  <a:gd name="connsiteY8" fmla="*/ 284992 h 493532"/>
                  <a:gd name="connsiteX9" fmla="*/ 802037 w 949601"/>
                  <a:gd name="connsiteY9" fmla="*/ 264994 h 493532"/>
                  <a:gd name="connsiteX10" fmla="*/ 467278 w 949601"/>
                  <a:gd name="connsiteY10" fmla="*/ 261398 h 493532"/>
                  <a:gd name="connsiteX11" fmla="*/ 97735 w 949601"/>
                  <a:gd name="connsiteY11" fmla="*/ 263861 h 493532"/>
                  <a:gd name="connsiteX12" fmla="*/ 82103 w 949601"/>
                  <a:gd name="connsiteY12" fmla="*/ 493532 h 493532"/>
                  <a:gd name="connsiteX13" fmla="*/ 13631 w 949601"/>
                  <a:gd name="connsiteY13" fmla="*/ 341342 h 493532"/>
                  <a:gd name="connsiteX14" fmla="*/ 6751 w 949601"/>
                  <a:gd name="connsiteY14" fmla="*/ 166326 h 493532"/>
                  <a:gd name="connsiteX15" fmla="*/ 106459 w 949601"/>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43329 w 969639"/>
                  <a:gd name="connsiteY8" fmla="*/ 284992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802037 w 969639"/>
                  <a:gd name="connsiteY9" fmla="*/ 264994 h 493532"/>
                  <a:gd name="connsiteX10" fmla="*/ 467278 w 969639"/>
                  <a:gd name="connsiteY10" fmla="*/ 261398 h 493532"/>
                  <a:gd name="connsiteX11" fmla="*/ 97735 w 969639"/>
                  <a:gd name="connsiteY11" fmla="*/ 263861 h 493532"/>
                  <a:gd name="connsiteX12" fmla="*/ 82103 w 969639"/>
                  <a:gd name="connsiteY12" fmla="*/ 493532 h 493532"/>
                  <a:gd name="connsiteX13" fmla="*/ 13631 w 969639"/>
                  <a:gd name="connsiteY13" fmla="*/ 341342 h 493532"/>
                  <a:gd name="connsiteX14" fmla="*/ 6751 w 969639"/>
                  <a:gd name="connsiteY14" fmla="*/ 166326 h 493532"/>
                  <a:gd name="connsiteX15" fmla="*/ 106459 w 969639"/>
                  <a:gd name="connsiteY15"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829802 w 969639"/>
                  <a:gd name="connsiteY8" fmla="*/ 295675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47632 w 969639"/>
                  <a:gd name="connsiteY2" fmla="*/ 22829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0428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34701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97735 w 969639"/>
                  <a:gd name="connsiteY10" fmla="*/ 263861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4 h 493532"/>
                  <a:gd name="connsiteX1" fmla="*/ 88545 w 969639"/>
                  <a:gd name="connsiteY1" fmla="*/ 223038 h 493532"/>
                  <a:gd name="connsiteX2" fmla="*/ 467923 w 969639"/>
                  <a:gd name="connsiteY2" fmla="*/ 241110 h 493532"/>
                  <a:gd name="connsiteX3" fmla="*/ 803733 w 969639"/>
                  <a:gd name="connsiteY3" fmla="*/ 227295 h 493532"/>
                  <a:gd name="connsiteX4" fmla="*/ 858635 w 969639"/>
                  <a:gd name="connsiteY4" fmla="*/ 180689 h 493532"/>
                  <a:gd name="connsiteX5" fmla="*/ 925738 w 969639"/>
                  <a:gd name="connsiteY5" fmla="*/ 184358 h 493532"/>
                  <a:gd name="connsiteX6" fmla="*/ 969466 w 969639"/>
                  <a:gd name="connsiteY6" fmla="*/ 261553 h 493532"/>
                  <a:gd name="connsiteX7" fmla="*/ 906468 w 969639"/>
                  <a:gd name="connsiteY7" fmla="*/ 289608 h 493532"/>
                  <a:gd name="connsiteX8" fmla="*/ 795983 w 969639"/>
                  <a:gd name="connsiteY8" fmla="*/ 261491 h 493532"/>
                  <a:gd name="connsiteX9" fmla="*/ 467278 w 969639"/>
                  <a:gd name="connsiteY9" fmla="*/ 261398 h 493532"/>
                  <a:gd name="connsiteX10" fmla="*/ 80826 w 969639"/>
                  <a:gd name="connsiteY10" fmla="*/ 261725 h 493532"/>
                  <a:gd name="connsiteX11" fmla="*/ 82103 w 969639"/>
                  <a:gd name="connsiteY11" fmla="*/ 493532 h 493532"/>
                  <a:gd name="connsiteX12" fmla="*/ 13631 w 969639"/>
                  <a:gd name="connsiteY12" fmla="*/ 341342 h 493532"/>
                  <a:gd name="connsiteX13" fmla="*/ 6751 w 969639"/>
                  <a:gd name="connsiteY13" fmla="*/ 166326 h 493532"/>
                  <a:gd name="connsiteX14" fmla="*/ 106459 w 969639"/>
                  <a:gd name="connsiteY14" fmla="*/ 184 h 493532"/>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803733 w 969639"/>
                  <a:gd name="connsiteY3" fmla="*/ 227291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58635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62017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69639"/>
                  <a:gd name="connsiteY0" fmla="*/ 180 h 493528"/>
                  <a:gd name="connsiteX1" fmla="*/ 68254 w 969639"/>
                  <a:gd name="connsiteY1" fmla="*/ 227307 h 493528"/>
                  <a:gd name="connsiteX2" fmla="*/ 467923 w 969639"/>
                  <a:gd name="connsiteY2" fmla="*/ 241106 h 493528"/>
                  <a:gd name="connsiteX3" fmla="*/ 790206 w 969639"/>
                  <a:gd name="connsiteY3" fmla="*/ 237974 h 493528"/>
                  <a:gd name="connsiteX4" fmla="*/ 838344 w 969639"/>
                  <a:gd name="connsiteY4" fmla="*/ 180685 h 493528"/>
                  <a:gd name="connsiteX5" fmla="*/ 925738 w 969639"/>
                  <a:gd name="connsiteY5" fmla="*/ 184354 h 493528"/>
                  <a:gd name="connsiteX6" fmla="*/ 969466 w 969639"/>
                  <a:gd name="connsiteY6" fmla="*/ 261549 h 493528"/>
                  <a:gd name="connsiteX7" fmla="*/ 906468 w 969639"/>
                  <a:gd name="connsiteY7" fmla="*/ 289604 h 493528"/>
                  <a:gd name="connsiteX8" fmla="*/ 795983 w 969639"/>
                  <a:gd name="connsiteY8" fmla="*/ 261487 h 493528"/>
                  <a:gd name="connsiteX9" fmla="*/ 467278 w 969639"/>
                  <a:gd name="connsiteY9" fmla="*/ 261394 h 493528"/>
                  <a:gd name="connsiteX10" fmla="*/ 80826 w 969639"/>
                  <a:gd name="connsiteY10" fmla="*/ 261721 h 493528"/>
                  <a:gd name="connsiteX11" fmla="*/ 82103 w 969639"/>
                  <a:gd name="connsiteY11" fmla="*/ 493528 h 493528"/>
                  <a:gd name="connsiteX12" fmla="*/ 13631 w 969639"/>
                  <a:gd name="connsiteY12" fmla="*/ 341338 h 493528"/>
                  <a:gd name="connsiteX13" fmla="*/ 6751 w 969639"/>
                  <a:gd name="connsiteY13" fmla="*/ 166322 h 493528"/>
                  <a:gd name="connsiteX14" fmla="*/ 106459 w 969639"/>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906468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9604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40254"/>
                  <a:gd name="connsiteY0" fmla="*/ 180 h 493528"/>
                  <a:gd name="connsiteX1" fmla="*/ 68254 w 940254"/>
                  <a:gd name="connsiteY1" fmla="*/ 227307 h 493528"/>
                  <a:gd name="connsiteX2" fmla="*/ 467923 w 940254"/>
                  <a:gd name="connsiteY2" fmla="*/ 241106 h 493528"/>
                  <a:gd name="connsiteX3" fmla="*/ 790206 w 940254"/>
                  <a:gd name="connsiteY3" fmla="*/ 237974 h 493528"/>
                  <a:gd name="connsiteX4" fmla="*/ 838344 w 940254"/>
                  <a:gd name="connsiteY4" fmla="*/ 180685 h 493528"/>
                  <a:gd name="connsiteX5" fmla="*/ 925738 w 940254"/>
                  <a:gd name="connsiteY5" fmla="*/ 184354 h 493528"/>
                  <a:gd name="connsiteX6" fmla="*/ 939029 w 940254"/>
                  <a:gd name="connsiteY6" fmla="*/ 244457 h 493528"/>
                  <a:gd name="connsiteX7" fmla="*/ 862503 w 940254"/>
                  <a:gd name="connsiteY7" fmla="*/ 281058 h 493528"/>
                  <a:gd name="connsiteX8" fmla="*/ 795983 w 940254"/>
                  <a:gd name="connsiteY8" fmla="*/ 261487 h 493528"/>
                  <a:gd name="connsiteX9" fmla="*/ 467278 w 940254"/>
                  <a:gd name="connsiteY9" fmla="*/ 261394 h 493528"/>
                  <a:gd name="connsiteX10" fmla="*/ 80826 w 940254"/>
                  <a:gd name="connsiteY10" fmla="*/ 261721 h 493528"/>
                  <a:gd name="connsiteX11" fmla="*/ 82103 w 940254"/>
                  <a:gd name="connsiteY11" fmla="*/ 493528 h 493528"/>
                  <a:gd name="connsiteX12" fmla="*/ 13631 w 940254"/>
                  <a:gd name="connsiteY12" fmla="*/ 341338 h 493528"/>
                  <a:gd name="connsiteX13" fmla="*/ 6751 w 940254"/>
                  <a:gd name="connsiteY13" fmla="*/ 166322 h 493528"/>
                  <a:gd name="connsiteX14" fmla="*/ 106459 w 940254"/>
                  <a:gd name="connsiteY14" fmla="*/ 180 h 493528"/>
                  <a:gd name="connsiteX0" fmla="*/ 106459 w 931441"/>
                  <a:gd name="connsiteY0" fmla="*/ 180 h 493528"/>
                  <a:gd name="connsiteX1" fmla="*/ 68254 w 931441"/>
                  <a:gd name="connsiteY1" fmla="*/ 227307 h 493528"/>
                  <a:gd name="connsiteX2" fmla="*/ 467923 w 931441"/>
                  <a:gd name="connsiteY2" fmla="*/ 241106 h 493528"/>
                  <a:gd name="connsiteX3" fmla="*/ 790206 w 931441"/>
                  <a:gd name="connsiteY3" fmla="*/ 237974 h 493528"/>
                  <a:gd name="connsiteX4" fmla="*/ 838344 w 931441"/>
                  <a:gd name="connsiteY4" fmla="*/ 180685 h 493528"/>
                  <a:gd name="connsiteX5" fmla="*/ 925738 w 931441"/>
                  <a:gd name="connsiteY5" fmla="*/ 184354 h 493528"/>
                  <a:gd name="connsiteX6" fmla="*/ 918738 w 931441"/>
                  <a:gd name="connsiteY6" fmla="*/ 244457 h 493528"/>
                  <a:gd name="connsiteX7" fmla="*/ 862503 w 931441"/>
                  <a:gd name="connsiteY7" fmla="*/ 281058 h 493528"/>
                  <a:gd name="connsiteX8" fmla="*/ 795983 w 931441"/>
                  <a:gd name="connsiteY8" fmla="*/ 261487 h 493528"/>
                  <a:gd name="connsiteX9" fmla="*/ 467278 w 931441"/>
                  <a:gd name="connsiteY9" fmla="*/ 261394 h 493528"/>
                  <a:gd name="connsiteX10" fmla="*/ 80826 w 931441"/>
                  <a:gd name="connsiteY10" fmla="*/ 261721 h 493528"/>
                  <a:gd name="connsiteX11" fmla="*/ 82103 w 931441"/>
                  <a:gd name="connsiteY11" fmla="*/ 493528 h 493528"/>
                  <a:gd name="connsiteX12" fmla="*/ 13631 w 931441"/>
                  <a:gd name="connsiteY12" fmla="*/ 341338 h 493528"/>
                  <a:gd name="connsiteX13" fmla="*/ 6751 w 931441"/>
                  <a:gd name="connsiteY13" fmla="*/ 166322 h 493528"/>
                  <a:gd name="connsiteX14" fmla="*/ 106459 w 931441"/>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38344 w 919082"/>
                  <a:gd name="connsiteY4" fmla="*/ 180685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24816 w 919082"/>
                  <a:gd name="connsiteY4" fmla="*/ 210596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106459 w 919082"/>
                  <a:gd name="connsiteY0" fmla="*/ 180 h 493528"/>
                  <a:gd name="connsiteX1" fmla="*/ 68254 w 919082"/>
                  <a:gd name="connsiteY1" fmla="*/ 227307 h 493528"/>
                  <a:gd name="connsiteX2" fmla="*/ 467923 w 919082"/>
                  <a:gd name="connsiteY2" fmla="*/ 241106 h 493528"/>
                  <a:gd name="connsiteX3" fmla="*/ 790206 w 919082"/>
                  <a:gd name="connsiteY3" fmla="*/ 237974 h 493528"/>
                  <a:gd name="connsiteX4" fmla="*/ 811289 w 919082"/>
                  <a:gd name="connsiteY4" fmla="*/ 208460 h 493528"/>
                  <a:gd name="connsiteX5" fmla="*/ 891919 w 919082"/>
                  <a:gd name="connsiteY5" fmla="*/ 207856 h 493528"/>
                  <a:gd name="connsiteX6" fmla="*/ 918738 w 919082"/>
                  <a:gd name="connsiteY6" fmla="*/ 244457 h 493528"/>
                  <a:gd name="connsiteX7" fmla="*/ 862503 w 919082"/>
                  <a:gd name="connsiteY7" fmla="*/ 281058 h 493528"/>
                  <a:gd name="connsiteX8" fmla="*/ 795983 w 919082"/>
                  <a:gd name="connsiteY8" fmla="*/ 261487 h 493528"/>
                  <a:gd name="connsiteX9" fmla="*/ 467278 w 919082"/>
                  <a:gd name="connsiteY9" fmla="*/ 261394 h 493528"/>
                  <a:gd name="connsiteX10" fmla="*/ 80826 w 919082"/>
                  <a:gd name="connsiteY10" fmla="*/ 261721 h 493528"/>
                  <a:gd name="connsiteX11" fmla="*/ 82103 w 919082"/>
                  <a:gd name="connsiteY11" fmla="*/ 493528 h 493528"/>
                  <a:gd name="connsiteX12" fmla="*/ 13631 w 919082"/>
                  <a:gd name="connsiteY12" fmla="*/ 341338 h 493528"/>
                  <a:gd name="connsiteX13" fmla="*/ 6751 w 919082"/>
                  <a:gd name="connsiteY13" fmla="*/ 166322 h 493528"/>
                  <a:gd name="connsiteX14" fmla="*/ 106459 w 919082"/>
                  <a:gd name="connsiteY14" fmla="*/ 180 h 493528"/>
                  <a:gd name="connsiteX0" fmla="*/ 99708 w 912331"/>
                  <a:gd name="connsiteY0" fmla="*/ 180 h 493528"/>
                  <a:gd name="connsiteX1" fmla="*/ 61503 w 912331"/>
                  <a:gd name="connsiteY1" fmla="*/ 227307 h 493528"/>
                  <a:gd name="connsiteX2" fmla="*/ 461172 w 912331"/>
                  <a:gd name="connsiteY2" fmla="*/ 241106 h 493528"/>
                  <a:gd name="connsiteX3" fmla="*/ 783455 w 912331"/>
                  <a:gd name="connsiteY3" fmla="*/ 237974 h 493528"/>
                  <a:gd name="connsiteX4" fmla="*/ 804538 w 912331"/>
                  <a:gd name="connsiteY4" fmla="*/ 208460 h 493528"/>
                  <a:gd name="connsiteX5" fmla="*/ 885168 w 912331"/>
                  <a:gd name="connsiteY5" fmla="*/ 207856 h 493528"/>
                  <a:gd name="connsiteX6" fmla="*/ 911987 w 912331"/>
                  <a:gd name="connsiteY6" fmla="*/ 244457 h 493528"/>
                  <a:gd name="connsiteX7" fmla="*/ 855752 w 912331"/>
                  <a:gd name="connsiteY7" fmla="*/ 281058 h 493528"/>
                  <a:gd name="connsiteX8" fmla="*/ 789232 w 912331"/>
                  <a:gd name="connsiteY8" fmla="*/ 261487 h 493528"/>
                  <a:gd name="connsiteX9" fmla="*/ 460527 w 912331"/>
                  <a:gd name="connsiteY9" fmla="*/ 261394 h 493528"/>
                  <a:gd name="connsiteX10" fmla="*/ 74075 w 912331"/>
                  <a:gd name="connsiteY10" fmla="*/ 261721 h 493528"/>
                  <a:gd name="connsiteX11" fmla="*/ 75352 w 912331"/>
                  <a:gd name="connsiteY11" fmla="*/ 493528 h 493528"/>
                  <a:gd name="connsiteX12" fmla="*/ 6880 w 912331"/>
                  <a:gd name="connsiteY12" fmla="*/ 341338 h 493528"/>
                  <a:gd name="connsiteX13" fmla="*/ 0 w 912331"/>
                  <a:gd name="connsiteY13" fmla="*/ 166322 h 493528"/>
                  <a:gd name="connsiteX14" fmla="*/ 99708 w 912331"/>
                  <a:gd name="connsiteY14" fmla="*/ 180 h 493528"/>
                  <a:gd name="connsiteX0" fmla="*/ 103507 w 916130"/>
                  <a:gd name="connsiteY0" fmla="*/ 180 h 493528"/>
                  <a:gd name="connsiteX1" fmla="*/ 65302 w 916130"/>
                  <a:gd name="connsiteY1" fmla="*/ 227307 h 493528"/>
                  <a:gd name="connsiteX2" fmla="*/ 464971 w 916130"/>
                  <a:gd name="connsiteY2" fmla="*/ 241106 h 493528"/>
                  <a:gd name="connsiteX3" fmla="*/ 787254 w 916130"/>
                  <a:gd name="connsiteY3" fmla="*/ 237974 h 493528"/>
                  <a:gd name="connsiteX4" fmla="*/ 808337 w 916130"/>
                  <a:gd name="connsiteY4" fmla="*/ 208460 h 493528"/>
                  <a:gd name="connsiteX5" fmla="*/ 888967 w 916130"/>
                  <a:gd name="connsiteY5" fmla="*/ 207856 h 493528"/>
                  <a:gd name="connsiteX6" fmla="*/ 915786 w 916130"/>
                  <a:gd name="connsiteY6" fmla="*/ 244457 h 493528"/>
                  <a:gd name="connsiteX7" fmla="*/ 859551 w 916130"/>
                  <a:gd name="connsiteY7" fmla="*/ 281058 h 493528"/>
                  <a:gd name="connsiteX8" fmla="*/ 793031 w 916130"/>
                  <a:gd name="connsiteY8" fmla="*/ 261487 h 493528"/>
                  <a:gd name="connsiteX9" fmla="*/ 464326 w 916130"/>
                  <a:gd name="connsiteY9" fmla="*/ 261394 h 493528"/>
                  <a:gd name="connsiteX10" fmla="*/ 77874 w 916130"/>
                  <a:gd name="connsiteY10" fmla="*/ 261721 h 493528"/>
                  <a:gd name="connsiteX11" fmla="*/ 79151 w 916130"/>
                  <a:gd name="connsiteY11" fmla="*/ 493528 h 493528"/>
                  <a:gd name="connsiteX12" fmla="*/ 10679 w 916130"/>
                  <a:gd name="connsiteY12" fmla="*/ 341338 h 493528"/>
                  <a:gd name="connsiteX13" fmla="*/ 3799 w 916130"/>
                  <a:gd name="connsiteY13" fmla="*/ 166322 h 493528"/>
                  <a:gd name="connsiteX14" fmla="*/ 103507 w 916130"/>
                  <a:gd name="connsiteY14" fmla="*/ 180 h 493528"/>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59551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16130"/>
                  <a:gd name="connsiteY0" fmla="*/ 180 h 494103"/>
                  <a:gd name="connsiteX1" fmla="*/ 65302 w 916130"/>
                  <a:gd name="connsiteY1" fmla="*/ 227307 h 494103"/>
                  <a:gd name="connsiteX2" fmla="*/ 464971 w 916130"/>
                  <a:gd name="connsiteY2" fmla="*/ 241106 h 494103"/>
                  <a:gd name="connsiteX3" fmla="*/ 787254 w 916130"/>
                  <a:gd name="connsiteY3" fmla="*/ 237974 h 494103"/>
                  <a:gd name="connsiteX4" fmla="*/ 808337 w 916130"/>
                  <a:gd name="connsiteY4" fmla="*/ 208460 h 494103"/>
                  <a:gd name="connsiteX5" fmla="*/ 888967 w 916130"/>
                  <a:gd name="connsiteY5" fmla="*/ 207856 h 494103"/>
                  <a:gd name="connsiteX6" fmla="*/ 915786 w 916130"/>
                  <a:gd name="connsiteY6" fmla="*/ 244457 h 494103"/>
                  <a:gd name="connsiteX7" fmla="*/ 846023 w 916130"/>
                  <a:gd name="connsiteY7" fmla="*/ 281058 h 494103"/>
                  <a:gd name="connsiteX8" fmla="*/ 793031 w 916130"/>
                  <a:gd name="connsiteY8" fmla="*/ 261487 h 494103"/>
                  <a:gd name="connsiteX9" fmla="*/ 464326 w 916130"/>
                  <a:gd name="connsiteY9" fmla="*/ 261394 h 494103"/>
                  <a:gd name="connsiteX10" fmla="*/ 77874 w 916130"/>
                  <a:gd name="connsiteY10" fmla="*/ 261721 h 494103"/>
                  <a:gd name="connsiteX11" fmla="*/ 79151 w 916130"/>
                  <a:gd name="connsiteY11" fmla="*/ 493528 h 494103"/>
                  <a:gd name="connsiteX12" fmla="*/ 10679 w 916130"/>
                  <a:gd name="connsiteY12" fmla="*/ 341338 h 494103"/>
                  <a:gd name="connsiteX13" fmla="*/ 3799 w 916130"/>
                  <a:gd name="connsiteY13" fmla="*/ 166322 h 494103"/>
                  <a:gd name="connsiteX14" fmla="*/ 103507 w 916130"/>
                  <a:gd name="connsiteY14" fmla="*/ 180 h 494103"/>
                  <a:gd name="connsiteX0" fmla="*/ 103507 w 900942"/>
                  <a:gd name="connsiteY0" fmla="*/ 180 h 494103"/>
                  <a:gd name="connsiteX1" fmla="*/ 65302 w 900942"/>
                  <a:gd name="connsiteY1" fmla="*/ 227307 h 494103"/>
                  <a:gd name="connsiteX2" fmla="*/ 464971 w 900942"/>
                  <a:gd name="connsiteY2" fmla="*/ 241106 h 494103"/>
                  <a:gd name="connsiteX3" fmla="*/ 787254 w 900942"/>
                  <a:gd name="connsiteY3" fmla="*/ 237974 h 494103"/>
                  <a:gd name="connsiteX4" fmla="*/ 808337 w 900942"/>
                  <a:gd name="connsiteY4" fmla="*/ 208460 h 494103"/>
                  <a:gd name="connsiteX5" fmla="*/ 888967 w 900942"/>
                  <a:gd name="connsiteY5" fmla="*/ 207856 h 494103"/>
                  <a:gd name="connsiteX6" fmla="*/ 898876 w 900942"/>
                  <a:gd name="connsiteY6" fmla="*/ 244457 h 494103"/>
                  <a:gd name="connsiteX7" fmla="*/ 846023 w 900942"/>
                  <a:gd name="connsiteY7" fmla="*/ 281058 h 494103"/>
                  <a:gd name="connsiteX8" fmla="*/ 793031 w 900942"/>
                  <a:gd name="connsiteY8" fmla="*/ 261487 h 494103"/>
                  <a:gd name="connsiteX9" fmla="*/ 464326 w 900942"/>
                  <a:gd name="connsiteY9" fmla="*/ 261394 h 494103"/>
                  <a:gd name="connsiteX10" fmla="*/ 77874 w 900942"/>
                  <a:gd name="connsiteY10" fmla="*/ 261721 h 494103"/>
                  <a:gd name="connsiteX11" fmla="*/ 79151 w 900942"/>
                  <a:gd name="connsiteY11" fmla="*/ 493528 h 494103"/>
                  <a:gd name="connsiteX12" fmla="*/ 10679 w 900942"/>
                  <a:gd name="connsiteY12" fmla="*/ 341338 h 494103"/>
                  <a:gd name="connsiteX13" fmla="*/ 3799 w 900942"/>
                  <a:gd name="connsiteY13" fmla="*/ 166322 h 494103"/>
                  <a:gd name="connsiteX14" fmla="*/ 103507 w 900942"/>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08337 w 899434"/>
                  <a:gd name="connsiteY4" fmla="*/ 208460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21865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7254 w 899434"/>
                  <a:gd name="connsiteY3" fmla="*/ 237974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11341 w 899434"/>
                  <a:gd name="connsiteY4" fmla="*/ 212733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9434"/>
                  <a:gd name="connsiteY0" fmla="*/ 180 h 494103"/>
                  <a:gd name="connsiteX1" fmla="*/ 65302 w 899434"/>
                  <a:gd name="connsiteY1" fmla="*/ 227307 h 494103"/>
                  <a:gd name="connsiteX2" fmla="*/ 464971 w 899434"/>
                  <a:gd name="connsiteY2" fmla="*/ 241106 h 494103"/>
                  <a:gd name="connsiteX3" fmla="*/ 784623 w 899434"/>
                  <a:gd name="connsiteY3" fmla="*/ 242991 h 494103"/>
                  <a:gd name="connsiteX4" fmla="*/ 840284 w 899434"/>
                  <a:gd name="connsiteY4" fmla="*/ 207716 h 494103"/>
                  <a:gd name="connsiteX5" fmla="*/ 878821 w 899434"/>
                  <a:gd name="connsiteY5" fmla="*/ 214266 h 494103"/>
                  <a:gd name="connsiteX6" fmla="*/ 898876 w 899434"/>
                  <a:gd name="connsiteY6" fmla="*/ 244457 h 494103"/>
                  <a:gd name="connsiteX7" fmla="*/ 846023 w 899434"/>
                  <a:gd name="connsiteY7" fmla="*/ 281058 h 494103"/>
                  <a:gd name="connsiteX8" fmla="*/ 793031 w 899434"/>
                  <a:gd name="connsiteY8" fmla="*/ 261487 h 494103"/>
                  <a:gd name="connsiteX9" fmla="*/ 464326 w 899434"/>
                  <a:gd name="connsiteY9" fmla="*/ 261394 h 494103"/>
                  <a:gd name="connsiteX10" fmla="*/ 77874 w 899434"/>
                  <a:gd name="connsiteY10" fmla="*/ 261721 h 494103"/>
                  <a:gd name="connsiteX11" fmla="*/ 79151 w 899434"/>
                  <a:gd name="connsiteY11" fmla="*/ 493528 h 494103"/>
                  <a:gd name="connsiteX12" fmla="*/ 10679 w 899434"/>
                  <a:gd name="connsiteY12" fmla="*/ 341338 h 494103"/>
                  <a:gd name="connsiteX13" fmla="*/ 3799 w 899434"/>
                  <a:gd name="connsiteY13" fmla="*/ 166322 h 494103"/>
                  <a:gd name="connsiteX14" fmla="*/ 103507 w 899434"/>
                  <a:gd name="connsiteY14" fmla="*/ 180 h 494103"/>
                  <a:gd name="connsiteX0" fmla="*/ 103507 w 898876"/>
                  <a:gd name="connsiteY0" fmla="*/ 180 h 494103"/>
                  <a:gd name="connsiteX1" fmla="*/ 65302 w 898876"/>
                  <a:gd name="connsiteY1" fmla="*/ 227307 h 494103"/>
                  <a:gd name="connsiteX2" fmla="*/ 464971 w 898876"/>
                  <a:gd name="connsiteY2" fmla="*/ 241106 h 494103"/>
                  <a:gd name="connsiteX3" fmla="*/ 784623 w 898876"/>
                  <a:gd name="connsiteY3" fmla="*/ 242991 h 494103"/>
                  <a:gd name="connsiteX4" fmla="*/ 840284 w 898876"/>
                  <a:gd name="connsiteY4" fmla="*/ 207716 h 494103"/>
                  <a:gd name="connsiteX5" fmla="*/ 898876 w 898876"/>
                  <a:gd name="connsiteY5" fmla="*/ 244457 h 494103"/>
                  <a:gd name="connsiteX6" fmla="*/ 846023 w 898876"/>
                  <a:gd name="connsiteY6" fmla="*/ 281058 h 494103"/>
                  <a:gd name="connsiteX7" fmla="*/ 793031 w 898876"/>
                  <a:gd name="connsiteY7" fmla="*/ 261487 h 494103"/>
                  <a:gd name="connsiteX8" fmla="*/ 464326 w 898876"/>
                  <a:gd name="connsiteY8" fmla="*/ 261394 h 494103"/>
                  <a:gd name="connsiteX9" fmla="*/ 77874 w 898876"/>
                  <a:gd name="connsiteY9" fmla="*/ 261721 h 494103"/>
                  <a:gd name="connsiteX10" fmla="*/ 79151 w 898876"/>
                  <a:gd name="connsiteY10" fmla="*/ 493528 h 494103"/>
                  <a:gd name="connsiteX11" fmla="*/ 10679 w 898876"/>
                  <a:gd name="connsiteY11" fmla="*/ 341338 h 494103"/>
                  <a:gd name="connsiteX12" fmla="*/ 3799 w 898876"/>
                  <a:gd name="connsiteY12" fmla="*/ 166322 h 494103"/>
                  <a:gd name="connsiteX13" fmla="*/ 103507 w 898876"/>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40284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890983"/>
                  <a:gd name="connsiteY0" fmla="*/ 180 h 494103"/>
                  <a:gd name="connsiteX1" fmla="*/ 65302 w 890983"/>
                  <a:gd name="connsiteY1" fmla="*/ 227307 h 494103"/>
                  <a:gd name="connsiteX2" fmla="*/ 464971 w 890983"/>
                  <a:gd name="connsiteY2" fmla="*/ 241106 h 494103"/>
                  <a:gd name="connsiteX3" fmla="*/ 784623 w 890983"/>
                  <a:gd name="connsiteY3" fmla="*/ 242991 h 494103"/>
                  <a:gd name="connsiteX4" fmla="*/ 858702 w 890983"/>
                  <a:gd name="connsiteY4" fmla="*/ 207716 h 494103"/>
                  <a:gd name="connsiteX5" fmla="*/ 890983 w 890983"/>
                  <a:gd name="connsiteY5" fmla="*/ 244457 h 494103"/>
                  <a:gd name="connsiteX6" fmla="*/ 846023 w 890983"/>
                  <a:gd name="connsiteY6" fmla="*/ 281058 h 494103"/>
                  <a:gd name="connsiteX7" fmla="*/ 793031 w 890983"/>
                  <a:gd name="connsiteY7" fmla="*/ 261487 h 494103"/>
                  <a:gd name="connsiteX8" fmla="*/ 464326 w 890983"/>
                  <a:gd name="connsiteY8" fmla="*/ 261394 h 494103"/>
                  <a:gd name="connsiteX9" fmla="*/ 77874 w 890983"/>
                  <a:gd name="connsiteY9" fmla="*/ 261721 h 494103"/>
                  <a:gd name="connsiteX10" fmla="*/ 79151 w 890983"/>
                  <a:gd name="connsiteY10" fmla="*/ 493528 h 494103"/>
                  <a:gd name="connsiteX11" fmla="*/ 10679 w 890983"/>
                  <a:gd name="connsiteY11" fmla="*/ 341338 h 494103"/>
                  <a:gd name="connsiteX12" fmla="*/ 3799 w 890983"/>
                  <a:gd name="connsiteY12" fmla="*/ 166322 h 494103"/>
                  <a:gd name="connsiteX13" fmla="*/ 103507 w 890983"/>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58702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66595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6770"/>
                  <a:gd name="connsiteY0" fmla="*/ 180 h 494103"/>
                  <a:gd name="connsiteX1" fmla="*/ 65302 w 906770"/>
                  <a:gd name="connsiteY1" fmla="*/ 227307 h 494103"/>
                  <a:gd name="connsiteX2" fmla="*/ 464971 w 906770"/>
                  <a:gd name="connsiteY2" fmla="*/ 241106 h 494103"/>
                  <a:gd name="connsiteX3" fmla="*/ 784623 w 906770"/>
                  <a:gd name="connsiteY3" fmla="*/ 242991 h 494103"/>
                  <a:gd name="connsiteX4" fmla="*/ 848177 w 906770"/>
                  <a:gd name="connsiteY4" fmla="*/ 207716 h 494103"/>
                  <a:gd name="connsiteX5" fmla="*/ 906770 w 906770"/>
                  <a:gd name="connsiteY5" fmla="*/ 242785 h 494103"/>
                  <a:gd name="connsiteX6" fmla="*/ 846023 w 906770"/>
                  <a:gd name="connsiteY6" fmla="*/ 281058 h 494103"/>
                  <a:gd name="connsiteX7" fmla="*/ 793031 w 906770"/>
                  <a:gd name="connsiteY7" fmla="*/ 261487 h 494103"/>
                  <a:gd name="connsiteX8" fmla="*/ 464326 w 906770"/>
                  <a:gd name="connsiteY8" fmla="*/ 261394 h 494103"/>
                  <a:gd name="connsiteX9" fmla="*/ 77874 w 906770"/>
                  <a:gd name="connsiteY9" fmla="*/ 261721 h 494103"/>
                  <a:gd name="connsiteX10" fmla="*/ 79151 w 906770"/>
                  <a:gd name="connsiteY10" fmla="*/ 493528 h 494103"/>
                  <a:gd name="connsiteX11" fmla="*/ 10679 w 906770"/>
                  <a:gd name="connsiteY11" fmla="*/ 341338 h 494103"/>
                  <a:gd name="connsiteX12" fmla="*/ 3799 w 906770"/>
                  <a:gd name="connsiteY12" fmla="*/ 166322 h 494103"/>
                  <a:gd name="connsiteX13" fmla="*/ 103507 w 906770"/>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46023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139"/>
                  <a:gd name="connsiteY0" fmla="*/ 180 h 494103"/>
                  <a:gd name="connsiteX1" fmla="*/ 65302 w 904139"/>
                  <a:gd name="connsiteY1" fmla="*/ 227307 h 494103"/>
                  <a:gd name="connsiteX2" fmla="*/ 464971 w 904139"/>
                  <a:gd name="connsiteY2" fmla="*/ 241106 h 494103"/>
                  <a:gd name="connsiteX3" fmla="*/ 784623 w 904139"/>
                  <a:gd name="connsiteY3" fmla="*/ 242991 h 494103"/>
                  <a:gd name="connsiteX4" fmla="*/ 848177 w 904139"/>
                  <a:gd name="connsiteY4" fmla="*/ 207716 h 494103"/>
                  <a:gd name="connsiteX5" fmla="*/ 904139 w 904139"/>
                  <a:gd name="connsiteY5" fmla="*/ 249474 h 494103"/>
                  <a:gd name="connsiteX6" fmla="*/ 859179 w 904139"/>
                  <a:gd name="connsiteY6" fmla="*/ 281058 h 494103"/>
                  <a:gd name="connsiteX7" fmla="*/ 793031 w 904139"/>
                  <a:gd name="connsiteY7" fmla="*/ 261487 h 494103"/>
                  <a:gd name="connsiteX8" fmla="*/ 464326 w 904139"/>
                  <a:gd name="connsiteY8" fmla="*/ 261394 h 494103"/>
                  <a:gd name="connsiteX9" fmla="*/ 77874 w 904139"/>
                  <a:gd name="connsiteY9" fmla="*/ 261721 h 494103"/>
                  <a:gd name="connsiteX10" fmla="*/ 79151 w 904139"/>
                  <a:gd name="connsiteY10" fmla="*/ 493528 h 494103"/>
                  <a:gd name="connsiteX11" fmla="*/ 10679 w 904139"/>
                  <a:gd name="connsiteY11" fmla="*/ 341338 h 494103"/>
                  <a:gd name="connsiteX12" fmla="*/ 3799 w 904139"/>
                  <a:gd name="connsiteY12" fmla="*/ 166322 h 494103"/>
                  <a:gd name="connsiteX13" fmla="*/ 103507 w 904139"/>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7716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04711"/>
                  <a:gd name="connsiteY0" fmla="*/ 180 h 494103"/>
                  <a:gd name="connsiteX1" fmla="*/ 65302 w 904711"/>
                  <a:gd name="connsiteY1" fmla="*/ 227307 h 494103"/>
                  <a:gd name="connsiteX2" fmla="*/ 464971 w 904711"/>
                  <a:gd name="connsiteY2" fmla="*/ 241106 h 494103"/>
                  <a:gd name="connsiteX3" fmla="*/ 784623 w 904711"/>
                  <a:gd name="connsiteY3" fmla="*/ 242991 h 494103"/>
                  <a:gd name="connsiteX4" fmla="*/ 848177 w 904711"/>
                  <a:gd name="connsiteY4" fmla="*/ 202699 h 494103"/>
                  <a:gd name="connsiteX5" fmla="*/ 904139 w 904711"/>
                  <a:gd name="connsiteY5" fmla="*/ 249474 h 494103"/>
                  <a:gd name="connsiteX6" fmla="*/ 859179 w 904711"/>
                  <a:gd name="connsiteY6" fmla="*/ 281058 h 494103"/>
                  <a:gd name="connsiteX7" fmla="*/ 793031 w 904711"/>
                  <a:gd name="connsiteY7" fmla="*/ 261487 h 494103"/>
                  <a:gd name="connsiteX8" fmla="*/ 464326 w 904711"/>
                  <a:gd name="connsiteY8" fmla="*/ 261394 h 494103"/>
                  <a:gd name="connsiteX9" fmla="*/ 77874 w 904711"/>
                  <a:gd name="connsiteY9" fmla="*/ 261721 h 494103"/>
                  <a:gd name="connsiteX10" fmla="*/ 79151 w 904711"/>
                  <a:gd name="connsiteY10" fmla="*/ 493528 h 494103"/>
                  <a:gd name="connsiteX11" fmla="*/ 10679 w 904711"/>
                  <a:gd name="connsiteY11" fmla="*/ 341338 h 494103"/>
                  <a:gd name="connsiteX12" fmla="*/ 3799 w 904711"/>
                  <a:gd name="connsiteY12" fmla="*/ 166322 h 494103"/>
                  <a:gd name="connsiteX13" fmla="*/ 103507 w 904711"/>
                  <a:gd name="connsiteY13" fmla="*/ 180 h 494103"/>
                  <a:gd name="connsiteX0" fmla="*/ 103507 w 914663"/>
                  <a:gd name="connsiteY0" fmla="*/ 180 h 494103"/>
                  <a:gd name="connsiteX1" fmla="*/ 65302 w 914663"/>
                  <a:gd name="connsiteY1" fmla="*/ 227307 h 494103"/>
                  <a:gd name="connsiteX2" fmla="*/ 464971 w 914663"/>
                  <a:gd name="connsiteY2" fmla="*/ 241106 h 494103"/>
                  <a:gd name="connsiteX3" fmla="*/ 784623 w 914663"/>
                  <a:gd name="connsiteY3" fmla="*/ 242991 h 494103"/>
                  <a:gd name="connsiteX4" fmla="*/ 848177 w 914663"/>
                  <a:gd name="connsiteY4" fmla="*/ 202699 h 494103"/>
                  <a:gd name="connsiteX5" fmla="*/ 914663 w 914663"/>
                  <a:gd name="connsiteY5" fmla="*/ 249474 h 494103"/>
                  <a:gd name="connsiteX6" fmla="*/ 859179 w 914663"/>
                  <a:gd name="connsiteY6" fmla="*/ 281058 h 494103"/>
                  <a:gd name="connsiteX7" fmla="*/ 793031 w 914663"/>
                  <a:gd name="connsiteY7" fmla="*/ 261487 h 494103"/>
                  <a:gd name="connsiteX8" fmla="*/ 464326 w 914663"/>
                  <a:gd name="connsiteY8" fmla="*/ 261394 h 494103"/>
                  <a:gd name="connsiteX9" fmla="*/ 77874 w 914663"/>
                  <a:gd name="connsiteY9" fmla="*/ 261721 h 494103"/>
                  <a:gd name="connsiteX10" fmla="*/ 79151 w 914663"/>
                  <a:gd name="connsiteY10" fmla="*/ 493528 h 494103"/>
                  <a:gd name="connsiteX11" fmla="*/ 10679 w 914663"/>
                  <a:gd name="connsiteY11" fmla="*/ 341338 h 494103"/>
                  <a:gd name="connsiteX12" fmla="*/ 3799 w 914663"/>
                  <a:gd name="connsiteY12" fmla="*/ 166322 h 494103"/>
                  <a:gd name="connsiteX13" fmla="*/ 103507 w 914663"/>
                  <a:gd name="connsiteY13" fmla="*/ 180 h 494103"/>
                  <a:gd name="connsiteX0" fmla="*/ 103507 w 915235"/>
                  <a:gd name="connsiteY0" fmla="*/ 180 h 494103"/>
                  <a:gd name="connsiteX1" fmla="*/ 65302 w 915235"/>
                  <a:gd name="connsiteY1" fmla="*/ 227307 h 494103"/>
                  <a:gd name="connsiteX2" fmla="*/ 464971 w 915235"/>
                  <a:gd name="connsiteY2" fmla="*/ 241106 h 494103"/>
                  <a:gd name="connsiteX3" fmla="*/ 784623 w 915235"/>
                  <a:gd name="connsiteY3" fmla="*/ 242991 h 494103"/>
                  <a:gd name="connsiteX4" fmla="*/ 858702 w 915235"/>
                  <a:gd name="connsiteY4" fmla="*/ 201027 h 494103"/>
                  <a:gd name="connsiteX5" fmla="*/ 914663 w 915235"/>
                  <a:gd name="connsiteY5" fmla="*/ 249474 h 494103"/>
                  <a:gd name="connsiteX6" fmla="*/ 859179 w 915235"/>
                  <a:gd name="connsiteY6" fmla="*/ 281058 h 494103"/>
                  <a:gd name="connsiteX7" fmla="*/ 793031 w 915235"/>
                  <a:gd name="connsiteY7" fmla="*/ 261487 h 494103"/>
                  <a:gd name="connsiteX8" fmla="*/ 464326 w 915235"/>
                  <a:gd name="connsiteY8" fmla="*/ 261394 h 494103"/>
                  <a:gd name="connsiteX9" fmla="*/ 77874 w 915235"/>
                  <a:gd name="connsiteY9" fmla="*/ 261721 h 494103"/>
                  <a:gd name="connsiteX10" fmla="*/ 79151 w 915235"/>
                  <a:gd name="connsiteY10" fmla="*/ 493528 h 494103"/>
                  <a:gd name="connsiteX11" fmla="*/ 10679 w 915235"/>
                  <a:gd name="connsiteY11" fmla="*/ 341338 h 494103"/>
                  <a:gd name="connsiteX12" fmla="*/ 3799 w 915235"/>
                  <a:gd name="connsiteY12" fmla="*/ 166322 h 494103"/>
                  <a:gd name="connsiteX13" fmla="*/ 103507 w 915235"/>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84623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1027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22556"/>
                  <a:gd name="connsiteY0" fmla="*/ 180 h 494103"/>
                  <a:gd name="connsiteX1" fmla="*/ 65302 w 922556"/>
                  <a:gd name="connsiteY1" fmla="*/ 227307 h 494103"/>
                  <a:gd name="connsiteX2" fmla="*/ 464971 w 922556"/>
                  <a:gd name="connsiteY2" fmla="*/ 241106 h 494103"/>
                  <a:gd name="connsiteX3" fmla="*/ 792516 w 922556"/>
                  <a:gd name="connsiteY3" fmla="*/ 242991 h 494103"/>
                  <a:gd name="connsiteX4" fmla="*/ 858702 w 922556"/>
                  <a:gd name="connsiteY4" fmla="*/ 209389 h 494103"/>
                  <a:gd name="connsiteX5" fmla="*/ 922556 w 922556"/>
                  <a:gd name="connsiteY5" fmla="*/ 249474 h 494103"/>
                  <a:gd name="connsiteX6" fmla="*/ 859179 w 922556"/>
                  <a:gd name="connsiteY6" fmla="*/ 281058 h 494103"/>
                  <a:gd name="connsiteX7" fmla="*/ 793031 w 922556"/>
                  <a:gd name="connsiteY7" fmla="*/ 261487 h 494103"/>
                  <a:gd name="connsiteX8" fmla="*/ 464326 w 922556"/>
                  <a:gd name="connsiteY8" fmla="*/ 261394 h 494103"/>
                  <a:gd name="connsiteX9" fmla="*/ 77874 w 922556"/>
                  <a:gd name="connsiteY9" fmla="*/ 261721 h 494103"/>
                  <a:gd name="connsiteX10" fmla="*/ 79151 w 922556"/>
                  <a:gd name="connsiteY10" fmla="*/ 493528 h 494103"/>
                  <a:gd name="connsiteX11" fmla="*/ 10679 w 922556"/>
                  <a:gd name="connsiteY11" fmla="*/ 341338 h 494103"/>
                  <a:gd name="connsiteX12" fmla="*/ 3799 w 922556"/>
                  <a:gd name="connsiteY12" fmla="*/ 166322 h 494103"/>
                  <a:gd name="connsiteX13" fmla="*/ 103507 w 922556"/>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59179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81058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903039"/>
                  <a:gd name="connsiteY0" fmla="*/ 180 h 494103"/>
                  <a:gd name="connsiteX1" fmla="*/ 65302 w 903039"/>
                  <a:gd name="connsiteY1" fmla="*/ 227307 h 494103"/>
                  <a:gd name="connsiteX2" fmla="*/ 464971 w 903039"/>
                  <a:gd name="connsiteY2" fmla="*/ 241106 h 494103"/>
                  <a:gd name="connsiteX3" fmla="*/ 792516 w 903039"/>
                  <a:gd name="connsiteY3" fmla="*/ 242991 h 494103"/>
                  <a:gd name="connsiteX4" fmla="*/ 858702 w 903039"/>
                  <a:gd name="connsiteY4" fmla="*/ 209389 h 494103"/>
                  <a:gd name="connsiteX5" fmla="*/ 896245 w 903039"/>
                  <a:gd name="connsiteY5" fmla="*/ 251146 h 494103"/>
                  <a:gd name="connsiteX6" fmla="*/ 840761 w 903039"/>
                  <a:gd name="connsiteY6" fmla="*/ 276041 h 494103"/>
                  <a:gd name="connsiteX7" fmla="*/ 793031 w 903039"/>
                  <a:gd name="connsiteY7" fmla="*/ 261487 h 494103"/>
                  <a:gd name="connsiteX8" fmla="*/ 464326 w 903039"/>
                  <a:gd name="connsiteY8" fmla="*/ 261394 h 494103"/>
                  <a:gd name="connsiteX9" fmla="*/ 77874 w 903039"/>
                  <a:gd name="connsiteY9" fmla="*/ 261721 h 494103"/>
                  <a:gd name="connsiteX10" fmla="*/ 79151 w 903039"/>
                  <a:gd name="connsiteY10" fmla="*/ 493528 h 494103"/>
                  <a:gd name="connsiteX11" fmla="*/ 10679 w 903039"/>
                  <a:gd name="connsiteY11" fmla="*/ 341338 h 494103"/>
                  <a:gd name="connsiteX12" fmla="*/ 3799 w 903039"/>
                  <a:gd name="connsiteY12" fmla="*/ 166322 h 494103"/>
                  <a:gd name="connsiteX13" fmla="*/ 103507 w 903039"/>
                  <a:gd name="connsiteY13" fmla="*/ 180 h 494103"/>
                  <a:gd name="connsiteX0" fmla="*/ 103507 w 899206"/>
                  <a:gd name="connsiteY0" fmla="*/ 180 h 494103"/>
                  <a:gd name="connsiteX1" fmla="*/ 65302 w 899206"/>
                  <a:gd name="connsiteY1" fmla="*/ 227307 h 494103"/>
                  <a:gd name="connsiteX2" fmla="*/ 464971 w 899206"/>
                  <a:gd name="connsiteY2" fmla="*/ 241106 h 494103"/>
                  <a:gd name="connsiteX3" fmla="*/ 792516 w 899206"/>
                  <a:gd name="connsiteY3" fmla="*/ 242991 h 494103"/>
                  <a:gd name="connsiteX4" fmla="*/ 858702 w 899206"/>
                  <a:gd name="connsiteY4" fmla="*/ 209389 h 494103"/>
                  <a:gd name="connsiteX5" fmla="*/ 888356 w 899206"/>
                  <a:gd name="connsiteY5" fmla="*/ 251146 h 494103"/>
                  <a:gd name="connsiteX6" fmla="*/ 840761 w 899206"/>
                  <a:gd name="connsiteY6" fmla="*/ 276041 h 494103"/>
                  <a:gd name="connsiteX7" fmla="*/ 793031 w 899206"/>
                  <a:gd name="connsiteY7" fmla="*/ 261487 h 494103"/>
                  <a:gd name="connsiteX8" fmla="*/ 464326 w 899206"/>
                  <a:gd name="connsiteY8" fmla="*/ 261394 h 494103"/>
                  <a:gd name="connsiteX9" fmla="*/ 77874 w 899206"/>
                  <a:gd name="connsiteY9" fmla="*/ 261721 h 494103"/>
                  <a:gd name="connsiteX10" fmla="*/ 79151 w 899206"/>
                  <a:gd name="connsiteY10" fmla="*/ 493528 h 494103"/>
                  <a:gd name="connsiteX11" fmla="*/ 10679 w 899206"/>
                  <a:gd name="connsiteY11" fmla="*/ 341338 h 494103"/>
                  <a:gd name="connsiteX12" fmla="*/ 3799 w 899206"/>
                  <a:gd name="connsiteY12" fmla="*/ 166322 h 494103"/>
                  <a:gd name="connsiteX13" fmla="*/ 103507 w 899206"/>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91147"/>
                  <a:gd name="connsiteY0" fmla="*/ 180 h 494103"/>
                  <a:gd name="connsiteX1" fmla="*/ 65302 w 891147"/>
                  <a:gd name="connsiteY1" fmla="*/ 227307 h 494103"/>
                  <a:gd name="connsiteX2" fmla="*/ 464971 w 891147"/>
                  <a:gd name="connsiteY2" fmla="*/ 241106 h 494103"/>
                  <a:gd name="connsiteX3" fmla="*/ 792516 w 891147"/>
                  <a:gd name="connsiteY3" fmla="*/ 242991 h 494103"/>
                  <a:gd name="connsiteX4" fmla="*/ 840950 w 891147"/>
                  <a:gd name="connsiteY4" fmla="*/ 229235 h 494103"/>
                  <a:gd name="connsiteX5" fmla="*/ 888356 w 891147"/>
                  <a:gd name="connsiteY5" fmla="*/ 251146 h 494103"/>
                  <a:gd name="connsiteX6" fmla="*/ 840761 w 891147"/>
                  <a:gd name="connsiteY6" fmla="*/ 276041 h 494103"/>
                  <a:gd name="connsiteX7" fmla="*/ 793031 w 891147"/>
                  <a:gd name="connsiteY7" fmla="*/ 261487 h 494103"/>
                  <a:gd name="connsiteX8" fmla="*/ 464326 w 891147"/>
                  <a:gd name="connsiteY8" fmla="*/ 261394 h 494103"/>
                  <a:gd name="connsiteX9" fmla="*/ 77874 w 891147"/>
                  <a:gd name="connsiteY9" fmla="*/ 261721 h 494103"/>
                  <a:gd name="connsiteX10" fmla="*/ 79151 w 891147"/>
                  <a:gd name="connsiteY10" fmla="*/ 493528 h 494103"/>
                  <a:gd name="connsiteX11" fmla="*/ 10679 w 891147"/>
                  <a:gd name="connsiteY11" fmla="*/ 341338 h 494103"/>
                  <a:gd name="connsiteX12" fmla="*/ 3799 w 891147"/>
                  <a:gd name="connsiteY12" fmla="*/ 166322 h 494103"/>
                  <a:gd name="connsiteX13" fmla="*/ 103507 w 891147"/>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9235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5514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20553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0761 w 888356"/>
                  <a:gd name="connsiteY6" fmla="*/ 276041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5591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1394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4326 w 888356"/>
                  <a:gd name="connsiteY8" fmla="*/ 26362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8356"/>
                  <a:gd name="connsiteY0" fmla="*/ 180 h 494103"/>
                  <a:gd name="connsiteX1" fmla="*/ 65302 w 888356"/>
                  <a:gd name="connsiteY1" fmla="*/ 227307 h 494103"/>
                  <a:gd name="connsiteX2" fmla="*/ 464971 w 888356"/>
                  <a:gd name="connsiteY2" fmla="*/ 241106 h 494103"/>
                  <a:gd name="connsiteX3" fmla="*/ 792516 w 888356"/>
                  <a:gd name="connsiteY3" fmla="*/ 242991 h 494103"/>
                  <a:gd name="connsiteX4" fmla="*/ 840950 w 888356"/>
                  <a:gd name="connsiteY4" fmla="*/ 219312 h 494103"/>
                  <a:gd name="connsiteX5" fmla="*/ 888356 w 888356"/>
                  <a:gd name="connsiteY5" fmla="*/ 251146 h 494103"/>
                  <a:gd name="connsiteX6" fmla="*/ 842734 w 888356"/>
                  <a:gd name="connsiteY6" fmla="*/ 279762 h 494103"/>
                  <a:gd name="connsiteX7" fmla="*/ 793031 w 888356"/>
                  <a:gd name="connsiteY7" fmla="*/ 261487 h 494103"/>
                  <a:gd name="connsiteX8" fmla="*/ 465966 w 888356"/>
                  <a:gd name="connsiteY8" fmla="*/ 260280 h 494103"/>
                  <a:gd name="connsiteX9" fmla="*/ 77874 w 888356"/>
                  <a:gd name="connsiteY9" fmla="*/ 261721 h 494103"/>
                  <a:gd name="connsiteX10" fmla="*/ 79151 w 888356"/>
                  <a:gd name="connsiteY10" fmla="*/ 493528 h 494103"/>
                  <a:gd name="connsiteX11" fmla="*/ 10679 w 888356"/>
                  <a:gd name="connsiteY11" fmla="*/ 341338 h 494103"/>
                  <a:gd name="connsiteX12" fmla="*/ 3799 w 888356"/>
                  <a:gd name="connsiteY12" fmla="*/ 166322 h 494103"/>
                  <a:gd name="connsiteX13" fmla="*/ 103507 w 888356"/>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3437"/>
                  <a:gd name="connsiteY0" fmla="*/ 180 h 494103"/>
                  <a:gd name="connsiteX1" fmla="*/ 65302 w 883437"/>
                  <a:gd name="connsiteY1" fmla="*/ 227307 h 494103"/>
                  <a:gd name="connsiteX2" fmla="*/ 464971 w 883437"/>
                  <a:gd name="connsiteY2" fmla="*/ 241106 h 494103"/>
                  <a:gd name="connsiteX3" fmla="*/ 792516 w 883437"/>
                  <a:gd name="connsiteY3" fmla="*/ 242991 h 494103"/>
                  <a:gd name="connsiteX4" fmla="*/ 840950 w 883437"/>
                  <a:gd name="connsiteY4" fmla="*/ 219312 h 494103"/>
                  <a:gd name="connsiteX5" fmla="*/ 883437 w 883437"/>
                  <a:gd name="connsiteY5" fmla="*/ 251146 h 494103"/>
                  <a:gd name="connsiteX6" fmla="*/ 842734 w 883437"/>
                  <a:gd name="connsiteY6" fmla="*/ 279762 h 494103"/>
                  <a:gd name="connsiteX7" fmla="*/ 793031 w 883437"/>
                  <a:gd name="connsiteY7" fmla="*/ 261487 h 494103"/>
                  <a:gd name="connsiteX8" fmla="*/ 465966 w 883437"/>
                  <a:gd name="connsiteY8" fmla="*/ 260280 h 494103"/>
                  <a:gd name="connsiteX9" fmla="*/ 77874 w 883437"/>
                  <a:gd name="connsiteY9" fmla="*/ 261721 h 494103"/>
                  <a:gd name="connsiteX10" fmla="*/ 79151 w 883437"/>
                  <a:gd name="connsiteY10" fmla="*/ 493528 h 494103"/>
                  <a:gd name="connsiteX11" fmla="*/ 10679 w 883437"/>
                  <a:gd name="connsiteY11" fmla="*/ 341338 h 494103"/>
                  <a:gd name="connsiteX12" fmla="*/ 3799 w 883437"/>
                  <a:gd name="connsiteY12" fmla="*/ 166322 h 494103"/>
                  <a:gd name="connsiteX13" fmla="*/ 103507 w 883437"/>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842734 w 880158"/>
                  <a:gd name="connsiteY6" fmla="*/ 279762 h 494103"/>
                  <a:gd name="connsiteX7" fmla="*/ 793031 w 880158"/>
                  <a:gd name="connsiteY7" fmla="*/ 261487 h 494103"/>
                  <a:gd name="connsiteX8" fmla="*/ 465966 w 880158"/>
                  <a:gd name="connsiteY8" fmla="*/ 260280 h 494103"/>
                  <a:gd name="connsiteX9" fmla="*/ 77874 w 880158"/>
                  <a:gd name="connsiteY9" fmla="*/ 261721 h 494103"/>
                  <a:gd name="connsiteX10" fmla="*/ 79151 w 880158"/>
                  <a:gd name="connsiteY10" fmla="*/ 493528 h 494103"/>
                  <a:gd name="connsiteX11" fmla="*/ 10679 w 880158"/>
                  <a:gd name="connsiteY11" fmla="*/ 341338 h 494103"/>
                  <a:gd name="connsiteX12" fmla="*/ 3799 w 880158"/>
                  <a:gd name="connsiteY12" fmla="*/ 166322 h 494103"/>
                  <a:gd name="connsiteX13" fmla="*/ 103507 w 880158"/>
                  <a:gd name="connsiteY13" fmla="*/ 180 h 494103"/>
                  <a:gd name="connsiteX0" fmla="*/ 103507 w 880158"/>
                  <a:gd name="connsiteY0" fmla="*/ 180 h 494103"/>
                  <a:gd name="connsiteX1" fmla="*/ 65302 w 880158"/>
                  <a:gd name="connsiteY1" fmla="*/ 227307 h 494103"/>
                  <a:gd name="connsiteX2" fmla="*/ 464971 w 880158"/>
                  <a:gd name="connsiteY2" fmla="*/ 241106 h 494103"/>
                  <a:gd name="connsiteX3" fmla="*/ 792516 w 880158"/>
                  <a:gd name="connsiteY3" fmla="*/ 242991 h 494103"/>
                  <a:gd name="connsiteX4" fmla="*/ 840950 w 880158"/>
                  <a:gd name="connsiteY4" fmla="*/ 219312 h 494103"/>
                  <a:gd name="connsiteX5" fmla="*/ 880158 w 880158"/>
                  <a:gd name="connsiteY5" fmla="*/ 251146 h 494103"/>
                  <a:gd name="connsiteX6" fmla="*/ 793031 w 880158"/>
                  <a:gd name="connsiteY6" fmla="*/ 261487 h 494103"/>
                  <a:gd name="connsiteX7" fmla="*/ 465966 w 880158"/>
                  <a:gd name="connsiteY7" fmla="*/ 260280 h 494103"/>
                  <a:gd name="connsiteX8" fmla="*/ 77874 w 880158"/>
                  <a:gd name="connsiteY8" fmla="*/ 261721 h 494103"/>
                  <a:gd name="connsiteX9" fmla="*/ 79151 w 880158"/>
                  <a:gd name="connsiteY9" fmla="*/ 493528 h 494103"/>
                  <a:gd name="connsiteX10" fmla="*/ 10679 w 880158"/>
                  <a:gd name="connsiteY10" fmla="*/ 341338 h 494103"/>
                  <a:gd name="connsiteX11" fmla="*/ 3799 w 880158"/>
                  <a:gd name="connsiteY11" fmla="*/ 166322 h 494103"/>
                  <a:gd name="connsiteX12" fmla="*/ 103507 w 880158"/>
                  <a:gd name="connsiteY12" fmla="*/ 180 h 494103"/>
                  <a:gd name="connsiteX0" fmla="*/ 103507 w 842463"/>
                  <a:gd name="connsiteY0" fmla="*/ 180 h 494103"/>
                  <a:gd name="connsiteX1" fmla="*/ 65302 w 842463"/>
                  <a:gd name="connsiteY1" fmla="*/ 227307 h 494103"/>
                  <a:gd name="connsiteX2" fmla="*/ 464971 w 842463"/>
                  <a:gd name="connsiteY2" fmla="*/ 241106 h 494103"/>
                  <a:gd name="connsiteX3" fmla="*/ 792516 w 842463"/>
                  <a:gd name="connsiteY3" fmla="*/ 242991 h 494103"/>
                  <a:gd name="connsiteX4" fmla="*/ 840950 w 842463"/>
                  <a:gd name="connsiteY4" fmla="*/ 219312 h 494103"/>
                  <a:gd name="connsiteX5" fmla="*/ 793031 w 842463"/>
                  <a:gd name="connsiteY5" fmla="*/ 261487 h 494103"/>
                  <a:gd name="connsiteX6" fmla="*/ 465966 w 842463"/>
                  <a:gd name="connsiteY6" fmla="*/ 260280 h 494103"/>
                  <a:gd name="connsiteX7" fmla="*/ 77874 w 842463"/>
                  <a:gd name="connsiteY7" fmla="*/ 261721 h 494103"/>
                  <a:gd name="connsiteX8" fmla="*/ 79151 w 842463"/>
                  <a:gd name="connsiteY8" fmla="*/ 493528 h 494103"/>
                  <a:gd name="connsiteX9" fmla="*/ 10679 w 842463"/>
                  <a:gd name="connsiteY9" fmla="*/ 341338 h 494103"/>
                  <a:gd name="connsiteX10" fmla="*/ 3799 w 842463"/>
                  <a:gd name="connsiteY10" fmla="*/ 166322 h 494103"/>
                  <a:gd name="connsiteX11" fmla="*/ 103507 w 842463"/>
                  <a:gd name="connsiteY11" fmla="*/ 180 h 494103"/>
                  <a:gd name="connsiteX0" fmla="*/ 103507 w 833687"/>
                  <a:gd name="connsiteY0" fmla="*/ 180 h 494103"/>
                  <a:gd name="connsiteX1" fmla="*/ 65302 w 833687"/>
                  <a:gd name="connsiteY1" fmla="*/ 227307 h 494103"/>
                  <a:gd name="connsiteX2" fmla="*/ 464971 w 833687"/>
                  <a:gd name="connsiteY2" fmla="*/ 241106 h 494103"/>
                  <a:gd name="connsiteX3" fmla="*/ 792516 w 833687"/>
                  <a:gd name="connsiteY3" fmla="*/ 242991 h 494103"/>
                  <a:gd name="connsiteX4" fmla="*/ 793031 w 833687"/>
                  <a:gd name="connsiteY4" fmla="*/ 261487 h 494103"/>
                  <a:gd name="connsiteX5" fmla="*/ 465966 w 833687"/>
                  <a:gd name="connsiteY5" fmla="*/ 260280 h 494103"/>
                  <a:gd name="connsiteX6" fmla="*/ 77874 w 833687"/>
                  <a:gd name="connsiteY6" fmla="*/ 261721 h 494103"/>
                  <a:gd name="connsiteX7" fmla="*/ 79151 w 833687"/>
                  <a:gd name="connsiteY7" fmla="*/ 493528 h 494103"/>
                  <a:gd name="connsiteX8" fmla="*/ 10679 w 833687"/>
                  <a:gd name="connsiteY8" fmla="*/ 341338 h 494103"/>
                  <a:gd name="connsiteX9" fmla="*/ 3799 w 833687"/>
                  <a:gd name="connsiteY9" fmla="*/ 166322 h 494103"/>
                  <a:gd name="connsiteX10" fmla="*/ 103507 w 833687"/>
                  <a:gd name="connsiteY10" fmla="*/ 180 h 494103"/>
                  <a:gd name="connsiteX0" fmla="*/ 103507 w 793030"/>
                  <a:gd name="connsiteY0" fmla="*/ 180 h 494103"/>
                  <a:gd name="connsiteX1" fmla="*/ 65302 w 793030"/>
                  <a:gd name="connsiteY1" fmla="*/ 227307 h 494103"/>
                  <a:gd name="connsiteX2" fmla="*/ 464971 w 793030"/>
                  <a:gd name="connsiteY2" fmla="*/ 241106 h 494103"/>
                  <a:gd name="connsiteX3" fmla="*/ 793031 w 793030"/>
                  <a:gd name="connsiteY3" fmla="*/ 261487 h 494103"/>
                  <a:gd name="connsiteX4" fmla="*/ 465966 w 793030"/>
                  <a:gd name="connsiteY4" fmla="*/ 260280 h 494103"/>
                  <a:gd name="connsiteX5" fmla="*/ 77874 w 793030"/>
                  <a:gd name="connsiteY5" fmla="*/ 261721 h 494103"/>
                  <a:gd name="connsiteX6" fmla="*/ 79151 w 793030"/>
                  <a:gd name="connsiteY6" fmla="*/ 493528 h 494103"/>
                  <a:gd name="connsiteX7" fmla="*/ 10679 w 793030"/>
                  <a:gd name="connsiteY7" fmla="*/ 341338 h 494103"/>
                  <a:gd name="connsiteX8" fmla="*/ 3799 w 793030"/>
                  <a:gd name="connsiteY8" fmla="*/ 166322 h 494103"/>
                  <a:gd name="connsiteX9" fmla="*/ 103507 w 793030"/>
                  <a:gd name="connsiteY9" fmla="*/ 180 h 494103"/>
                  <a:gd name="connsiteX0" fmla="*/ 103507 w 465967"/>
                  <a:gd name="connsiteY0" fmla="*/ 180 h 494103"/>
                  <a:gd name="connsiteX1" fmla="*/ 65302 w 465967"/>
                  <a:gd name="connsiteY1" fmla="*/ 227307 h 494103"/>
                  <a:gd name="connsiteX2" fmla="*/ 464971 w 465967"/>
                  <a:gd name="connsiteY2" fmla="*/ 241106 h 494103"/>
                  <a:gd name="connsiteX3" fmla="*/ 465966 w 465967"/>
                  <a:gd name="connsiteY3" fmla="*/ 260280 h 494103"/>
                  <a:gd name="connsiteX4" fmla="*/ 77874 w 465967"/>
                  <a:gd name="connsiteY4" fmla="*/ 261721 h 494103"/>
                  <a:gd name="connsiteX5" fmla="*/ 79151 w 465967"/>
                  <a:gd name="connsiteY5" fmla="*/ 493528 h 494103"/>
                  <a:gd name="connsiteX6" fmla="*/ 10679 w 465967"/>
                  <a:gd name="connsiteY6" fmla="*/ 341338 h 494103"/>
                  <a:gd name="connsiteX7" fmla="*/ 3799 w 465967"/>
                  <a:gd name="connsiteY7" fmla="*/ 166322 h 494103"/>
                  <a:gd name="connsiteX8" fmla="*/ 103507 w 465967"/>
                  <a:gd name="connsiteY8" fmla="*/ 180 h 494103"/>
                  <a:gd name="connsiteX0" fmla="*/ 3799 w 465966"/>
                  <a:gd name="connsiteY0" fmla="*/ 3350 h 331131"/>
                  <a:gd name="connsiteX1" fmla="*/ 65302 w 465966"/>
                  <a:gd name="connsiteY1" fmla="*/ 64335 h 331131"/>
                  <a:gd name="connsiteX2" fmla="*/ 464971 w 465966"/>
                  <a:gd name="connsiteY2" fmla="*/ 78134 h 331131"/>
                  <a:gd name="connsiteX3" fmla="*/ 465966 w 465966"/>
                  <a:gd name="connsiteY3" fmla="*/ 97308 h 331131"/>
                  <a:gd name="connsiteX4" fmla="*/ 77874 w 465966"/>
                  <a:gd name="connsiteY4" fmla="*/ 98749 h 331131"/>
                  <a:gd name="connsiteX5" fmla="*/ 79151 w 465966"/>
                  <a:gd name="connsiteY5" fmla="*/ 330556 h 331131"/>
                  <a:gd name="connsiteX6" fmla="*/ 10679 w 465966"/>
                  <a:gd name="connsiteY6" fmla="*/ 178366 h 331131"/>
                  <a:gd name="connsiteX7" fmla="*/ 3799 w 465966"/>
                  <a:gd name="connsiteY7" fmla="*/ 3350 h 331131"/>
                  <a:gd name="connsiteX0" fmla="*/ 3723 w 459010"/>
                  <a:gd name="connsiteY0" fmla="*/ 114031 h 266796"/>
                  <a:gd name="connsiteX1" fmla="*/ 58346 w 459010"/>
                  <a:gd name="connsiteY1" fmla="*/ 0 h 266796"/>
                  <a:gd name="connsiteX2" fmla="*/ 458015 w 459010"/>
                  <a:gd name="connsiteY2" fmla="*/ 13799 h 266796"/>
                  <a:gd name="connsiteX3" fmla="*/ 459010 w 459010"/>
                  <a:gd name="connsiteY3" fmla="*/ 32973 h 266796"/>
                  <a:gd name="connsiteX4" fmla="*/ 70918 w 459010"/>
                  <a:gd name="connsiteY4" fmla="*/ 34414 h 266796"/>
                  <a:gd name="connsiteX5" fmla="*/ 72195 w 459010"/>
                  <a:gd name="connsiteY5" fmla="*/ 266221 h 266796"/>
                  <a:gd name="connsiteX6" fmla="*/ 3723 w 459010"/>
                  <a:gd name="connsiteY6" fmla="*/ 114031 h 266796"/>
                  <a:gd name="connsiteX0" fmla="*/ 3723 w 459010"/>
                  <a:gd name="connsiteY0" fmla="*/ 116759 h 269524"/>
                  <a:gd name="connsiteX1" fmla="*/ 58346 w 459010"/>
                  <a:gd name="connsiteY1" fmla="*/ 2728 h 269524"/>
                  <a:gd name="connsiteX2" fmla="*/ 459010 w 459010"/>
                  <a:gd name="connsiteY2" fmla="*/ 35701 h 269524"/>
                  <a:gd name="connsiteX3" fmla="*/ 70918 w 459010"/>
                  <a:gd name="connsiteY3" fmla="*/ 37142 h 269524"/>
                  <a:gd name="connsiteX4" fmla="*/ 72195 w 459010"/>
                  <a:gd name="connsiteY4" fmla="*/ 268949 h 269524"/>
                  <a:gd name="connsiteX5" fmla="*/ 3723 w 459010"/>
                  <a:gd name="connsiteY5" fmla="*/ 116759 h 269524"/>
                  <a:gd name="connsiteX0" fmla="*/ 3723 w 75075"/>
                  <a:gd name="connsiteY0" fmla="*/ 120873 h 273638"/>
                  <a:gd name="connsiteX1" fmla="*/ 58346 w 75075"/>
                  <a:gd name="connsiteY1" fmla="*/ 6842 h 273638"/>
                  <a:gd name="connsiteX2" fmla="*/ 70918 w 75075"/>
                  <a:gd name="connsiteY2" fmla="*/ 41256 h 273638"/>
                  <a:gd name="connsiteX3" fmla="*/ 72195 w 75075"/>
                  <a:gd name="connsiteY3" fmla="*/ 273063 h 273638"/>
                  <a:gd name="connsiteX4" fmla="*/ 3723 w 75075"/>
                  <a:gd name="connsiteY4" fmla="*/ 120873 h 273638"/>
                  <a:gd name="connsiteX0" fmla="*/ 46210 w 117562"/>
                  <a:gd name="connsiteY0" fmla="*/ 99582 h 252347"/>
                  <a:gd name="connsiteX1" fmla="*/ 30416 w 117562"/>
                  <a:gd name="connsiteY1" fmla="*/ 30399 h 252347"/>
                  <a:gd name="connsiteX2" fmla="*/ 113405 w 117562"/>
                  <a:gd name="connsiteY2" fmla="*/ 19965 h 252347"/>
                  <a:gd name="connsiteX3" fmla="*/ 114682 w 117562"/>
                  <a:gd name="connsiteY3" fmla="*/ 251772 h 252347"/>
                  <a:gd name="connsiteX4" fmla="*/ 46210 w 117562"/>
                  <a:gd name="connsiteY4" fmla="*/ 99582 h 252347"/>
                  <a:gd name="connsiteX0" fmla="*/ 37143 w 108495"/>
                  <a:gd name="connsiteY0" fmla="*/ 97117 h 249882"/>
                  <a:gd name="connsiteX1" fmla="*/ 33136 w 108495"/>
                  <a:gd name="connsiteY1" fmla="*/ 38814 h 249882"/>
                  <a:gd name="connsiteX2" fmla="*/ 104338 w 108495"/>
                  <a:gd name="connsiteY2" fmla="*/ 17500 h 249882"/>
                  <a:gd name="connsiteX3" fmla="*/ 105615 w 108495"/>
                  <a:gd name="connsiteY3" fmla="*/ 249307 h 249882"/>
                  <a:gd name="connsiteX4" fmla="*/ 37143 w 108495"/>
                  <a:gd name="connsiteY4" fmla="*/ 97117 h 249882"/>
                  <a:gd name="connsiteX0" fmla="*/ 9243 w 80595"/>
                  <a:gd name="connsiteY0" fmla="*/ 97117 h 249882"/>
                  <a:gd name="connsiteX1" fmla="*/ 5236 w 80595"/>
                  <a:gd name="connsiteY1" fmla="*/ 38814 h 249882"/>
                  <a:gd name="connsiteX2" fmla="*/ 76438 w 80595"/>
                  <a:gd name="connsiteY2" fmla="*/ 17500 h 249882"/>
                  <a:gd name="connsiteX3" fmla="*/ 77715 w 80595"/>
                  <a:gd name="connsiteY3" fmla="*/ 249307 h 249882"/>
                  <a:gd name="connsiteX4" fmla="*/ 9243 w 80595"/>
                  <a:gd name="connsiteY4" fmla="*/ 97117 h 249882"/>
                  <a:gd name="connsiteX0" fmla="*/ 4240 w 75592"/>
                  <a:gd name="connsiteY0" fmla="*/ 97117 h 249882"/>
                  <a:gd name="connsiteX1" fmla="*/ 233 w 75592"/>
                  <a:gd name="connsiteY1" fmla="*/ 38814 h 249882"/>
                  <a:gd name="connsiteX2" fmla="*/ 71435 w 75592"/>
                  <a:gd name="connsiteY2" fmla="*/ 17500 h 249882"/>
                  <a:gd name="connsiteX3" fmla="*/ 72712 w 75592"/>
                  <a:gd name="connsiteY3" fmla="*/ 249307 h 249882"/>
                  <a:gd name="connsiteX4" fmla="*/ 4240 w 75592"/>
                  <a:gd name="connsiteY4" fmla="*/ 97117 h 249882"/>
                  <a:gd name="connsiteX0" fmla="*/ 374 w 83515"/>
                  <a:gd name="connsiteY0" fmla="*/ 97119 h 249882"/>
                  <a:gd name="connsiteX1" fmla="*/ 8156 w 83515"/>
                  <a:gd name="connsiteY1" fmla="*/ 38814 h 249882"/>
                  <a:gd name="connsiteX2" fmla="*/ 79358 w 83515"/>
                  <a:gd name="connsiteY2" fmla="*/ 17500 h 249882"/>
                  <a:gd name="connsiteX3" fmla="*/ 80635 w 83515"/>
                  <a:gd name="connsiteY3" fmla="*/ 249307 h 249882"/>
                  <a:gd name="connsiteX4" fmla="*/ 374 w 83515"/>
                  <a:gd name="connsiteY4" fmla="*/ 97119 h 249882"/>
                  <a:gd name="connsiteX0" fmla="*/ 375 w 91871"/>
                  <a:gd name="connsiteY0" fmla="*/ 79676 h 232439"/>
                  <a:gd name="connsiteX1" fmla="*/ 8157 w 91871"/>
                  <a:gd name="connsiteY1" fmla="*/ 21371 h 232439"/>
                  <a:gd name="connsiteX2" fmla="*/ 79359 w 91871"/>
                  <a:gd name="connsiteY2" fmla="*/ 57 h 232439"/>
                  <a:gd name="connsiteX3" fmla="*/ 80636 w 91871"/>
                  <a:gd name="connsiteY3" fmla="*/ 231864 h 232439"/>
                  <a:gd name="connsiteX4" fmla="*/ 375 w 91871"/>
                  <a:gd name="connsiteY4" fmla="*/ 79676 h 232439"/>
                  <a:gd name="connsiteX0" fmla="*/ 375 w 83191"/>
                  <a:gd name="connsiteY0" fmla="*/ 74301 h 227077"/>
                  <a:gd name="connsiteX1" fmla="*/ 8157 w 83191"/>
                  <a:gd name="connsiteY1" fmla="*/ 15996 h 227077"/>
                  <a:gd name="connsiteX2" fmla="*/ 63640 w 83191"/>
                  <a:gd name="connsiteY2" fmla="*/ 123 h 227077"/>
                  <a:gd name="connsiteX3" fmla="*/ 80636 w 83191"/>
                  <a:gd name="connsiteY3" fmla="*/ 226489 h 227077"/>
                  <a:gd name="connsiteX4" fmla="*/ 375 w 83191"/>
                  <a:gd name="connsiteY4" fmla="*/ 74301 h 227077"/>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375 w 118043"/>
                  <a:gd name="connsiteY0" fmla="*/ 74301 h 178289"/>
                  <a:gd name="connsiteX1" fmla="*/ 8157 w 118043"/>
                  <a:gd name="connsiteY1" fmla="*/ 15996 h 178289"/>
                  <a:gd name="connsiteX2" fmla="*/ 63640 w 118043"/>
                  <a:gd name="connsiteY2" fmla="*/ 123 h 178289"/>
                  <a:gd name="connsiteX3" fmla="*/ 116002 w 118043"/>
                  <a:gd name="connsiteY3" fmla="*/ 177541 h 178289"/>
                  <a:gd name="connsiteX4" fmla="*/ 375 w 118043"/>
                  <a:gd name="connsiteY4" fmla="*/ 74301 h 178289"/>
                  <a:gd name="connsiteX0" fmla="*/ 13404 w 131072"/>
                  <a:gd name="connsiteY0" fmla="*/ 74301 h 178289"/>
                  <a:gd name="connsiteX1" fmla="*/ 21186 w 131072"/>
                  <a:gd name="connsiteY1" fmla="*/ 15996 h 178289"/>
                  <a:gd name="connsiteX2" fmla="*/ 76669 w 131072"/>
                  <a:gd name="connsiteY2" fmla="*/ 123 h 178289"/>
                  <a:gd name="connsiteX3" fmla="*/ 129031 w 131072"/>
                  <a:gd name="connsiteY3" fmla="*/ 177541 h 178289"/>
                  <a:gd name="connsiteX4" fmla="*/ 13404 w 131072"/>
                  <a:gd name="connsiteY4" fmla="*/ 74301 h 178289"/>
                  <a:gd name="connsiteX0" fmla="*/ 377 w 118045"/>
                  <a:gd name="connsiteY0" fmla="*/ 74301 h 178289"/>
                  <a:gd name="connsiteX1" fmla="*/ 8159 w 118045"/>
                  <a:gd name="connsiteY1" fmla="*/ 15996 h 178289"/>
                  <a:gd name="connsiteX2" fmla="*/ 63642 w 118045"/>
                  <a:gd name="connsiteY2" fmla="*/ 123 h 178289"/>
                  <a:gd name="connsiteX3" fmla="*/ 116004 w 118045"/>
                  <a:gd name="connsiteY3" fmla="*/ 177541 h 178289"/>
                  <a:gd name="connsiteX4" fmla="*/ 377 w 118045"/>
                  <a:gd name="connsiteY4" fmla="*/ 74301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333 w 111143"/>
                  <a:gd name="connsiteY0" fmla="*/ 74303 h 178289"/>
                  <a:gd name="connsiteX1" fmla="*/ 1257 w 111143"/>
                  <a:gd name="connsiteY1" fmla="*/ 15996 h 178289"/>
                  <a:gd name="connsiteX2" fmla="*/ 56740 w 111143"/>
                  <a:gd name="connsiteY2" fmla="*/ 123 h 178289"/>
                  <a:gd name="connsiteX3" fmla="*/ 109102 w 111143"/>
                  <a:gd name="connsiteY3" fmla="*/ 177541 h 178289"/>
                  <a:gd name="connsiteX4" fmla="*/ 1333 w 111143"/>
                  <a:gd name="connsiteY4" fmla="*/ 74303 h 178289"/>
                  <a:gd name="connsiteX0" fmla="*/ 10017 w 119827"/>
                  <a:gd name="connsiteY0" fmla="*/ 74303 h 178289"/>
                  <a:gd name="connsiteX1" fmla="*/ 9941 w 119827"/>
                  <a:gd name="connsiteY1" fmla="*/ 15996 h 178289"/>
                  <a:gd name="connsiteX2" fmla="*/ 65424 w 119827"/>
                  <a:gd name="connsiteY2" fmla="*/ 123 h 178289"/>
                  <a:gd name="connsiteX3" fmla="*/ 117786 w 119827"/>
                  <a:gd name="connsiteY3" fmla="*/ 177541 h 178289"/>
                  <a:gd name="connsiteX4" fmla="*/ 10017 w 119827"/>
                  <a:gd name="connsiteY4" fmla="*/ 74303 h 178289"/>
                  <a:gd name="connsiteX0" fmla="*/ 10017 w 119827"/>
                  <a:gd name="connsiteY0" fmla="*/ 74303 h 178909"/>
                  <a:gd name="connsiteX1" fmla="*/ 9941 w 119827"/>
                  <a:gd name="connsiteY1" fmla="*/ 15996 h 178909"/>
                  <a:gd name="connsiteX2" fmla="*/ 65424 w 119827"/>
                  <a:gd name="connsiteY2" fmla="*/ 123 h 178909"/>
                  <a:gd name="connsiteX3" fmla="*/ 117786 w 119827"/>
                  <a:gd name="connsiteY3" fmla="*/ 177541 h 178909"/>
                  <a:gd name="connsiteX4" fmla="*/ 21360 w 119827"/>
                  <a:gd name="connsiteY4" fmla="*/ 81852 h 178909"/>
                  <a:gd name="connsiteX5" fmla="*/ 10017 w 119827"/>
                  <a:gd name="connsiteY5" fmla="*/ 74303 h 178909"/>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6815 h 181421"/>
                  <a:gd name="connsiteX1" fmla="*/ 9941 w 119827"/>
                  <a:gd name="connsiteY1" fmla="*/ 18508 h 181421"/>
                  <a:gd name="connsiteX2" fmla="*/ 65424 w 119827"/>
                  <a:gd name="connsiteY2" fmla="*/ 2635 h 181421"/>
                  <a:gd name="connsiteX3" fmla="*/ 117786 w 119827"/>
                  <a:gd name="connsiteY3" fmla="*/ 180053 h 181421"/>
                  <a:gd name="connsiteX4" fmla="*/ 21360 w 119827"/>
                  <a:gd name="connsiteY4" fmla="*/ 84364 h 181421"/>
                  <a:gd name="connsiteX5" fmla="*/ 10017 w 119827"/>
                  <a:gd name="connsiteY5" fmla="*/ 76815 h 181421"/>
                  <a:gd name="connsiteX0" fmla="*/ 10017 w 119827"/>
                  <a:gd name="connsiteY0" fmla="*/ 74180 h 178786"/>
                  <a:gd name="connsiteX1" fmla="*/ 9941 w 119827"/>
                  <a:gd name="connsiteY1" fmla="*/ 15873 h 178786"/>
                  <a:gd name="connsiteX2" fmla="*/ 65424 w 119827"/>
                  <a:gd name="connsiteY2" fmla="*/ 0 h 178786"/>
                  <a:gd name="connsiteX3" fmla="*/ 117786 w 119827"/>
                  <a:gd name="connsiteY3" fmla="*/ 177418 h 178786"/>
                  <a:gd name="connsiteX4" fmla="*/ 21360 w 119827"/>
                  <a:gd name="connsiteY4" fmla="*/ 81729 h 178786"/>
                  <a:gd name="connsiteX5" fmla="*/ 10017 w 119827"/>
                  <a:gd name="connsiteY5" fmla="*/ 74180 h 178786"/>
                  <a:gd name="connsiteX0" fmla="*/ 17660 w 127470"/>
                  <a:gd name="connsiteY0" fmla="*/ 74485 h 179091"/>
                  <a:gd name="connsiteX1" fmla="*/ 1039 w 127470"/>
                  <a:gd name="connsiteY1" fmla="*/ 7068 h 179091"/>
                  <a:gd name="connsiteX2" fmla="*/ 73067 w 127470"/>
                  <a:gd name="connsiteY2" fmla="*/ 305 h 179091"/>
                  <a:gd name="connsiteX3" fmla="*/ 125429 w 127470"/>
                  <a:gd name="connsiteY3" fmla="*/ 177723 h 179091"/>
                  <a:gd name="connsiteX4" fmla="*/ 29003 w 127470"/>
                  <a:gd name="connsiteY4" fmla="*/ 82034 h 179091"/>
                  <a:gd name="connsiteX5" fmla="*/ 17660 w 127470"/>
                  <a:gd name="connsiteY5" fmla="*/ 74485 h 179091"/>
                  <a:gd name="connsiteX0" fmla="*/ 20602 w 130412"/>
                  <a:gd name="connsiteY0" fmla="*/ 74485 h 179091"/>
                  <a:gd name="connsiteX1" fmla="*/ 3981 w 130412"/>
                  <a:gd name="connsiteY1" fmla="*/ 7068 h 179091"/>
                  <a:gd name="connsiteX2" fmla="*/ 76009 w 130412"/>
                  <a:gd name="connsiteY2" fmla="*/ 305 h 179091"/>
                  <a:gd name="connsiteX3" fmla="*/ 128371 w 130412"/>
                  <a:gd name="connsiteY3" fmla="*/ 177723 h 179091"/>
                  <a:gd name="connsiteX4" fmla="*/ 31945 w 130412"/>
                  <a:gd name="connsiteY4" fmla="*/ 82034 h 179091"/>
                  <a:gd name="connsiteX5" fmla="*/ 20602 w 130412"/>
                  <a:gd name="connsiteY5" fmla="*/ 74485 h 179091"/>
                  <a:gd name="connsiteX0" fmla="*/ 29892 w 128359"/>
                  <a:gd name="connsiteY0" fmla="*/ 82034 h 179255"/>
                  <a:gd name="connsiteX1" fmla="*/ 1928 w 128359"/>
                  <a:gd name="connsiteY1" fmla="*/ 7068 h 179255"/>
                  <a:gd name="connsiteX2" fmla="*/ 73956 w 128359"/>
                  <a:gd name="connsiteY2" fmla="*/ 305 h 179255"/>
                  <a:gd name="connsiteX3" fmla="*/ 126318 w 128359"/>
                  <a:gd name="connsiteY3" fmla="*/ 177723 h 179255"/>
                  <a:gd name="connsiteX4" fmla="*/ 29892 w 128359"/>
                  <a:gd name="connsiteY4" fmla="*/ 82034 h 179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59" h="179255">
                    <a:moveTo>
                      <a:pt x="29892" y="82034"/>
                    </a:moveTo>
                    <a:cubicBezTo>
                      <a:pt x="9160" y="53591"/>
                      <a:pt x="-5416" y="20689"/>
                      <a:pt x="1928" y="7068"/>
                    </a:cubicBezTo>
                    <a:cubicBezTo>
                      <a:pt x="13127" y="-6201"/>
                      <a:pt x="73097" y="4003"/>
                      <a:pt x="73956" y="305"/>
                    </a:cubicBezTo>
                    <a:cubicBezTo>
                      <a:pt x="-17295" y="19765"/>
                      <a:pt x="148356" y="191145"/>
                      <a:pt x="126318" y="177723"/>
                    </a:cubicBezTo>
                    <a:cubicBezTo>
                      <a:pt x="120284" y="191344"/>
                      <a:pt x="50624" y="110477"/>
                      <a:pt x="29892" y="82034"/>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07" name="円/楕円 192">
                <a:extLst>
                  <a:ext uri="{FF2B5EF4-FFF2-40B4-BE49-F238E27FC236}">
                    <a16:creationId xmlns:a16="http://schemas.microsoft.com/office/drawing/2014/main" id="{17EF114B-3044-8006-AEBF-814A29F06447}"/>
                  </a:ext>
                </a:extLst>
              </p:cNvPr>
              <p:cNvSpPr>
                <a:spLocks noChangeAspect="1"/>
              </p:cNvSpPr>
              <p:nvPr/>
            </p:nvSpPr>
            <p:spPr>
              <a:xfrm>
                <a:off x="11651790" y="4463513"/>
                <a:ext cx="108000" cy="1080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1"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43" name="フリーフォーム: 図形 236">
              <a:extLst>
                <a:ext uri="{FF2B5EF4-FFF2-40B4-BE49-F238E27FC236}">
                  <a16:creationId xmlns:a16="http://schemas.microsoft.com/office/drawing/2014/main" id="{2DDE47AE-4BDD-3FCF-A06D-E21B3771CF23}"/>
                </a:ext>
              </a:extLst>
            </p:cNvPr>
            <p:cNvSpPr/>
            <p:nvPr/>
          </p:nvSpPr>
          <p:spPr>
            <a:xfrm rot="17586051" flipH="1">
              <a:off x="5432590" y="4073652"/>
              <a:ext cx="8789" cy="210985"/>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0 w 2719089"/>
                <a:gd name="connsiteY0" fmla="*/ 0 h 2446841"/>
                <a:gd name="connsiteX1" fmla="*/ 647402 w 2719089"/>
                <a:gd name="connsiteY1" fmla="*/ 934248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314330 w 2719089"/>
                <a:gd name="connsiteY1" fmla="*/ 1042893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2114847 w 2719089"/>
                <a:gd name="connsiteY1" fmla="*/ 1942643 h 2446841"/>
                <a:gd name="connsiteX2" fmla="*/ 2719089 w 2719089"/>
                <a:gd name="connsiteY2" fmla="*/ 2446841 h 2446841"/>
                <a:gd name="connsiteX3" fmla="*/ 2719089 w 2719089"/>
                <a:gd name="connsiteY3" fmla="*/ 2446841 h 2446841"/>
                <a:gd name="connsiteX0" fmla="*/ 0 w 2719089"/>
                <a:gd name="connsiteY0" fmla="*/ 0 h 2446841"/>
                <a:gd name="connsiteX1" fmla="*/ 1991815 w 2719089"/>
                <a:gd name="connsiteY1" fmla="*/ 1259805 h 2446841"/>
                <a:gd name="connsiteX2" fmla="*/ 2719089 w 2719089"/>
                <a:gd name="connsiteY2" fmla="*/ 2446841 h 2446841"/>
                <a:gd name="connsiteX3" fmla="*/ 2719089 w 2719089"/>
                <a:gd name="connsiteY3" fmla="*/ 2446841 h 2446841"/>
                <a:gd name="connsiteX0" fmla="*/ 0 w 2796108"/>
                <a:gd name="connsiteY0" fmla="*/ 0 h 2588716"/>
                <a:gd name="connsiteX1" fmla="*/ 1991815 w 2796108"/>
                <a:gd name="connsiteY1" fmla="*/ 1259805 h 2588716"/>
                <a:gd name="connsiteX2" fmla="*/ 2719089 w 2796108"/>
                <a:gd name="connsiteY2" fmla="*/ 2446841 h 2588716"/>
                <a:gd name="connsiteX3" fmla="*/ 241349 w 2796108"/>
                <a:gd name="connsiteY3" fmla="*/ 2588714 h 2588716"/>
                <a:gd name="connsiteX0" fmla="*/ 0 w 2059583"/>
                <a:gd name="connsiteY0" fmla="*/ 0 h 2588716"/>
                <a:gd name="connsiteX1" fmla="*/ 1991815 w 2059583"/>
                <a:gd name="connsiteY1" fmla="*/ 1259805 h 2588716"/>
                <a:gd name="connsiteX2" fmla="*/ 484175 w 2059583"/>
                <a:gd name="connsiteY2" fmla="*/ 2164839 h 2588716"/>
                <a:gd name="connsiteX3" fmla="*/ 241349 w 2059583"/>
                <a:gd name="connsiteY3" fmla="*/ 2588714 h 2588716"/>
                <a:gd name="connsiteX0" fmla="*/ 0 w 1992675"/>
                <a:gd name="connsiteY0" fmla="*/ 0 h 2588716"/>
                <a:gd name="connsiteX1" fmla="*/ 1991815 w 1992675"/>
                <a:gd name="connsiteY1" fmla="*/ 1259805 h 2588716"/>
                <a:gd name="connsiteX2" fmla="*/ 241349 w 1992675"/>
                <a:gd name="connsiteY2" fmla="*/ 2588714 h 2588716"/>
                <a:gd name="connsiteX0" fmla="*/ 0 w 1991842"/>
                <a:gd name="connsiteY0" fmla="*/ 0 h 2588716"/>
                <a:gd name="connsiteX1" fmla="*/ 1991815 w 1991842"/>
                <a:gd name="connsiteY1" fmla="*/ 1259805 h 2588716"/>
                <a:gd name="connsiteX2" fmla="*/ 241349 w 1991842"/>
                <a:gd name="connsiteY2" fmla="*/ 2588714 h 2588716"/>
                <a:gd name="connsiteX0" fmla="*/ 0 w 752940"/>
                <a:gd name="connsiteY0" fmla="*/ 0 h 2588716"/>
                <a:gd name="connsiteX1" fmla="*/ 752928 w 752940"/>
                <a:gd name="connsiteY1" fmla="*/ 1330742 h 2588716"/>
                <a:gd name="connsiteX2" fmla="*/ 241349 w 752940"/>
                <a:gd name="connsiteY2" fmla="*/ 2588714 h 2588716"/>
              </a:gdLst>
              <a:ahLst/>
              <a:cxnLst>
                <a:cxn ang="0">
                  <a:pos x="connsiteX0" y="connsiteY0"/>
                </a:cxn>
                <a:cxn ang="0">
                  <a:pos x="connsiteX1" y="connsiteY1"/>
                </a:cxn>
                <a:cxn ang="0">
                  <a:pos x="connsiteX2" y="connsiteY2"/>
                </a:cxn>
              </a:cxnLst>
              <a:rect l="l" t="t" r="r" b="b"/>
              <a:pathLst>
                <a:path w="752940" h="2588716">
                  <a:moveTo>
                    <a:pt x="0" y="0"/>
                  </a:moveTo>
                  <a:lnTo>
                    <a:pt x="752928" y="1330742"/>
                  </a:lnTo>
                  <a:cubicBezTo>
                    <a:pt x="52280" y="2009606"/>
                    <a:pt x="606030" y="2311858"/>
                    <a:pt x="241349" y="2588714"/>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44" name="フリーフォーム: 図形 237">
              <a:extLst>
                <a:ext uri="{FF2B5EF4-FFF2-40B4-BE49-F238E27FC236}">
                  <a16:creationId xmlns:a16="http://schemas.microsoft.com/office/drawing/2014/main" id="{70A9AC59-CA96-48AB-BB50-74207F36A87D}"/>
                </a:ext>
              </a:extLst>
            </p:cNvPr>
            <p:cNvSpPr/>
            <p:nvPr/>
          </p:nvSpPr>
          <p:spPr>
            <a:xfrm flipV="1">
              <a:off x="2917368" y="4149611"/>
              <a:ext cx="2279533" cy="97250"/>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88 w 4428120"/>
                <a:gd name="connsiteY0" fmla="*/ 558236 h 3005077"/>
                <a:gd name="connsiteX1" fmla="*/ 4396489 w 4428120"/>
                <a:gd name="connsiteY1" fmla="*/ 41451 h 3005077"/>
                <a:gd name="connsiteX2" fmla="*/ 2114935 w 4428120"/>
                <a:gd name="connsiteY2" fmla="*/ 2500879 h 3005077"/>
                <a:gd name="connsiteX3" fmla="*/ 2719177 w 4428120"/>
                <a:gd name="connsiteY3" fmla="*/ 3005077 h 3005077"/>
                <a:gd name="connsiteX4" fmla="*/ 2719177 w 4428120"/>
                <a:gd name="connsiteY4" fmla="*/ 3005077 h 3005077"/>
                <a:gd name="connsiteX0" fmla="*/ 4256647 w 4256647"/>
                <a:gd name="connsiteY0" fmla="*/ 0 h 4580714"/>
                <a:gd name="connsiteX1" fmla="*/ 2397576 w 4256647"/>
                <a:gd name="connsiteY1" fmla="*/ 1617088 h 4580714"/>
                <a:gd name="connsiteX2" fmla="*/ 116022 w 4256647"/>
                <a:gd name="connsiteY2" fmla="*/ 4076516 h 4580714"/>
                <a:gd name="connsiteX3" fmla="*/ 720264 w 4256647"/>
                <a:gd name="connsiteY3" fmla="*/ 4580714 h 4580714"/>
                <a:gd name="connsiteX4" fmla="*/ 720264 w 4256647"/>
                <a:gd name="connsiteY4" fmla="*/ 4580714 h 4580714"/>
                <a:gd name="connsiteX0" fmla="*/ 4256647 w 4256647"/>
                <a:gd name="connsiteY0" fmla="*/ 0 h 4580714"/>
                <a:gd name="connsiteX1" fmla="*/ 2397576 w 4256647"/>
                <a:gd name="connsiteY1" fmla="*/ 1617088 h 4580714"/>
                <a:gd name="connsiteX2" fmla="*/ 116022 w 4256647"/>
                <a:gd name="connsiteY2" fmla="*/ 4076516 h 4580714"/>
                <a:gd name="connsiteX3" fmla="*/ 720264 w 4256647"/>
                <a:gd name="connsiteY3" fmla="*/ 4580714 h 4580714"/>
                <a:gd name="connsiteX4" fmla="*/ 720264 w 4256647"/>
                <a:gd name="connsiteY4" fmla="*/ 4580714 h 4580714"/>
                <a:gd name="connsiteX0" fmla="*/ 4345485 w 4345485"/>
                <a:gd name="connsiteY0" fmla="*/ 0 h 4580714"/>
                <a:gd name="connsiteX1" fmla="*/ 772586 w 4345485"/>
                <a:gd name="connsiteY1" fmla="*/ 2100766 h 4580714"/>
                <a:gd name="connsiteX2" fmla="*/ 204860 w 4345485"/>
                <a:gd name="connsiteY2" fmla="*/ 4076516 h 4580714"/>
                <a:gd name="connsiteX3" fmla="*/ 809102 w 4345485"/>
                <a:gd name="connsiteY3" fmla="*/ 4580714 h 4580714"/>
                <a:gd name="connsiteX4" fmla="*/ 809102 w 4345485"/>
                <a:gd name="connsiteY4" fmla="*/ 4580714 h 4580714"/>
                <a:gd name="connsiteX0" fmla="*/ 4463177 w 4463177"/>
                <a:gd name="connsiteY0" fmla="*/ 0 h 4580714"/>
                <a:gd name="connsiteX1" fmla="*/ 890278 w 4463177"/>
                <a:gd name="connsiteY1" fmla="*/ 2100766 h 4580714"/>
                <a:gd name="connsiteX2" fmla="*/ 322552 w 4463177"/>
                <a:gd name="connsiteY2" fmla="*/ 4076516 h 4580714"/>
                <a:gd name="connsiteX3" fmla="*/ 926794 w 4463177"/>
                <a:gd name="connsiteY3" fmla="*/ 4580714 h 4580714"/>
                <a:gd name="connsiteX4" fmla="*/ 926794 w 4463177"/>
                <a:gd name="connsiteY4" fmla="*/ 4580714 h 4580714"/>
                <a:gd name="connsiteX0" fmla="*/ 4463177 w 4463177"/>
                <a:gd name="connsiteY0" fmla="*/ 0 h 4580714"/>
                <a:gd name="connsiteX1" fmla="*/ 890278 w 4463177"/>
                <a:gd name="connsiteY1" fmla="*/ 2100766 h 4580714"/>
                <a:gd name="connsiteX2" fmla="*/ 322552 w 4463177"/>
                <a:gd name="connsiteY2" fmla="*/ 4076516 h 4580714"/>
                <a:gd name="connsiteX3" fmla="*/ 926794 w 4463177"/>
                <a:gd name="connsiteY3" fmla="*/ 4580714 h 4580714"/>
                <a:gd name="connsiteX4" fmla="*/ 926794 w 4463177"/>
                <a:gd name="connsiteY4" fmla="*/ 4580714 h 4580714"/>
                <a:gd name="connsiteX0" fmla="*/ 4622932 w 4622932"/>
                <a:gd name="connsiteY0" fmla="*/ 0 h 4580714"/>
                <a:gd name="connsiteX1" fmla="*/ 514461 w 4622932"/>
                <a:gd name="connsiteY1" fmla="*/ 1930056 h 4580714"/>
                <a:gd name="connsiteX2" fmla="*/ 482307 w 4622932"/>
                <a:gd name="connsiteY2" fmla="*/ 4076516 h 4580714"/>
                <a:gd name="connsiteX3" fmla="*/ 1086549 w 4622932"/>
                <a:gd name="connsiteY3" fmla="*/ 4580714 h 4580714"/>
                <a:gd name="connsiteX4" fmla="*/ 1086549 w 4622932"/>
                <a:gd name="connsiteY4" fmla="*/ 4580714 h 4580714"/>
                <a:gd name="connsiteX0" fmla="*/ 4545949 w 4545949"/>
                <a:gd name="connsiteY0" fmla="*/ 0 h 4580714"/>
                <a:gd name="connsiteX1" fmla="*/ 437478 w 4545949"/>
                <a:gd name="connsiteY1" fmla="*/ 1930056 h 4580714"/>
                <a:gd name="connsiteX2" fmla="*/ 405324 w 4545949"/>
                <a:gd name="connsiteY2" fmla="*/ 4076516 h 4580714"/>
                <a:gd name="connsiteX3" fmla="*/ 1009566 w 4545949"/>
                <a:gd name="connsiteY3" fmla="*/ 4580714 h 4580714"/>
                <a:gd name="connsiteX4" fmla="*/ 1009566 w 4545949"/>
                <a:gd name="connsiteY4" fmla="*/ 4580714 h 4580714"/>
                <a:gd name="connsiteX0" fmla="*/ 4265255 w 4265255"/>
                <a:gd name="connsiteY0" fmla="*/ 0 h 4580714"/>
                <a:gd name="connsiteX1" fmla="*/ 2770372 w 4265255"/>
                <a:gd name="connsiteY1" fmla="*/ 2427960 h 4580714"/>
                <a:gd name="connsiteX2" fmla="*/ 124630 w 4265255"/>
                <a:gd name="connsiteY2" fmla="*/ 4076516 h 4580714"/>
                <a:gd name="connsiteX3" fmla="*/ 728872 w 4265255"/>
                <a:gd name="connsiteY3" fmla="*/ 4580714 h 4580714"/>
                <a:gd name="connsiteX4" fmla="*/ 728872 w 4265255"/>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2041500 w 3536383"/>
                <a:gd name="connsiteY1" fmla="*/ 2427960 h 4580714"/>
                <a:gd name="connsiteX2" fmla="*/ 1323815 w 3536383"/>
                <a:gd name="connsiteY2" fmla="*/ 3550161 h 4580714"/>
                <a:gd name="connsiteX3" fmla="*/ 0 w 3536383"/>
                <a:gd name="connsiteY3" fmla="*/ 4580714 h 4580714"/>
                <a:gd name="connsiteX4" fmla="*/ 0 w 3536383"/>
                <a:gd name="connsiteY4" fmla="*/ 4580714 h 4580714"/>
                <a:gd name="connsiteX0" fmla="*/ 3536383 w 3536383"/>
                <a:gd name="connsiteY0" fmla="*/ 0 h 4580714"/>
                <a:gd name="connsiteX1" fmla="*/ 1323815 w 3536383"/>
                <a:gd name="connsiteY1" fmla="*/ 3550161 h 4580714"/>
                <a:gd name="connsiteX2" fmla="*/ 0 w 3536383"/>
                <a:gd name="connsiteY2" fmla="*/ 4580714 h 4580714"/>
                <a:gd name="connsiteX3" fmla="*/ 0 w 3536383"/>
                <a:gd name="connsiteY3" fmla="*/ 4580714 h 4580714"/>
                <a:gd name="connsiteX0" fmla="*/ 4221914 w 4221914"/>
                <a:gd name="connsiteY0" fmla="*/ 0 h 4580714"/>
                <a:gd name="connsiteX1" fmla="*/ 1323815 w 4221914"/>
                <a:gd name="connsiteY1" fmla="*/ 3550161 h 4580714"/>
                <a:gd name="connsiteX2" fmla="*/ 0 w 4221914"/>
                <a:gd name="connsiteY2" fmla="*/ 4580714 h 4580714"/>
                <a:gd name="connsiteX3" fmla="*/ 0 w 4221914"/>
                <a:gd name="connsiteY3" fmla="*/ 4580714 h 4580714"/>
                <a:gd name="connsiteX0" fmla="*/ 4221914 w 4221914"/>
                <a:gd name="connsiteY0" fmla="*/ 225241 h 4805955"/>
                <a:gd name="connsiteX1" fmla="*/ 3384812 w 4221914"/>
                <a:gd name="connsiteY1" fmla="*/ 253694 h 4805955"/>
                <a:gd name="connsiteX2" fmla="*/ 1323815 w 4221914"/>
                <a:gd name="connsiteY2" fmla="*/ 3775402 h 4805955"/>
                <a:gd name="connsiteX3" fmla="*/ 0 w 4221914"/>
                <a:gd name="connsiteY3" fmla="*/ 4805955 h 4805955"/>
                <a:gd name="connsiteX4" fmla="*/ 0 w 4221914"/>
                <a:gd name="connsiteY4" fmla="*/ 4805955 h 4805955"/>
                <a:gd name="connsiteX0" fmla="*/ 4264760 w 4264760"/>
                <a:gd name="connsiteY0" fmla="*/ 203963 h 4813128"/>
                <a:gd name="connsiteX1" fmla="*/ 3384812 w 4264760"/>
                <a:gd name="connsiteY1" fmla="*/ 260867 h 4813128"/>
                <a:gd name="connsiteX2" fmla="*/ 1323815 w 4264760"/>
                <a:gd name="connsiteY2" fmla="*/ 3782575 h 4813128"/>
                <a:gd name="connsiteX3" fmla="*/ 0 w 4264760"/>
                <a:gd name="connsiteY3" fmla="*/ 4813128 h 4813128"/>
                <a:gd name="connsiteX4" fmla="*/ 0 w 4264760"/>
                <a:gd name="connsiteY4" fmla="*/ 4813128 h 4813128"/>
                <a:gd name="connsiteX0" fmla="*/ 4264760 w 4264760"/>
                <a:gd name="connsiteY0" fmla="*/ 211227 h 4820392"/>
                <a:gd name="connsiteX1" fmla="*/ 3384812 w 4264760"/>
                <a:gd name="connsiteY1" fmla="*/ 268131 h 4820392"/>
                <a:gd name="connsiteX2" fmla="*/ 1323815 w 4264760"/>
                <a:gd name="connsiteY2" fmla="*/ 3789839 h 4820392"/>
                <a:gd name="connsiteX3" fmla="*/ 0 w 4264760"/>
                <a:gd name="connsiteY3" fmla="*/ 4820392 h 4820392"/>
                <a:gd name="connsiteX4" fmla="*/ 0 w 4264760"/>
                <a:gd name="connsiteY4" fmla="*/ 4820392 h 4820392"/>
                <a:gd name="connsiteX0" fmla="*/ 4264760 w 4264760"/>
                <a:gd name="connsiteY0" fmla="*/ -1 h 4609164"/>
                <a:gd name="connsiteX1" fmla="*/ 3384812 w 4264760"/>
                <a:gd name="connsiteY1" fmla="*/ 56903 h 4609164"/>
                <a:gd name="connsiteX2" fmla="*/ 1323815 w 4264760"/>
                <a:gd name="connsiteY2" fmla="*/ 3578611 h 4609164"/>
                <a:gd name="connsiteX3" fmla="*/ 0 w 4264760"/>
                <a:gd name="connsiteY3" fmla="*/ 4609164 h 4609164"/>
                <a:gd name="connsiteX4" fmla="*/ 0 w 4264760"/>
                <a:gd name="connsiteY4" fmla="*/ 4609164 h 4609164"/>
                <a:gd name="connsiteX0" fmla="*/ 4264760 w 4264760"/>
                <a:gd name="connsiteY0" fmla="*/ 0 h 4609165"/>
                <a:gd name="connsiteX1" fmla="*/ 3502146 w 4264760"/>
                <a:gd name="connsiteY1" fmla="*/ 56904 h 4609165"/>
                <a:gd name="connsiteX2" fmla="*/ 1323815 w 4264760"/>
                <a:gd name="connsiteY2" fmla="*/ 3578612 h 4609165"/>
                <a:gd name="connsiteX3" fmla="*/ 0 w 4264760"/>
                <a:gd name="connsiteY3" fmla="*/ 4609165 h 4609165"/>
                <a:gd name="connsiteX4" fmla="*/ 0 w 4264760"/>
                <a:gd name="connsiteY4" fmla="*/ 4609165 h 4609165"/>
                <a:gd name="connsiteX0" fmla="*/ 4264760 w 4264760"/>
                <a:gd name="connsiteY0" fmla="*/ 0 h 4609165"/>
                <a:gd name="connsiteX1" fmla="*/ 3502146 w 4264760"/>
                <a:gd name="connsiteY1" fmla="*/ 56904 h 4609165"/>
                <a:gd name="connsiteX2" fmla="*/ 1323815 w 4264760"/>
                <a:gd name="connsiteY2" fmla="*/ 3578612 h 4609165"/>
                <a:gd name="connsiteX3" fmla="*/ 0 w 4264760"/>
                <a:gd name="connsiteY3" fmla="*/ 4609165 h 4609165"/>
                <a:gd name="connsiteX4" fmla="*/ 0 w 4264760"/>
                <a:gd name="connsiteY4" fmla="*/ 4609165 h 4609165"/>
                <a:gd name="connsiteX0" fmla="*/ 4411427 w 4411427"/>
                <a:gd name="connsiteY0" fmla="*/ 0 h 4557957"/>
                <a:gd name="connsiteX1" fmla="*/ 3502146 w 4411427"/>
                <a:gd name="connsiteY1" fmla="*/ 5696 h 4557957"/>
                <a:gd name="connsiteX2" fmla="*/ 1323815 w 4411427"/>
                <a:gd name="connsiteY2" fmla="*/ 3527404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5 w 4411427"/>
                <a:gd name="connsiteY2" fmla="*/ 3527404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990598 w 4411427"/>
                <a:gd name="connsiteY2" fmla="*/ 3471726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3502146 w 4411427"/>
                <a:gd name="connsiteY1" fmla="*/ 5696 h 4557957"/>
                <a:gd name="connsiteX2" fmla="*/ 1323814 w 4411427"/>
                <a:gd name="connsiteY2" fmla="*/ 3416048 h 4557957"/>
                <a:gd name="connsiteX3" fmla="*/ 0 w 4411427"/>
                <a:gd name="connsiteY3" fmla="*/ 4557957 h 4557957"/>
                <a:gd name="connsiteX4" fmla="*/ 0 w 4411427"/>
                <a:gd name="connsiteY4" fmla="*/ 4557957 h 4557957"/>
                <a:gd name="connsiteX0" fmla="*/ 4411427 w 4411427"/>
                <a:gd name="connsiteY0" fmla="*/ 0 h 4557957"/>
                <a:gd name="connsiteX1" fmla="*/ 1323814 w 4411427"/>
                <a:gd name="connsiteY1" fmla="*/ 3416048 h 4557957"/>
                <a:gd name="connsiteX2" fmla="*/ 0 w 4411427"/>
                <a:gd name="connsiteY2" fmla="*/ 4557957 h 4557957"/>
                <a:gd name="connsiteX3" fmla="*/ 0 w 4411427"/>
                <a:gd name="connsiteY3" fmla="*/ 4557957 h 4557957"/>
                <a:gd name="connsiteX0" fmla="*/ 4411427 w 4411427"/>
                <a:gd name="connsiteY0" fmla="*/ 0 h 4557957"/>
                <a:gd name="connsiteX1" fmla="*/ 2549072 w 4411427"/>
                <a:gd name="connsiteY1" fmla="*/ 2194621 h 4557957"/>
                <a:gd name="connsiteX2" fmla="*/ 1323814 w 4411427"/>
                <a:gd name="connsiteY2" fmla="*/ 3416048 h 4557957"/>
                <a:gd name="connsiteX3" fmla="*/ 0 w 4411427"/>
                <a:gd name="connsiteY3" fmla="*/ 4557957 h 4557957"/>
                <a:gd name="connsiteX4" fmla="*/ 0 w 4411427"/>
                <a:gd name="connsiteY4" fmla="*/ 4557957 h 4557957"/>
                <a:gd name="connsiteX0" fmla="*/ 7588888 w 7588888"/>
                <a:gd name="connsiteY0" fmla="*/ 0 h 4558166"/>
                <a:gd name="connsiteX1" fmla="*/ 5726533 w 7588888"/>
                <a:gd name="connsiteY1" fmla="*/ 2194621 h 4558166"/>
                <a:gd name="connsiteX2" fmla="*/ 4501275 w 7588888"/>
                <a:gd name="connsiteY2" fmla="*/ 3416048 h 4558166"/>
                <a:gd name="connsiteX3" fmla="*/ 3177461 w 7588888"/>
                <a:gd name="connsiteY3" fmla="*/ 4557957 h 4558166"/>
                <a:gd name="connsiteX4" fmla="*/ 0 w 7588888"/>
                <a:gd name="connsiteY4" fmla="*/ 3501537 h 4558166"/>
                <a:gd name="connsiteX0" fmla="*/ 9221997 w 9221997"/>
                <a:gd name="connsiteY0" fmla="*/ 0 h 4558803"/>
                <a:gd name="connsiteX1" fmla="*/ 7359642 w 9221997"/>
                <a:gd name="connsiteY1" fmla="*/ 2194621 h 4558803"/>
                <a:gd name="connsiteX2" fmla="*/ 6134384 w 9221997"/>
                <a:gd name="connsiteY2" fmla="*/ 3416048 h 4558803"/>
                <a:gd name="connsiteX3" fmla="*/ 4810570 w 9221997"/>
                <a:gd name="connsiteY3" fmla="*/ 4557957 h 4558803"/>
                <a:gd name="connsiteX4" fmla="*/ 0 w 9221997"/>
                <a:gd name="connsiteY4" fmla="*/ 3261442 h 4558803"/>
                <a:gd name="connsiteX0" fmla="*/ 5085970 w 7417743"/>
                <a:gd name="connsiteY0" fmla="*/ 0 h 3034196"/>
                <a:gd name="connsiteX1" fmla="*/ 7359642 w 7417743"/>
                <a:gd name="connsiteY1" fmla="*/ 670014 h 3034196"/>
                <a:gd name="connsiteX2" fmla="*/ 6134384 w 7417743"/>
                <a:gd name="connsiteY2" fmla="*/ 1891441 h 3034196"/>
                <a:gd name="connsiteX3" fmla="*/ 4810570 w 7417743"/>
                <a:gd name="connsiteY3" fmla="*/ 3033350 h 3034196"/>
                <a:gd name="connsiteX4" fmla="*/ 0 w 7417743"/>
                <a:gd name="connsiteY4" fmla="*/ 1736835 h 3034196"/>
                <a:gd name="connsiteX0" fmla="*/ 5085970 w 7360239"/>
                <a:gd name="connsiteY0" fmla="*/ 0 h 3052312"/>
                <a:gd name="connsiteX1" fmla="*/ 7359642 w 7360239"/>
                <a:gd name="connsiteY1" fmla="*/ 670014 h 3052312"/>
                <a:gd name="connsiteX2" fmla="*/ 4810570 w 7360239"/>
                <a:gd name="connsiteY2" fmla="*/ 3033350 h 3052312"/>
                <a:gd name="connsiteX3" fmla="*/ 0 w 7360239"/>
                <a:gd name="connsiteY3" fmla="*/ 1736835 h 3052312"/>
                <a:gd name="connsiteX0" fmla="*/ 5085970 w 5257358"/>
                <a:gd name="connsiteY0" fmla="*/ 0 h 3076943"/>
                <a:gd name="connsiteX1" fmla="*/ 4810570 w 5257358"/>
                <a:gd name="connsiteY1" fmla="*/ 3033350 h 3076943"/>
                <a:gd name="connsiteX2" fmla="*/ 0 w 5257358"/>
                <a:gd name="connsiteY2" fmla="*/ 1736835 h 3076943"/>
                <a:gd name="connsiteX0" fmla="*/ 5085970 w 5085969"/>
                <a:gd name="connsiteY0" fmla="*/ 0 h 1845580"/>
                <a:gd name="connsiteX1" fmla="*/ 2591673 w 5085969"/>
                <a:gd name="connsiteY1" fmla="*/ 1208626 h 1845580"/>
                <a:gd name="connsiteX2" fmla="*/ 0 w 5085969"/>
                <a:gd name="connsiteY2" fmla="*/ 1736835 h 1845580"/>
                <a:gd name="connsiteX0" fmla="*/ 5085970 w 5085969"/>
                <a:gd name="connsiteY0" fmla="*/ 0 h 1737550"/>
                <a:gd name="connsiteX1" fmla="*/ 2591673 w 5085969"/>
                <a:gd name="connsiteY1" fmla="*/ 1208626 h 1737550"/>
                <a:gd name="connsiteX2" fmla="*/ 0 w 5085969"/>
                <a:gd name="connsiteY2" fmla="*/ 1736835 h 1737550"/>
                <a:gd name="connsiteX0" fmla="*/ 5014965 w 5014964"/>
                <a:gd name="connsiteY0" fmla="*/ 0 h 1797463"/>
                <a:gd name="connsiteX1" fmla="*/ 2520668 w 5014964"/>
                <a:gd name="connsiteY1" fmla="*/ 1208626 h 1797463"/>
                <a:gd name="connsiteX2" fmla="*/ 0 w 5014964"/>
                <a:gd name="connsiteY2" fmla="*/ 1796859 h 1797463"/>
                <a:gd name="connsiteX0" fmla="*/ 5014965 w 5014964"/>
                <a:gd name="connsiteY0" fmla="*/ 0 h 1797676"/>
                <a:gd name="connsiteX1" fmla="*/ 2999951 w 5014964"/>
                <a:gd name="connsiteY1" fmla="*/ 1292661 h 1797676"/>
                <a:gd name="connsiteX2" fmla="*/ 0 w 5014964"/>
                <a:gd name="connsiteY2" fmla="*/ 1796859 h 1797676"/>
                <a:gd name="connsiteX0" fmla="*/ 5014965 w 5014964"/>
                <a:gd name="connsiteY0" fmla="*/ 0 h 1797856"/>
                <a:gd name="connsiteX1" fmla="*/ 2999951 w 5014964"/>
                <a:gd name="connsiteY1" fmla="*/ 1292661 h 1797856"/>
                <a:gd name="connsiteX2" fmla="*/ 0 w 5014964"/>
                <a:gd name="connsiteY2" fmla="*/ 1796859 h 1797856"/>
                <a:gd name="connsiteX0" fmla="*/ 5014965 w 5014964"/>
                <a:gd name="connsiteY0" fmla="*/ 0 h 1797856"/>
                <a:gd name="connsiteX1" fmla="*/ 2999951 w 5014964"/>
                <a:gd name="connsiteY1" fmla="*/ 1292661 h 1797856"/>
                <a:gd name="connsiteX2" fmla="*/ 0 w 5014964"/>
                <a:gd name="connsiteY2" fmla="*/ 1796859 h 1797856"/>
                <a:gd name="connsiteX0" fmla="*/ 5014965 w 5014966"/>
                <a:gd name="connsiteY0" fmla="*/ 2093260 h 3890171"/>
                <a:gd name="connsiteX1" fmla="*/ 2286997 w 5014966"/>
                <a:gd name="connsiteY1" fmla="*/ 25528 h 3890171"/>
                <a:gd name="connsiteX2" fmla="*/ 0 w 5014966"/>
                <a:gd name="connsiteY2" fmla="*/ 3890119 h 3890171"/>
                <a:gd name="connsiteX0" fmla="*/ 5014965 w 5014964"/>
                <a:gd name="connsiteY0" fmla="*/ 2196757 h 3993738"/>
                <a:gd name="connsiteX1" fmla="*/ 2286997 w 5014964"/>
                <a:gd name="connsiteY1" fmla="*/ 129025 h 3993738"/>
                <a:gd name="connsiteX2" fmla="*/ 0 w 5014964"/>
                <a:gd name="connsiteY2" fmla="*/ 3993616 h 3993738"/>
                <a:gd name="connsiteX0" fmla="*/ 5014965 w 5014966"/>
                <a:gd name="connsiteY0" fmla="*/ 2196757 h 3993696"/>
                <a:gd name="connsiteX1" fmla="*/ 2286997 w 5014966"/>
                <a:gd name="connsiteY1" fmla="*/ 129025 h 3993696"/>
                <a:gd name="connsiteX2" fmla="*/ 0 w 5014966"/>
                <a:gd name="connsiteY2" fmla="*/ 3993616 h 3993696"/>
                <a:gd name="connsiteX0" fmla="*/ 5014965 w 5014964"/>
                <a:gd name="connsiteY0" fmla="*/ 2216034 h 4012973"/>
                <a:gd name="connsiteX1" fmla="*/ 2286997 w 5014964"/>
                <a:gd name="connsiteY1" fmla="*/ 148302 h 4012973"/>
                <a:gd name="connsiteX2" fmla="*/ 0 w 5014964"/>
                <a:gd name="connsiteY2" fmla="*/ 4012893 h 4012973"/>
                <a:gd name="connsiteX0" fmla="*/ 5014965 w 5014966"/>
                <a:gd name="connsiteY0" fmla="*/ 2216034 h 4012888"/>
                <a:gd name="connsiteX1" fmla="*/ 2286997 w 5014966"/>
                <a:gd name="connsiteY1" fmla="*/ 148302 h 4012888"/>
                <a:gd name="connsiteX2" fmla="*/ 0 w 5014966"/>
                <a:gd name="connsiteY2" fmla="*/ 4012893 h 4012888"/>
                <a:gd name="connsiteX0" fmla="*/ 5014965 w 5014964"/>
                <a:gd name="connsiteY0" fmla="*/ 2216034 h 4012888"/>
                <a:gd name="connsiteX1" fmla="*/ 2438690 w 5014964"/>
                <a:gd name="connsiteY1" fmla="*/ 148302 h 4012888"/>
                <a:gd name="connsiteX2" fmla="*/ 0 w 5014964"/>
                <a:gd name="connsiteY2" fmla="*/ 4012893 h 4012888"/>
                <a:gd name="connsiteX0" fmla="*/ 5014965 w 5014966"/>
                <a:gd name="connsiteY0" fmla="*/ 2216034 h 4012888"/>
                <a:gd name="connsiteX1" fmla="*/ 2438690 w 5014966"/>
                <a:gd name="connsiteY1" fmla="*/ 148302 h 4012888"/>
                <a:gd name="connsiteX2" fmla="*/ 0 w 5014966"/>
                <a:gd name="connsiteY2" fmla="*/ 4012893 h 4012888"/>
                <a:gd name="connsiteX0" fmla="*/ 5014965 w 5014964"/>
                <a:gd name="connsiteY0" fmla="*/ 2157611 h 3954465"/>
                <a:gd name="connsiteX1" fmla="*/ 2438690 w 5014964"/>
                <a:gd name="connsiteY1" fmla="*/ 89879 h 3954465"/>
                <a:gd name="connsiteX2" fmla="*/ 0 w 5014964"/>
                <a:gd name="connsiteY2" fmla="*/ 3954470 h 3954465"/>
                <a:gd name="connsiteX0" fmla="*/ 5166659 w 5166659"/>
                <a:gd name="connsiteY0" fmla="*/ 3748008 h 3864657"/>
                <a:gd name="connsiteX1" fmla="*/ 2438690 w 5166659"/>
                <a:gd name="connsiteY1" fmla="*/ 71 h 3864657"/>
                <a:gd name="connsiteX2" fmla="*/ 0 w 5166659"/>
                <a:gd name="connsiteY2" fmla="*/ 3864662 h 3864657"/>
                <a:gd name="connsiteX0" fmla="*/ 5166659 w 5166659"/>
                <a:gd name="connsiteY0" fmla="*/ 3748050 h 3864699"/>
                <a:gd name="connsiteX1" fmla="*/ 2438690 w 5166659"/>
                <a:gd name="connsiteY1" fmla="*/ 113 h 3864699"/>
                <a:gd name="connsiteX2" fmla="*/ 0 w 5166659"/>
                <a:gd name="connsiteY2" fmla="*/ 3864704 h 3864699"/>
                <a:gd name="connsiteX0" fmla="*/ 5274672 w 5274672"/>
                <a:gd name="connsiteY0" fmla="*/ 3326878 h 3864714"/>
                <a:gd name="connsiteX1" fmla="*/ 2438690 w 5274672"/>
                <a:gd name="connsiteY1" fmla="*/ 128 h 3864714"/>
                <a:gd name="connsiteX2" fmla="*/ 0 w 5274672"/>
                <a:gd name="connsiteY2" fmla="*/ 3864719 h 3864714"/>
                <a:gd name="connsiteX0" fmla="*/ 5274672 w 5274672"/>
                <a:gd name="connsiteY0" fmla="*/ 2063482 h 2601318"/>
                <a:gd name="connsiteX1" fmla="*/ 2573707 w 5274672"/>
                <a:gd name="connsiteY1" fmla="*/ 315 h 2601318"/>
                <a:gd name="connsiteX2" fmla="*/ 0 w 5274672"/>
                <a:gd name="connsiteY2" fmla="*/ 2601323 h 2601318"/>
                <a:gd name="connsiteX0" fmla="*/ 5274672 w 5274672"/>
                <a:gd name="connsiteY0" fmla="*/ 2094859 h 2632695"/>
                <a:gd name="connsiteX1" fmla="*/ 2573707 w 5274672"/>
                <a:gd name="connsiteY1" fmla="*/ 31692 h 2632695"/>
                <a:gd name="connsiteX2" fmla="*/ 1701215 w 5274672"/>
                <a:gd name="connsiteY2" fmla="*/ 2127259 h 2632695"/>
                <a:gd name="connsiteX3" fmla="*/ 0 w 5274672"/>
                <a:gd name="connsiteY3" fmla="*/ 2632700 h 2632695"/>
                <a:gd name="connsiteX0" fmla="*/ 5274672 w 5274672"/>
                <a:gd name="connsiteY0" fmla="*/ 2131829 h 2669665"/>
                <a:gd name="connsiteX1" fmla="*/ 3546450 w 5274672"/>
                <a:gd name="connsiteY1" fmla="*/ 1153371 h 2669665"/>
                <a:gd name="connsiteX2" fmla="*/ 2573707 w 5274672"/>
                <a:gd name="connsiteY2" fmla="*/ 68662 h 2669665"/>
                <a:gd name="connsiteX3" fmla="*/ 1701215 w 5274672"/>
                <a:gd name="connsiteY3" fmla="*/ 2164229 h 2669665"/>
                <a:gd name="connsiteX4" fmla="*/ 0 w 5274672"/>
                <a:gd name="connsiteY4" fmla="*/ 2669670 h 2669665"/>
                <a:gd name="connsiteX0" fmla="*/ 5274672 w 5274672"/>
                <a:gd name="connsiteY0" fmla="*/ 978488 h 1516324"/>
                <a:gd name="connsiteX1" fmla="*/ 3546450 w 5274672"/>
                <a:gd name="connsiteY1" fmla="*/ 30 h 1516324"/>
                <a:gd name="connsiteX2" fmla="*/ 1701215 w 5274672"/>
                <a:gd name="connsiteY2" fmla="*/ 1010888 h 1516324"/>
                <a:gd name="connsiteX3" fmla="*/ 0 w 5274672"/>
                <a:gd name="connsiteY3" fmla="*/ 1516329 h 1516324"/>
                <a:gd name="connsiteX0" fmla="*/ 5274672 w 5274672"/>
                <a:gd name="connsiteY0" fmla="*/ 1568134 h 2105970"/>
                <a:gd name="connsiteX1" fmla="*/ 3573454 w 5274672"/>
                <a:gd name="connsiteY1" fmla="*/ 15 h 2105970"/>
                <a:gd name="connsiteX2" fmla="*/ 1701215 w 5274672"/>
                <a:gd name="connsiteY2" fmla="*/ 1600534 h 2105970"/>
                <a:gd name="connsiteX3" fmla="*/ 0 w 5274672"/>
                <a:gd name="connsiteY3" fmla="*/ 2105975 h 2105970"/>
                <a:gd name="connsiteX0" fmla="*/ 5274672 w 5274672"/>
                <a:gd name="connsiteY0" fmla="*/ 1568134 h 2162606"/>
                <a:gd name="connsiteX1" fmla="*/ 3573454 w 5274672"/>
                <a:gd name="connsiteY1" fmla="*/ 15 h 2162606"/>
                <a:gd name="connsiteX2" fmla="*/ 1701215 w 5274672"/>
                <a:gd name="connsiteY2" fmla="*/ 2021716 h 2162606"/>
                <a:gd name="connsiteX3" fmla="*/ 0 w 5274672"/>
                <a:gd name="connsiteY3" fmla="*/ 2105975 h 2162606"/>
                <a:gd name="connsiteX0" fmla="*/ 5274672 w 5274672"/>
                <a:gd name="connsiteY0" fmla="*/ 1568134 h 2105970"/>
                <a:gd name="connsiteX1" fmla="*/ 3573454 w 5274672"/>
                <a:gd name="connsiteY1" fmla="*/ 15 h 2105970"/>
                <a:gd name="connsiteX2" fmla="*/ 1701215 w 5274672"/>
                <a:gd name="connsiteY2" fmla="*/ 2021716 h 2105970"/>
                <a:gd name="connsiteX3" fmla="*/ 0 w 5274672"/>
                <a:gd name="connsiteY3" fmla="*/ 2105975 h 2105970"/>
              </a:gdLst>
              <a:ahLst/>
              <a:cxnLst>
                <a:cxn ang="0">
                  <a:pos x="connsiteX0" y="connsiteY0"/>
                </a:cxn>
                <a:cxn ang="0">
                  <a:pos x="connsiteX1" y="connsiteY1"/>
                </a:cxn>
                <a:cxn ang="0">
                  <a:pos x="connsiteX2" y="connsiteY2"/>
                </a:cxn>
                <a:cxn ang="0">
                  <a:pos x="connsiteX3" y="connsiteY3"/>
                </a:cxn>
              </a:cxnLst>
              <a:rect l="l" t="t" r="r" b="b"/>
              <a:pathLst>
                <a:path w="5274672" h="2105970">
                  <a:moveTo>
                    <a:pt x="5274672" y="1568134"/>
                  </a:moveTo>
                  <a:cubicBezTo>
                    <a:pt x="4833616" y="1222542"/>
                    <a:pt x="4169030" y="-5385"/>
                    <a:pt x="3573454" y="15"/>
                  </a:cubicBezTo>
                  <a:cubicBezTo>
                    <a:pt x="2977878" y="5415"/>
                    <a:pt x="2292290" y="1769000"/>
                    <a:pt x="1701215" y="2021716"/>
                  </a:cubicBezTo>
                  <a:cubicBezTo>
                    <a:pt x="1182253" y="2118254"/>
                    <a:pt x="253532" y="1712860"/>
                    <a:pt x="0" y="2105975"/>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45" name="円/楕円 30">
              <a:extLst>
                <a:ext uri="{FF2B5EF4-FFF2-40B4-BE49-F238E27FC236}">
                  <a16:creationId xmlns:a16="http://schemas.microsoft.com/office/drawing/2014/main" id="{5E971716-6EA3-CB46-689C-25916EC5E37F}"/>
                </a:ext>
              </a:extLst>
            </p:cNvPr>
            <p:cNvSpPr>
              <a:spLocks noChangeAspect="1"/>
            </p:cNvSpPr>
            <p:nvPr/>
          </p:nvSpPr>
          <p:spPr>
            <a:xfrm>
              <a:off x="2742707" y="2510369"/>
              <a:ext cx="124969" cy="124969"/>
            </a:xfrm>
            <a:prstGeom prst="ellipse">
              <a:avLst/>
            </a:prstGeom>
            <a:solidFill>
              <a:srgbClr val="FF996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46" name="グループ化 45">
              <a:extLst>
                <a:ext uri="{FF2B5EF4-FFF2-40B4-BE49-F238E27FC236}">
                  <a16:creationId xmlns:a16="http://schemas.microsoft.com/office/drawing/2014/main" id="{34AA88A8-B0C3-6F18-5DDA-1378499567BD}"/>
                </a:ext>
              </a:extLst>
            </p:cNvPr>
            <p:cNvGrpSpPr>
              <a:grpSpLocks noChangeAspect="1"/>
            </p:cNvGrpSpPr>
            <p:nvPr/>
          </p:nvGrpSpPr>
          <p:grpSpPr>
            <a:xfrm>
              <a:off x="3858161" y="4082119"/>
              <a:ext cx="152740" cy="196271"/>
              <a:chOff x="8510588" y="4548188"/>
              <a:chExt cx="1122991" cy="1454063"/>
            </a:xfrm>
          </p:grpSpPr>
          <p:sp>
            <p:nvSpPr>
              <p:cNvPr id="6195" name="正方形/長方形 7">
                <a:extLst>
                  <a:ext uri="{FF2B5EF4-FFF2-40B4-BE49-F238E27FC236}">
                    <a16:creationId xmlns:a16="http://schemas.microsoft.com/office/drawing/2014/main" id="{8E6C361B-9A6B-DBAE-33BE-1044A83AE11B}"/>
                  </a:ext>
                </a:extLst>
              </p:cNvPr>
              <p:cNvSpPr/>
              <p:nvPr/>
            </p:nvSpPr>
            <p:spPr bwMode="auto">
              <a:xfrm>
                <a:off x="8510588" y="4548188"/>
                <a:ext cx="1122991" cy="1454063"/>
              </a:xfrm>
              <a:custGeom>
                <a:avLst/>
                <a:gdLst>
                  <a:gd name="connsiteX0" fmla="*/ 0 w 1000125"/>
                  <a:gd name="connsiteY0" fmla="*/ 0 h 1362075"/>
                  <a:gd name="connsiteX1" fmla="*/ 1000125 w 1000125"/>
                  <a:gd name="connsiteY1" fmla="*/ 0 h 1362075"/>
                  <a:gd name="connsiteX2" fmla="*/ 1000125 w 1000125"/>
                  <a:gd name="connsiteY2" fmla="*/ 1362075 h 1362075"/>
                  <a:gd name="connsiteX3" fmla="*/ 0 w 1000125"/>
                  <a:gd name="connsiteY3" fmla="*/ 1362075 h 1362075"/>
                  <a:gd name="connsiteX4" fmla="*/ 0 w 1000125"/>
                  <a:gd name="connsiteY4" fmla="*/ 0 h 1362075"/>
                  <a:gd name="connsiteX0" fmla="*/ 0 w 1000125"/>
                  <a:gd name="connsiteY0" fmla="*/ 0 h 1362075"/>
                  <a:gd name="connsiteX1" fmla="*/ 1000125 w 1000125"/>
                  <a:gd name="connsiteY1" fmla="*/ 0 h 1362075"/>
                  <a:gd name="connsiteX2" fmla="*/ 1000125 w 1000125"/>
                  <a:gd name="connsiteY2" fmla="*/ 1362075 h 1362075"/>
                  <a:gd name="connsiteX3" fmla="*/ 361951 w 1000125"/>
                  <a:gd name="connsiteY3" fmla="*/ 1362075 h 1362075"/>
                  <a:gd name="connsiteX4" fmla="*/ 0 w 1000125"/>
                  <a:gd name="connsiteY4" fmla="*/ 1362075 h 1362075"/>
                  <a:gd name="connsiteX5" fmla="*/ 0 w 1000125"/>
                  <a:gd name="connsiteY5" fmla="*/ 0 h 1362075"/>
                  <a:gd name="connsiteX0" fmla="*/ 0 w 1000125"/>
                  <a:gd name="connsiteY0" fmla="*/ 0 h 1362075"/>
                  <a:gd name="connsiteX1" fmla="*/ 1000125 w 1000125"/>
                  <a:gd name="connsiteY1" fmla="*/ 0 h 1362075"/>
                  <a:gd name="connsiteX2" fmla="*/ 1000125 w 1000125"/>
                  <a:gd name="connsiteY2" fmla="*/ 1362075 h 1362075"/>
                  <a:gd name="connsiteX3" fmla="*/ 361951 w 1000125"/>
                  <a:gd name="connsiteY3" fmla="*/ 1304925 h 1362075"/>
                  <a:gd name="connsiteX4" fmla="*/ 0 w 1000125"/>
                  <a:gd name="connsiteY4" fmla="*/ 1362075 h 1362075"/>
                  <a:gd name="connsiteX5" fmla="*/ 0 w 1000125"/>
                  <a:gd name="connsiteY5" fmla="*/ 0 h 1362075"/>
                  <a:gd name="connsiteX0" fmla="*/ 0 w 1000125"/>
                  <a:gd name="connsiteY0" fmla="*/ 0 h 1362075"/>
                  <a:gd name="connsiteX1" fmla="*/ 1000125 w 1000125"/>
                  <a:gd name="connsiteY1" fmla="*/ 0 h 1362075"/>
                  <a:gd name="connsiteX2" fmla="*/ 1000125 w 1000125"/>
                  <a:gd name="connsiteY2" fmla="*/ 1362075 h 1362075"/>
                  <a:gd name="connsiteX3" fmla="*/ 657226 w 1000125"/>
                  <a:gd name="connsiteY3" fmla="*/ 1285875 h 1362075"/>
                  <a:gd name="connsiteX4" fmla="*/ 361951 w 1000125"/>
                  <a:gd name="connsiteY4" fmla="*/ 1304925 h 1362075"/>
                  <a:gd name="connsiteX5" fmla="*/ 0 w 1000125"/>
                  <a:gd name="connsiteY5" fmla="*/ 1362075 h 1362075"/>
                  <a:gd name="connsiteX6" fmla="*/ 0 w 1000125"/>
                  <a:gd name="connsiteY6"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0 w 1104901"/>
                  <a:gd name="connsiteY6" fmla="*/ 1362075 h 1362075"/>
                  <a:gd name="connsiteX7" fmla="*/ 0 w 1104901"/>
                  <a:gd name="connsiteY7"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38100 w 1104901"/>
                  <a:gd name="connsiteY6" fmla="*/ 1257300 h 1362075"/>
                  <a:gd name="connsiteX7" fmla="*/ 0 w 1104901"/>
                  <a:gd name="connsiteY7"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0 w 1104901"/>
                  <a:gd name="connsiteY8"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0 w 1104901"/>
                  <a:gd name="connsiteY9"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66676 w 1104901"/>
                  <a:gd name="connsiteY9" fmla="*/ 742950 h 1362075"/>
                  <a:gd name="connsiteX10" fmla="*/ 0 w 1104901"/>
                  <a:gd name="connsiteY10"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66676 w 1104901"/>
                  <a:gd name="connsiteY9" fmla="*/ 742950 h 1362075"/>
                  <a:gd name="connsiteX10" fmla="*/ 323851 w 1104901"/>
                  <a:gd name="connsiteY10" fmla="*/ 428625 h 1362075"/>
                  <a:gd name="connsiteX11" fmla="*/ 0 w 1104901"/>
                  <a:gd name="connsiteY11"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66676 w 1104901"/>
                  <a:gd name="connsiteY9" fmla="*/ 742950 h 1362075"/>
                  <a:gd name="connsiteX10" fmla="*/ 323851 w 1104901"/>
                  <a:gd name="connsiteY10" fmla="*/ 428625 h 1362075"/>
                  <a:gd name="connsiteX11" fmla="*/ 400051 w 1104901"/>
                  <a:gd name="connsiteY11" fmla="*/ 238125 h 1362075"/>
                  <a:gd name="connsiteX12" fmla="*/ 0 w 1104901"/>
                  <a:gd name="connsiteY12"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66676 w 1104901"/>
                  <a:gd name="connsiteY9" fmla="*/ 742950 h 1362075"/>
                  <a:gd name="connsiteX10" fmla="*/ 323851 w 1104901"/>
                  <a:gd name="connsiteY10" fmla="*/ 428625 h 1362075"/>
                  <a:gd name="connsiteX11" fmla="*/ 400051 w 1104901"/>
                  <a:gd name="connsiteY11" fmla="*/ 238125 h 1362075"/>
                  <a:gd name="connsiteX12" fmla="*/ 152401 w 1104901"/>
                  <a:gd name="connsiteY12" fmla="*/ 171450 h 1362075"/>
                  <a:gd name="connsiteX13" fmla="*/ 0 w 1104901"/>
                  <a:gd name="connsiteY13" fmla="*/ 0 h 1362075"/>
                  <a:gd name="connsiteX0" fmla="*/ 124760 w 1067736"/>
                  <a:gd name="connsiteY0" fmla="*/ 0 h 1371600"/>
                  <a:gd name="connsiteX1" fmla="*/ 962960 w 1067736"/>
                  <a:gd name="connsiteY1" fmla="*/ 9525 h 1371600"/>
                  <a:gd name="connsiteX2" fmla="*/ 1067736 w 1067736"/>
                  <a:gd name="connsiteY2" fmla="*/ 1228725 h 1371600"/>
                  <a:gd name="connsiteX3" fmla="*/ 962960 w 1067736"/>
                  <a:gd name="connsiteY3" fmla="*/ 1371600 h 1371600"/>
                  <a:gd name="connsiteX4" fmla="*/ 620061 w 1067736"/>
                  <a:gd name="connsiteY4" fmla="*/ 1295400 h 1371600"/>
                  <a:gd name="connsiteX5" fmla="*/ 324786 w 1067736"/>
                  <a:gd name="connsiteY5" fmla="*/ 1314450 h 1371600"/>
                  <a:gd name="connsiteX6" fmla="*/ 105711 w 1067736"/>
                  <a:gd name="connsiteY6" fmla="*/ 1352550 h 1371600"/>
                  <a:gd name="connsiteX7" fmla="*/ 935 w 1067736"/>
                  <a:gd name="connsiteY7" fmla="*/ 1266825 h 1371600"/>
                  <a:gd name="connsiteX8" fmla="*/ 48561 w 1067736"/>
                  <a:gd name="connsiteY8" fmla="*/ 962025 h 1371600"/>
                  <a:gd name="connsiteX9" fmla="*/ 29511 w 1067736"/>
                  <a:gd name="connsiteY9" fmla="*/ 752475 h 1371600"/>
                  <a:gd name="connsiteX10" fmla="*/ 286686 w 1067736"/>
                  <a:gd name="connsiteY10" fmla="*/ 438150 h 1371600"/>
                  <a:gd name="connsiteX11" fmla="*/ 362886 w 1067736"/>
                  <a:gd name="connsiteY11" fmla="*/ 247650 h 1371600"/>
                  <a:gd name="connsiteX12" fmla="*/ 115236 w 1067736"/>
                  <a:gd name="connsiteY12" fmla="*/ 180975 h 1371600"/>
                  <a:gd name="connsiteX13" fmla="*/ 124760 w 1067736"/>
                  <a:gd name="connsiteY13" fmla="*/ 0 h 1371600"/>
                  <a:gd name="connsiteX0" fmla="*/ 86660 w 1067736"/>
                  <a:gd name="connsiteY0" fmla="*/ 0 h 1362075"/>
                  <a:gd name="connsiteX1" fmla="*/ 962960 w 1067736"/>
                  <a:gd name="connsiteY1" fmla="*/ 0 h 1362075"/>
                  <a:gd name="connsiteX2" fmla="*/ 1067736 w 1067736"/>
                  <a:gd name="connsiteY2" fmla="*/ 1219200 h 1362075"/>
                  <a:gd name="connsiteX3" fmla="*/ 962960 w 1067736"/>
                  <a:gd name="connsiteY3" fmla="*/ 1362075 h 1362075"/>
                  <a:gd name="connsiteX4" fmla="*/ 620061 w 1067736"/>
                  <a:gd name="connsiteY4" fmla="*/ 1285875 h 1362075"/>
                  <a:gd name="connsiteX5" fmla="*/ 324786 w 1067736"/>
                  <a:gd name="connsiteY5" fmla="*/ 1304925 h 1362075"/>
                  <a:gd name="connsiteX6" fmla="*/ 105711 w 1067736"/>
                  <a:gd name="connsiteY6" fmla="*/ 1343025 h 1362075"/>
                  <a:gd name="connsiteX7" fmla="*/ 935 w 1067736"/>
                  <a:gd name="connsiteY7" fmla="*/ 1257300 h 1362075"/>
                  <a:gd name="connsiteX8" fmla="*/ 48561 w 1067736"/>
                  <a:gd name="connsiteY8" fmla="*/ 952500 h 1362075"/>
                  <a:gd name="connsiteX9" fmla="*/ 29511 w 1067736"/>
                  <a:gd name="connsiteY9" fmla="*/ 742950 h 1362075"/>
                  <a:gd name="connsiteX10" fmla="*/ 286686 w 1067736"/>
                  <a:gd name="connsiteY10" fmla="*/ 428625 h 1362075"/>
                  <a:gd name="connsiteX11" fmla="*/ 362886 w 1067736"/>
                  <a:gd name="connsiteY11" fmla="*/ 238125 h 1362075"/>
                  <a:gd name="connsiteX12" fmla="*/ 115236 w 1067736"/>
                  <a:gd name="connsiteY12" fmla="*/ 171450 h 1362075"/>
                  <a:gd name="connsiteX13" fmla="*/ 86660 w 1067736"/>
                  <a:gd name="connsiteY13" fmla="*/ 0 h 1362075"/>
                  <a:gd name="connsiteX0" fmla="*/ 86660 w 1067736"/>
                  <a:gd name="connsiteY0" fmla="*/ 0 h 1362075"/>
                  <a:gd name="connsiteX1" fmla="*/ 248585 w 1067736"/>
                  <a:gd name="connsiteY1" fmla="*/ 47625 h 1362075"/>
                  <a:gd name="connsiteX2" fmla="*/ 962960 w 1067736"/>
                  <a:gd name="connsiteY2" fmla="*/ 0 h 1362075"/>
                  <a:gd name="connsiteX3" fmla="*/ 1067736 w 1067736"/>
                  <a:gd name="connsiteY3" fmla="*/ 1219200 h 1362075"/>
                  <a:gd name="connsiteX4" fmla="*/ 962960 w 1067736"/>
                  <a:gd name="connsiteY4" fmla="*/ 1362075 h 1362075"/>
                  <a:gd name="connsiteX5" fmla="*/ 620061 w 1067736"/>
                  <a:gd name="connsiteY5" fmla="*/ 1285875 h 1362075"/>
                  <a:gd name="connsiteX6" fmla="*/ 324786 w 1067736"/>
                  <a:gd name="connsiteY6" fmla="*/ 1304925 h 1362075"/>
                  <a:gd name="connsiteX7" fmla="*/ 105711 w 1067736"/>
                  <a:gd name="connsiteY7" fmla="*/ 1343025 h 1362075"/>
                  <a:gd name="connsiteX8" fmla="*/ 935 w 1067736"/>
                  <a:gd name="connsiteY8" fmla="*/ 1257300 h 1362075"/>
                  <a:gd name="connsiteX9" fmla="*/ 48561 w 1067736"/>
                  <a:gd name="connsiteY9" fmla="*/ 952500 h 1362075"/>
                  <a:gd name="connsiteX10" fmla="*/ 29511 w 1067736"/>
                  <a:gd name="connsiteY10" fmla="*/ 742950 h 1362075"/>
                  <a:gd name="connsiteX11" fmla="*/ 286686 w 1067736"/>
                  <a:gd name="connsiteY11" fmla="*/ 428625 h 1362075"/>
                  <a:gd name="connsiteX12" fmla="*/ 362886 w 1067736"/>
                  <a:gd name="connsiteY12" fmla="*/ 238125 h 1362075"/>
                  <a:gd name="connsiteX13" fmla="*/ 115236 w 1067736"/>
                  <a:gd name="connsiteY13" fmla="*/ 171450 h 1362075"/>
                  <a:gd name="connsiteX14" fmla="*/ 86660 w 1067736"/>
                  <a:gd name="connsiteY14" fmla="*/ 0 h 1362075"/>
                  <a:gd name="connsiteX0" fmla="*/ 86660 w 1067736"/>
                  <a:gd name="connsiteY0" fmla="*/ 47625 h 1409700"/>
                  <a:gd name="connsiteX1" fmla="*/ 248585 w 1067736"/>
                  <a:gd name="connsiteY1" fmla="*/ 95250 h 1409700"/>
                  <a:gd name="connsiteX2" fmla="*/ 324785 w 1067736"/>
                  <a:gd name="connsiteY2" fmla="*/ 0 h 1409700"/>
                  <a:gd name="connsiteX3" fmla="*/ 962960 w 1067736"/>
                  <a:gd name="connsiteY3" fmla="*/ 47625 h 1409700"/>
                  <a:gd name="connsiteX4" fmla="*/ 1067736 w 1067736"/>
                  <a:gd name="connsiteY4" fmla="*/ 1266825 h 1409700"/>
                  <a:gd name="connsiteX5" fmla="*/ 962960 w 1067736"/>
                  <a:gd name="connsiteY5" fmla="*/ 1409700 h 1409700"/>
                  <a:gd name="connsiteX6" fmla="*/ 620061 w 1067736"/>
                  <a:gd name="connsiteY6" fmla="*/ 1333500 h 1409700"/>
                  <a:gd name="connsiteX7" fmla="*/ 324786 w 1067736"/>
                  <a:gd name="connsiteY7" fmla="*/ 1352550 h 1409700"/>
                  <a:gd name="connsiteX8" fmla="*/ 105711 w 1067736"/>
                  <a:gd name="connsiteY8" fmla="*/ 1390650 h 1409700"/>
                  <a:gd name="connsiteX9" fmla="*/ 935 w 1067736"/>
                  <a:gd name="connsiteY9" fmla="*/ 1304925 h 1409700"/>
                  <a:gd name="connsiteX10" fmla="*/ 48561 w 1067736"/>
                  <a:gd name="connsiteY10" fmla="*/ 1000125 h 1409700"/>
                  <a:gd name="connsiteX11" fmla="*/ 29511 w 1067736"/>
                  <a:gd name="connsiteY11" fmla="*/ 790575 h 1409700"/>
                  <a:gd name="connsiteX12" fmla="*/ 286686 w 1067736"/>
                  <a:gd name="connsiteY12" fmla="*/ 476250 h 1409700"/>
                  <a:gd name="connsiteX13" fmla="*/ 362886 w 1067736"/>
                  <a:gd name="connsiteY13" fmla="*/ 285750 h 1409700"/>
                  <a:gd name="connsiteX14" fmla="*/ 115236 w 1067736"/>
                  <a:gd name="connsiteY14" fmla="*/ 219075 h 1409700"/>
                  <a:gd name="connsiteX15" fmla="*/ 86660 w 1067736"/>
                  <a:gd name="connsiteY15" fmla="*/ 47625 h 1409700"/>
                  <a:gd name="connsiteX0" fmla="*/ 86660 w 1067736"/>
                  <a:gd name="connsiteY0" fmla="*/ 133350 h 1495425"/>
                  <a:gd name="connsiteX1" fmla="*/ 248585 w 1067736"/>
                  <a:gd name="connsiteY1" fmla="*/ 180975 h 1495425"/>
                  <a:gd name="connsiteX2" fmla="*/ 324785 w 1067736"/>
                  <a:gd name="connsiteY2" fmla="*/ 85725 h 1495425"/>
                  <a:gd name="connsiteX3" fmla="*/ 420035 w 1067736"/>
                  <a:gd name="connsiteY3" fmla="*/ 0 h 1495425"/>
                  <a:gd name="connsiteX4" fmla="*/ 962960 w 1067736"/>
                  <a:gd name="connsiteY4" fmla="*/ 133350 h 1495425"/>
                  <a:gd name="connsiteX5" fmla="*/ 1067736 w 1067736"/>
                  <a:gd name="connsiteY5" fmla="*/ 1352550 h 1495425"/>
                  <a:gd name="connsiteX6" fmla="*/ 962960 w 1067736"/>
                  <a:gd name="connsiteY6" fmla="*/ 1495425 h 1495425"/>
                  <a:gd name="connsiteX7" fmla="*/ 620061 w 1067736"/>
                  <a:gd name="connsiteY7" fmla="*/ 1419225 h 1495425"/>
                  <a:gd name="connsiteX8" fmla="*/ 324786 w 1067736"/>
                  <a:gd name="connsiteY8" fmla="*/ 1438275 h 1495425"/>
                  <a:gd name="connsiteX9" fmla="*/ 105711 w 1067736"/>
                  <a:gd name="connsiteY9" fmla="*/ 1476375 h 1495425"/>
                  <a:gd name="connsiteX10" fmla="*/ 935 w 1067736"/>
                  <a:gd name="connsiteY10" fmla="*/ 1390650 h 1495425"/>
                  <a:gd name="connsiteX11" fmla="*/ 48561 w 1067736"/>
                  <a:gd name="connsiteY11" fmla="*/ 1085850 h 1495425"/>
                  <a:gd name="connsiteX12" fmla="*/ 29511 w 1067736"/>
                  <a:gd name="connsiteY12" fmla="*/ 876300 h 1495425"/>
                  <a:gd name="connsiteX13" fmla="*/ 286686 w 1067736"/>
                  <a:gd name="connsiteY13" fmla="*/ 561975 h 1495425"/>
                  <a:gd name="connsiteX14" fmla="*/ 362886 w 1067736"/>
                  <a:gd name="connsiteY14" fmla="*/ 371475 h 1495425"/>
                  <a:gd name="connsiteX15" fmla="*/ 115236 w 1067736"/>
                  <a:gd name="connsiteY15" fmla="*/ 304800 h 1495425"/>
                  <a:gd name="connsiteX16" fmla="*/ 86660 w 1067736"/>
                  <a:gd name="connsiteY16" fmla="*/ 133350 h 1495425"/>
                  <a:gd name="connsiteX0" fmla="*/ 86660 w 1067736"/>
                  <a:gd name="connsiteY0" fmla="*/ 133350 h 1495425"/>
                  <a:gd name="connsiteX1" fmla="*/ 248585 w 1067736"/>
                  <a:gd name="connsiteY1" fmla="*/ 180975 h 1495425"/>
                  <a:gd name="connsiteX2" fmla="*/ 324785 w 1067736"/>
                  <a:gd name="connsiteY2" fmla="*/ 85725 h 1495425"/>
                  <a:gd name="connsiteX3" fmla="*/ 420035 w 1067736"/>
                  <a:gd name="connsiteY3" fmla="*/ 0 h 1495425"/>
                  <a:gd name="connsiteX4" fmla="*/ 962960 w 1067736"/>
                  <a:gd name="connsiteY4" fmla="*/ 133350 h 1495425"/>
                  <a:gd name="connsiteX5" fmla="*/ 1067736 w 1067736"/>
                  <a:gd name="connsiteY5" fmla="*/ 1352550 h 1495425"/>
                  <a:gd name="connsiteX6" fmla="*/ 962960 w 1067736"/>
                  <a:gd name="connsiteY6" fmla="*/ 1495425 h 1495425"/>
                  <a:gd name="connsiteX7" fmla="*/ 620061 w 1067736"/>
                  <a:gd name="connsiteY7" fmla="*/ 1419225 h 1495425"/>
                  <a:gd name="connsiteX8" fmla="*/ 324786 w 1067736"/>
                  <a:gd name="connsiteY8" fmla="*/ 1438275 h 1495425"/>
                  <a:gd name="connsiteX9" fmla="*/ 105711 w 1067736"/>
                  <a:gd name="connsiteY9" fmla="*/ 1476375 h 1495425"/>
                  <a:gd name="connsiteX10" fmla="*/ 935 w 1067736"/>
                  <a:gd name="connsiteY10" fmla="*/ 1390650 h 1495425"/>
                  <a:gd name="connsiteX11" fmla="*/ 48561 w 1067736"/>
                  <a:gd name="connsiteY11" fmla="*/ 1085850 h 1495425"/>
                  <a:gd name="connsiteX12" fmla="*/ 29511 w 1067736"/>
                  <a:gd name="connsiteY12" fmla="*/ 876300 h 1495425"/>
                  <a:gd name="connsiteX13" fmla="*/ 286686 w 1067736"/>
                  <a:gd name="connsiteY13" fmla="*/ 561975 h 1495425"/>
                  <a:gd name="connsiteX14" fmla="*/ 362886 w 1067736"/>
                  <a:gd name="connsiteY14" fmla="*/ 371475 h 1495425"/>
                  <a:gd name="connsiteX15" fmla="*/ 115236 w 1067736"/>
                  <a:gd name="connsiteY15" fmla="*/ 304800 h 1495425"/>
                  <a:gd name="connsiteX16" fmla="*/ 86660 w 1067736"/>
                  <a:gd name="connsiteY16" fmla="*/ 133350 h 1495425"/>
                  <a:gd name="connsiteX0" fmla="*/ 86660 w 1067736"/>
                  <a:gd name="connsiteY0" fmla="*/ 133350 h 1495425"/>
                  <a:gd name="connsiteX1" fmla="*/ 248585 w 1067736"/>
                  <a:gd name="connsiteY1" fmla="*/ 180975 h 1495425"/>
                  <a:gd name="connsiteX2" fmla="*/ 324785 w 1067736"/>
                  <a:gd name="connsiteY2" fmla="*/ 85725 h 1495425"/>
                  <a:gd name="connsiteX3" fmla="*/ 420035 w 1067736"/>
                  <a:gd name="connsiteY3" fmla="*/ 0 h 1495425"/>
                  <a:gd name="connsiteX4" fmla="*/ 562910 w 1067736"/>
                  <a:gd name="connsiteY4" fmla="*/ 47626 h 1495425"/>
                  <a:gd name="connsiteX5" fmla="*/ 962960 w 1067736"/>
                  <a:gd name="connsiteY5" fmla="*/ 133350 h 1495425"/>
                  <a:gd name="connsiteX6" fmla="*/ 1067736 w 1067736"/>
                  <a:gd name="connsiteY6" fmla="*/ 1352550 h 1495425"/>
                  <a:gd name="connsiteX7" fmla="*/ 962960 w 1067736"/>
                  <a:gd name="connsiteY7" fmla="*/ 1495425 h 1495425"/>
                  <a:gd name="connsiteX8" fmla="*/ 620061 w 1067736"/>
                  <a:gd name="connsiteY8" fmla="*/ 1419225 h 1495425"/>
                  <a:gd name="connsiteX9" fmla="*/ 324786 w 1067736"/>
                  <a:gd name="connsiteY9" fmla="*/ 1438275 h 1495425"/>
                  <a:gd name="connsiteX10" fmla="*/ 105711 w 1067736"/>
                  <a:gd name="connsiteY10" fmla="*/ 1476375 h 1495425"/>
                  <a:gd name="connsiteX11" fmla="*/ 935 w 1067736"/>
                  <a:gd name="connsiteY11" fmla="*/ 1390650 h 1495425"/>
                  <a:gd name="connsiteX12" fmla="*/ 48561 w 1067736"/>
                  <a:gd name="connsiteY12" fmla="*/ 1085850 h 1495425"/>
                  <a:gd name="connsiteX13" fmla="*/ 29511 w 1067736"/>
                  <a:gd name="connsiteY13" fmla="*/ 876300 h 1495425"/>
                  <a:gd name="connsiteX14" fmla="*/ 286686 w 1067736"/>
                  <a:gd name="connsiteY14" fmla="*/ 561975 h 1495425"/>
                  <a:gd name="connsiteX15" fmla="*/ 362886 w 1067736"/>
                  <a:gd name="connsiteY15" fmla="*/ 371475 h 1495425"/>
                  <a:gd name="connsiteX16" fmla="*/ 115236 w 1067736"/>
                  <a:gd name="connsiteY16" fmla="*/ 304800 h 1495425"/>
                  <a:gd name="connsiteX17" fmla="*/ 86660 w 1067736"/>
                  <a:gd name="connsiteY17" fmla="*/ 133350 h 1495425"/>
                  <a:gd name="connsiteX0" fmla="*/ 86660 w 1067736"/>
                  <a:gd name="connsiteY0" fmla="*/ 143476 h 1505551"/>
                  <a:gd name="connsiteX1" fmla="*/ 248585 w 1067736"/>
                  <a:gd name="connsiteY1" fmla="*/ 191101 h 1505551"/>
                  <a:gd name="connsiteX2" fmla="*/ 324785 w 1067736"/>
                  <a:gd name="connsiteY2" fmla="*/ 95851 h 1505551"/>
                  <a:gd name="connsiteX3" fmla="*/ 420035 w 1067736"/>
                  <a:gd name="connsiteY3" fmla="*/ 10126 h 1505551"/>
                  <a:gd name="connsiteX4" fmla="*/ 562910 w 1067736"/>
                  <a:gd name="connsiteY4" fmla="*/ 57752 h 1505551"/>
                  <a:gd name="connsiteX5" fmla="*/ 715310 w 1067736"/>
                  <a:gd name="connsiteY5" fmla="*/ 10127 h 1505551"/>
                  <a:gd name="connsiteX6" fmla="*/ 962960 w 1067736"/>
                  <a:gd name="connsiteY6" fmla="*/ 143476 h 1505551"/>
                  <a:gd name="connsiteX7" fmla="*/ 1067736 w 1067736"/>
                  <a:gd name="connsiteY7" fmla="*/ 1362676 h 1505551"/>
                  <a:gd name="connsiteX8" fmla="*/ 962960 w 1067736"/>
                  <a:gd name="connsiteY8" fmla="*/ 1505551 h 1505551"/>
                  <a:gd name="connsiteX9" fmla="*/ 620061 w 1067736"/>
                  <a:gd name="connsiteY9" fmla="*/ 1429351 h 1505551"/>
                  <a:gd name="connsiteX10" fmla="*/ 324786 w 1067736"/>
                  <a:gd name="connsiteY10" fmla="*/ 1448401 h 1505551"/>
                  <a:gd name="connsiteX11" fmla="*/ 105711 w 1067736"/>
                  <a:gd name="connsiteY11" fmla="*/ 1486501 h 1505551"/>
                  <a:gd name="connsiteX12" fmla="*/ 935 w 1067736"/>
                  <a:gd name="connsiteY12" fmla="*/ 1400776 h 1505551"/>
                  <a:gd name="connsiteX13" fmla="*/ 48561 w 1067736"/>
                  <a:gd name="connsiteY13" fmla="*/ 1095976 h 1505551"/>
                  <a:gd name="connsiteX14" fmla="*/ 29511 w 1067736"/>
                  <a:gd name="connsiteY14" fmla="*/ 886426 h 1505551"/>
                  <a:gd name="connsiteX15" fmla="*/ 286686 w 1067736"/>
                  <a:gd name="connsiteY15" fmla="*/ 572101 h 1505551"/>
                  <a:gd name="connsiteX16" fmla="*/ 362886 w 1067736"/>
                  <a:gd name="connsiteY16" fmla="*/ 381601 h 1505551"/>
                  <a:gd name="connsiteX17" fmla="*/ 115236 w 1067736"/>
                  <a:gd name="connsiteY17" fmla="*/ 314926 h 1505551"/>
                  <a:gd name="connsiteX18" fmla="*/ 86660 w 1067736"/>
                  <a:gd name="connsiteY18" fmla="*/ 143476 h 1505551"/>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62960 w 1067736"/>
                  <a:gd name="connsiteY7" fmla="*/ 135283 h 1497358"/>
                  <a:gd name="connsiteX8" fmla="*/ 1067736 w 1067736"/>
                  <a:gd name="connsiteY8" fmla="*/ 1354483 h 1497358"/>
                  <a:gd name="connsiteX9" fmla="*/ 962960 w 1067736"/>
                  <a:gd name="connsiteY9" fmla="*/ 1497358 h 1497358"/>
                  <a:gd name="connsiteX10" fmla="*/ 620061 w 1067736"/>
                  <a:gd name="connsiteY10" fmla="*/ 1421158 h 1497358"/>
                  <a:gd name="connsiteX11" fmla="*/ 324786 w 1067736"/>
                  <a:gd name="connsiteY11" fmla="*/ 1440208 h 1497358"/>
                  <a:gd name="connsiteX12" fmla="*/ 105711 w 1067736"/>
                  <a:gd name="connsiteY12" fmla="*/ 1478308 h 1497358"/>
                  <a:gd name="connsiteX13" fmla="*/ 935 w 1067736"/>
                  <a:gd name="connsiteY13" fmla="*/ 1392583 h 1497358"/>
                  <a:gd name="connsiteX14" fmla="*/ 48561 w 1067736"/>
                  <a:gd name="connsiteY14" fmla="*/ 1087783 h 1497358"/>
                  <a:gd name="connsiteX15" fmla="*/ 29511 w 1067736"/>
                  <a:gd name="connsiteY15" fmla="*/ 878233 h 1497358"/>
                  <a:gd name="connsiteX16" fmla="*/ 286686 w 1067736"/>
                  <a:gd name="connsiteY16" fmla="*/ 563908 h 1497358"/>
                  <a:gd name="connsiteX17" fmla="*/ 362886 w 1067736"/>
                  <a:gd name="connsiteY17" fmla="*/ 373408 h 1497358"/>
                  <a:gd name="connsiteX18" fmla="*/ 115236 w 1067736"/>
                  <a:gd name="connsiteY18" fmla="*/ 306733 h 1497358"/>
                  <a:gd name="connsiteX19" fmla="*/ 86660 w 1067736"/>
                  <a:gd name="connsiteY19"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1067736 w 1067736"/>
                  <a:gd name="connsiteY8" fmla="*/ 1354483 h 1497358"/>
                  <a:gd name="connsiteX9" fmla="*/ 962960 w 1067736"/>
                  <a:gd name="connsiteY9" fmla="*/ 1497358 h 1497358"/>
                  <a:gd name="connsiteX10" fmla="*/ 620061 w 1067736"/>
                  <a:gd name="connsiteY10" fmla="*/ 1421158 h 1497358"/>
                  <a:gd name="connsiteX11" fmla="*/ 324786 w 1067736"/>
                  <a:gd name="connsiteY11" fmla="*/ 1440208 h 1497358"/>
                  <a:gd name="connsiteX12" fmla="*/ 105711 w 1067736"/>
                  <a:gd name="connsiteY12" fmla="*/ 1478308 h 1497358"/>
                  <a:gd name="connsiteX13" fmla="*/ 935 w 1067736"/>
                  <a:gd name="connsiteY13" fmla="*/ 1392583 h 1497358"/>
                  <a:gd name="connsiteX14" fmla="*/ 48561 w 1067736"/>
                  <a:gd name="connsiteY14" fmla="*/ 1087783 h 1497358"/>
                  <a:gd name="connsiteX15" fmla="*/ 29511 w 1067736"/>
                  <a:gd name="connsiteY15" fmla="*/ 878233 h 1497358"/>
                  <a:gd name="connsiteX16" fmla="*/ 286686 w 1067736"/>
                  <a:gd name="connsiteY16" fmla="*/ 563908 h 1497358"/>
                  <a:gd name="connsiteX17" fmla="*/ 362886 w 1067736"/>
                  <a:gd name="connsiteY17" fmla="*/ 373408 h 1497358"/>
                  <a:gd name="connsiteX18" fmla="*/ 115236 w 1067736"/>
                  <a:gd name="connsiteY18" fmla="*/ 306733 h 1497358"/>
                  <a:gd name="connsiteX19" fmla="*/ 86660 w 1067736"/>
                  <a:gd name="connsiteY19"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696260 w 1067736"/>
                  <a:gd name="connsiteY8" fmla="*/ 344833 h 1497358"/>
                  <a:gd name="connsiteX9" fmla="*/ 1067736 w 1067736"/>
                  <a:gd name="connsiteY9" fmla="*/ 1354483 h 1497358"/>
                  <a:gd name="connsiteX10" fmla="*/ 962960 w 1067736"/>
                  <a:gd name="connsiteY10" fmla="*/ 1497358 h 1497358"/>
                  <a:gd name="connsiteX11" fmla="*/ 620061 w 1067736"/>
                  <a:gd name="connsiteY11" fmla="*/ 1421158 h 1497358"/>
                  <a:gd name="connsiteX12" fmla="*/ 324786 w 1067736"/>
                  <a:gd name="connsiteY12" fmla="*/ 1440208 h 1497358"/>
                  <a:gd name="connsiteX13" fmla="*/ 105711 w 1067736"/>
                  <a:gd name="connsiteY13" fmla="*/ 1478308 h 1497358"/>
                  <a:gd name="connsiteX14" fmla="*/ 935 w 1067736"/>
                  <a:gd name="connsiteY14" fmla="*/ 1392583 h 1497358"/>
                  <a:gd name="connsiteX15" fmla="*/ 48561 w 1067736"/>
                  <a:gd name="connsiteY15" fmla="*/ 1087783 h 1497358"/>
                  <a:gd name="connsiteX16" fmla="*/ 29511 w 1067736"/>
                  <a:gd name="connsiteY16" fmla="*/ 878233 h 1497358"/>
                  <a:gd name="connsiteX17" fmla="*/ 286686 w 1067736"/>
                  <a:gd name="connsiteY17" fmla="*/ 563908 h 1497358"/>
                  <a:gd name="connsiteX18" fmla="*/ 362886 w 1067736"/>
                  <a:gd name="connsiteY18" fmla="*/ 373408 h 1497358"/>
                  <a:gd name="connsiteX19" fmla="*/ 115236 w 1067736"/>
                  <a:gd name="connsiteY19" fmla="*/ 306733 h 1497358"/>
                  <a:gd name="connsiteX20" fmla="*/ 86660 w 1067736"/>
                  <a:gd name="connsiteY20"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696260 w 1067736"/>
                  <a:gd name="connsiteY8" fmla="*/ 344833 h 1497358"/>
                  <a:gd name="connsiteX9" fmla="*/ 1067736 w 1067736"/>
                  <a:gd name="connsiteY9" fmla="*/ 1354483 h 1497358"/>
                  <a:gd name="connsiteX10" fmla="*/ 962960 w 1067736"/>
                  <a:gd name="connsiteY10" fmla="*/ 1497358 h 1497358"/>
                  <a:gd name="connsiteX11" fmla="*/ 620061 w 1067736"/>
                  <a:gd name="connsiteY11" fmla="*/ 1421158 h 1497358"/>
                  <a:gd name="connsiteX12" fmla="*/ 324786 w 1067736"/>
                  <a:gd name="connsiteY12" fmla="*/ 1440208 h 1497358"/>
                  <a:gd name="connsiteX13" fmla="*/ 105711 w 1067736"/>
                  <a:gd name="connsiteY13" fmla="*/ 1478308 h 1497358"/>
                  <a:gd name="connsiteX14" fmla="*/ 935 w 1067736"/>
                  <a:gd name="connsiteY14" fmla="*/ 1392583 h 1497358"/>
                  <a:gd name="connsiteX15" fmla="*/ 48561 w 1067736"/>
                  <a:gd name="connsiteY15" fmla="*/ 1087783 h 1497358"/>
                  <a:gd name="connsiteX16" fmla="*/ 29511 w 1067736"/>
                  <a:gd name="connsiteY16" fmla="*/ 878233 h 1497358"/>
                  <a:gd name="connsiteX17" fmla="*/ 286686 w 1067736"/>
                  <a:gd name="connsiteY17" fmla="*/ 563908 h 1497358"/>
                  <a:gd name="connsiteX18" fmla="*/ 362886 w 1067736"/>
                  <a:gd name="connsiteY18" fmla="*/ 373408 h 1497358"/>
                  <a:gd name="connsiteX19" fmla="*/ 115236 w 1067736"/>
                  <a:gd name="connsiteY19" fmla="*/ 306733 h 1497358"/>
                  <a:gd name="connsiteX20" fmla="*/ 86660 w 1067736"/>
                  <a:gd name="connsiteY20"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696260 w 1067736"/>
                  <a:gd name="connsiteY8" fmla="*/ 344833 h 1497358"/>
                  <a:gd name="connsiteX9" fmla="*/ 829610 w 1067736"/>
                  <a:gd name="connsiteY9" fmla="*/ 506758 h 1497358"/>
                  <a:gd name="connsiteX10" fmla="*/ 1067736 w 1067736"/>
                  <a:gd name="connsiteY10" fmla="*/ 1354483 h 1497358"/>
                  <a:gd name="connsiteX11" fmla="*/ 962960 w 1067736"/>
                  <a:gd name="connsiteY11" fmla="*/ 1497358 h 1497358"/>
                  <a:gd name="connsiteX12" fmla="*/ 620061 w 1067736"/>
                  <a:gd name="connsiteY12" fmla="*/ 1421158 h 1497358"/>
                  <a:gd name="connsiteX13" fmla="*/ 324786 w 1067736"/>
                  <a:gd name="connsiteY13" fmla="*/ 1440208 h 1497358"/>
                  <a:gd name="connsiteX14" fmla="*/ 105711 w 1067736"/>
                  <a:gd name="connsiteY14" fmla="*/ 1478308 h 1497358"/>
                  <a:gd name="connsiteX15" fmla="*/ 935 w 1067736"/>
                  <a:gd name="connsiteY15" fmla="*/ 1392583 h 1497358"/>
                  <a:gd name="connsiteX16" fmla="*/ 48561 w 1067736"/>
                  <a:gd name="connsiteY16" fmla="*/ 1087783 h 1497358"/>
                  <a:gd name="connsiteX17" fmla="*/ 29511 w 1067736"/>
                  <a:gd name="connsiteY17" fmla="*/ 878233 h 1497358"/>
                  <a:gd name="connsiteX18" fmla="*/ 286686 w 1067736"/>
                  <a:gd name="connsiteY18" fmla="*/ 563908 h 1497358"/>
                  <a:gd name="connsiteX19" fmla="*/ 362886 w 1067736"/>
                  <a:gd name="connsiteY19" fmla="*/ 373408 h 1497358"/>
                  <a:gd name="connsiteX20" fmla="*/ 115236 w 1067736"/>
                  <a:gd name="connsiteY20" fmla="*/ 306733 h 1497358"/>
                  <a:gd name="connsiteX21" fmla="*/ 86660 w 1067736"/>
                  <a:gd name="connsiteY21"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696260 w 1067736"/>
                  <a:gd name="connsiteY8" fmla="*/ 344833 h 1497358"/>
                  <a:gd name="connsiteX9" fmla="*/ 829610 w 1067736"/>
                  <a:gd name="connsiteY9" fmla="*/ 506758 h 1497358"/>
                  <a:gd name="connsiteX10" fmla="*/ 1010585 w 1067736"/>
                  <a:gd name="connsiteY10" fmla="*/ 744883 h 1497358"/>
                  <a:gd name="connsiteX11" fmla="*/ 1067736 w 1067736"/>
                  <a:gd name="connsiteY11" fmla="*/ 1354483 h 1497358"/>
                  <a:gd name="connsiteX12" fmla="*/ 962960 w 1067736"/>
                  <a:gd name="connsiteY12" fmla="*/ 1497358 h 1497358"/>
                  <a:gd name="connsiteX13" fmla="*/ 620061 w 1067736"/>
                  <a:gd name="connsiteY13" fmla="*/ 1421158 h 1497358"/>
                  <a:gd name="connsiteX14" fmla="*/ 324786 w 1067736"/>
                  <a:gd name="connsiteY14" fmla="*/ 1440208 h 1497358"/>
                  <a:gd name="connsiteX15" fmla="*/ 105711 w 1067736"/>
                  <a:gd name="connsiteY15" fmla="*/ 1478308 h 1497358"/>
                  <a:gd name="connsiteX16" fmla="*/ 935 w 1067736"/>
                  <a:gd name="connsiteY16" fmla="*/ 1392583 h 1497358"/>
                  <a:gd name="connsiteX17" fmla="*/ 48561 w 1067736"/>
                  <a:gd name="connsiteY17" fmla="*/ 1087783 h 1497358"/>
                  <a:gd name="connsiteX18" fmla="*/ 29511 w 1067736"/>
                  <a:gd name="connsiteY18" fmla="*/ 878233 h 1497358"/>
                  <a:gd name="connsiteX19" fmla="*/ 286686 w 1067736"/>
                  <a:gd name="connsiteY19" fmla="*/ 563908 h 1497358"/>
                  <a:gd name="connsiteX20" fmla="*/ 362886 w 1067736"/>
                  <a:gd name="connsiteY20" fmla="*/ 373408 h 1497358"/>
                  <a:gd name="connsiteX21" fmla="*/ 115236 w 1067736"/>
                  <a:gd name="connsiteY21" fmla="*/ 306733 h 1497358"/>
                  <a:gd name="connsiteX22" fmla="*/ 86660 w 1067736"/>
                  <a:gd name="connsiteY22" fmla="*/ 135283 h 1497358"/>
                  <a:gd name="connsiteX0" fmla="*/ 86660 w 1116815"/>
                  <a:gd name="connsiteY0" fmla="*/ 135283 h 1497358"/>
                  <a:gd name="connsiteX1" fmla="*/ 248585 w 1116815"/>
                  <a:gd name="connsiteY1" fmla="*/ 182908 h 1497358"/>
                  <a:gd name="connsiteX2" fmla="*/ 324785 w 1116815"/>
                  <a:gd name="connsiteY2" fmla="*/ 87658 h 1497358"/>
                  <a:gd name="connsiteX3" fmla="*/ 420035 w 1116815"/>
                  <a:gd name="connsiteY3" fmla="*/ 1933 h 1497358"/>
                  <a:gd name="connsiteX4" fmla="*/ 562910 w 1116815"/>
                  <a:gd name="connsiteY4" fmla="*/ 49559 h 1497358"/>
                  <a:gd name="connsiteX5" fmla="*/ 715310 w 1116815"/>
                  <a:gd name="connsiteY5" fmla="*/ 1934 h 1497358"/>
                  <a:gd name="connsiteX6" fmla="*/ 801035 w 1116815"/>
                  <a:gd name="connsiteY6" fmla="*/ 68609 h 1497358"/>
                  <a:gd name="connsiteX7" fmla="*/ 905810 w 1116815"/>
                  <a:gd name="connsiteY7" fmla="*/ 230533 h 1497358"/>
                  <a:gd name="connsiteX8" fmla="*/ 696260 w 1116815"/>
                  <a:gd name="connsiteY8" fmla="*/ 344833 h 1497358"/>
                  <a:gd name="connsiteX9" fmla="*/ 829610 w 1116815"/>
                  <a:gd name="connsiteY9" fmla="*/ 506758 h 1497358"/>
                  <a:gd name="connsiteX10" fmla="*/ 1010585 w 1116815"/>
                  <a:gd name="connsiteY10" fmla="*/ 744883 h 1497358"/>
                  <a:gd name="connsiteX11" fmla="*/ 1115360 w 1116815"/>
                  <a:gd name="connsiteY11" fmla="*/ 1068733 h 1497358"/>
                  <a:gd name="connsiteX12" fmla="*/ 1067736 w 1116815"/>
                  <a:gd name="connsiteY12" fmla="*/ 1354483 h 1497358"/>
                  <a:gd name="connsiteX13" fmla="*/ 962960 w 1116815"/>
                  <a:gd name="connsiteY13" fmla="*/ 1497358 h 1497358"/>
                  <a:gd name="connsiteX14" fmla="*/ 620061 w 1116815"/>
                  <a:gd name="connsiteY14" fmla="*/ 1421158 h 1497358"/>
                  <a:gd name="connsiteX15" fmla="*/ 324786 w 1116815"/>
                  <a:gd name="connsiteY15" fmla="*/ 1440208 h 1497358"/>
                  <a:gd name="connsiteX16" fmla="*/ 105711 w 1116815"/>
                  <a:gd name="connsiteY16" fmla="*/ 1478308 h 1497358"/>
                  <a:gd name="connsiteX17" fmla="*/ 935 w 1116815"/>
                  <a:gd name="connsiteY17" fmla="*/ 1392583 h 1497358"/>
                  <a:gd name="connsiteX18" fmla="*/ 48561 w 1116815"/>
                  <a:gd name="connsiteY18" fmla="*/ 1087783 h 1497358"/>
                  <a:gd name="connsiteX19" fmla="*/ 29511 w 1116815"/>
                  <a:gd name="connsiteY19" fmla="*/ 878233 h 1497358"/>
                  <a:gd name="connsiteX20" fmla="*/ 286686 w 1116815"/>
                  <a:gd name="connsiteY20" fmla="*/ 563908 h 1497358"/>
                  <a:gd name="connsiteX21" fmla="*/ 362886 w 1116815"/>
                  <a:gd name="connsiteY21" fmla="*/ 373408 h 1497358"/>
                  <a:gd name="connsiteX22" fmla="*/ 115236 w 1116815"/>
                  <a:gd name="connsiteY22" fmla="*/ 306733 h 1497358"/>
                  <a:gd name="connsiteX23" fmla="*/ 86660 w 1116815"/>
                  <a:gd name="connsiteY23" fmla="*/ 135283 h 1497358"/>
                  <a:gd name="connsiteX0" fmla="*/ 86660 w 1116815"/>
                  <a:gd name="connsiteY0" fmla="*/ 135283 h 1478858"/>
                  <a:gd name="connsiteX1" fmla="*/ 248585 w 1116815"/>
                  <a:gd name="connsiteY1" fmla="*/ 182908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286686 w 1116815"/>
                  <a:gd name="connsiteY20" fmla="*/ 563908 h 1478858"/>
                  <a:gd name="connsiteX21" fmla="*/ 362886 w 1116815"/>
                  <a:gd name="connsiteY21" fmla="*/ 373408 h 1478858"/>
                  <a:gd name="connsiteX22" fmla="*/ 115236 w 1116815"/>
                  <a:gd name="connsiteY22" fmla="*/ 306733 h 1478858"/>
                  <a:gd name="connsiteX23" fmla="*/ 86660 w 1116815"/>
                  <a:gd name="connsiteY23" fmla="*/ 135283 h 1478858"/>
                  <a:gd name="connsiteX0" fmla="*/ 86660 w 1116815"/>
                  <a:gd name="connsiteY0" fmla="*/ 135283 h 1478858"/>
                  <a:gd name="connsiteX1" fmla="*/ 248585 w 1116815"/>
                  <a:gd name="connsiteY1" fmla="*/ 182908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96185 w 1116815"/>
                  <a:gd name="connsiteY20" fmla="*/ 659158 h 1478858"/>
                  <a:gd name="connsiteX21" fmla="*/ 286686 w 1116815"/>
                  <a:gd name="connsiteY21" fmla="*/ 563908 h 1478858"/>
                  <a:gd name="connsiteX22" fmla="*/ 362886 w 1116815"/>
                  <a:gd name="connsiteY22" fmla="*/ 373408 h 1478858"/>
                  <a:gd name="connsiteX23" fmla="*/ 115236 w 1116815"/>
                  <a:gd name="connsiteY23" fmla="*/ 306733 h 1478858"/>
                  <a:gd name="connsiteX24" fmla="*/ 86660 w 1116815"/>
                  <a:gd name="connsiteY24" fmla="*/ 135283 h 1478858"/>
                  <a:gd name="connsiteX0" fmla="*/ 86660 w 1116815"/>
                  <a:gd name="connsiteY0" fmla="*/ 135283 h 1478858"/>
                  <a:gd name="connsiteX1" fmla="*/ 248585 w 1116815"/>
                  <a:gd name="connsiteY1" fmla="*/ 182908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96185 w 1116815"/>
                  <a:gd name="connsiteY20" fmla="*/ 659158 h 1478858"/>
                  <a:gd name="connsiteX21" fmla="*/ 420036 w 1116815"/>
                  <a:gd name="connsiteY21" fmla="*/ 459133 h 1478858"/>
                  <a:gd name="connsiteX22" fmla="*/ 362886 w 1116815"/>
                  <a:gd name="connsiteY22" fmla="*/ 373408 h 1478858"/>
                  <a:gd name="connsiteX23" fmla="*/ 115236 w 1116815"/>
                  <a:gd name="connsiteY23" fmla="*/ 306733 h 1478858"/>
                  <a:gd name="connsiteX24" fmla="*/ 86660 w 1116815"/>
                  <a:gd name="connsiteY24"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96185 w 1116815"/>
                  <a:gd name="connsiteY20" fmla="*/ 659158 h 1478858"/>
                  <a:gd name="connsiteX21" fmla="*/ 420036 w 1116815"/>
                  <a:gd name="connsiteY21" fmla="*/ 459133 h 1478858"/>
                  <a:gd name="connsiteX22" fmla="*/ 362886 w 1116815"/>
                  <a:gd name="connsiteY22" fmla="*/ 373408 h 1478858"/>
                  <a:gd name="connsiteX23" fmla="*/ 115236 w 1116815"/>
                  <a:gd name="connsiteY23" fmla="*/ 306733 h 1478858"/>
                  <a:gd name="connsiteX24" fmla="*/ 86660 w 1116815"/>
                  <a:gd name="connsiteY24"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96185 w 1116815"/>
                  <a:gd name="connsiteY20" fmla="*/ 659158 h 1478858"/>
                  <a:gd name="connsiteX21" fmla="*/ 420036 w 1116815"/>
                  <a:gd name="connsiteY21" fmla="*/ 459133 h 1478858"/>
                  <a:gd name="connsiteX22" fmla="*/ 362886 w 1116815"/>
                  <a:gd name="connsiteY22" fmla="*/ 373408 h 1478858"/>
                  <a:gd name="connsiteX23" fmla="*/ 115236 w 1116815"/>
                  <a:gd name="connsiteY23" fmla="*/ 306733 h 1478858"/>
                  <a:gd name="connsiteX24" fmla="*/ 48560 w 1116815"/>
                  <a:gd name="connsiteY24" fmla="*/ 192433 h 1478858"/>
                  <a:gd name="connsiteX25" fmla="*/ 86660 w 1116815"/>
                  <a:gd name="connsiteY25"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343835 w 1116815"/>
                  <a:gd name="connsiteY3" fmla="*/ 11458 h 1478858"/>
                  <a:gd name="connsiteX4" fmla="*/ 420035 w 1116815"/>
                  <a:gd name="connsiteY4" fmla="*/ 1933 h 1478858"/>
                  <a:gd name="connsiteX5" fmla="*/ 562910 w 1116815"/>
                  <a:gd name="connsiteY5" fmla="*/ 49559 h 1478858"/>
                  <a:gd name="connsiteX6" fmla="*/ 715310 w 1116815"/>
                  <a:gd name="connsiteY6" fmla="*/ 1934 h 1478858"/>
                  <a:gd name="connsiteX7" fmla="*/ 801035 w 1116815"/>
                  <a:gd name="connsiteY7" fmla="*/ 68609 h 1478858"/>
                  <a:gd name="connsiteX8" fmla="*/ 905810 w 1116815"/>
                  <a:gd name="connsiteY8" fmla="*/ 230533 h 1478858"/>
                  <a:gd name="connsiteX9" fmla="*/ 696260 w 1116815"/>
                  <a:gd name="connsiteY9" fmla="*/ 344833 h 1478858"/>
                  <a:gd name="connsiteX10" fmla="*/ 829610 w 1116815"/>
                  <a:gd name="connsiteY10" fmla="*/ 506758 h 1478858"/>
                  <a:gd name="connsiteX11" fmla="*/ 1010585 w 1116815"/>
                  <a:gd name="connsiteY11" fmla="*/ 744883 h 1478858"/>
                  <a:gd name="connsiteX12" fmla="*/ 1115360 w 1116815"/>
                  <a:gd name="connsiteY12" fmla="*/ 1068733 h 1478858"/>
                  <a:gd name="connsiteX13" fmla="*/ 1067736 w 1116815"/>
                  <a:gd name="connsiteY13" fmla="*/ 1354483 h 1478858"/>
                  <a:gd name="connsiteX14" fmla="*/ 915335 w 1116815"/>
                  <a:gd name="connsiteY14" fmla="*/ 1478308 h 1478858"/>
                  <a:gd name="connsiteX15" fmla="*/ 620061 w 1116815"/>
                  <a:gd name="connsiteY15" fmla="*/ 1421158 h 1478858"/>
                  <a:gd name="connsiteX16" fmla="*/ 324786 w 1116815"/>
                  <a:gd name="connsiteY16" fmla="*/ 1440208 h 1478858"/>
                  <a:gd name="connsiteX17" fmla="*/ 105711 w 1116815"/>
                  <a:gd name="connsiteY17" fmla="*/ 1478308 h 1478858"/>
                  <a:gd name="connsiteX18" fmla="*/ 935 w 1116815"/>
                  <a:gd name="connsiteY18" fmla="*/ 1392583 h 1478858"/>
                  <a:gd name="connsiteX19" fmla="*/ 48561 w 1116815"/>
                  <a:gd name="connsiteY19" fmla="*/ 1087783 h 1478858"/>
                  <a:gd name="connsiteX20" fmla="*/ 29511 w 1116815"/>
                  <a:gd name="connsiteY20" fmla="*/ 878233 h 1478858"/>
                  <a:gd name="connsiteX21" fmla="*/ 96185 w 1116815"/>
                  <a:gd name="connsiteY21" fmla="*/ 659158 h 1478858"/>
                  <a:gd name="connsiteX22" fmla="*/ 420036 w 1116815"/>
                  <a:gd name="connsiteY22" fmla="*/ 459133 h 1478858"/>
                  <a:gd name="connsiteX23" fmla="*/ 362886 w 1116815"/>
                  <a:gd name="connsiteY23" fmla="*/ 373408 h 1478858"/>
                  <a:gd name="connsiteX24" fmla="*/ 115236 w 1116815"/>
                  <a:gd name="connsiteY24" fmla="*/ 306733 h 1478858"/>
                  <a:gd name="connsiteX25" fmla="*/ 48560 w 1116815"/>
                  <a:gd name="connsiteY25" fmla="*/ 192433 h 1478858"/>
                  <a:gd name="connsiteX26" fmla="*/ 86660 w 1116815"/>
                  <a:gd name="connsiteY26"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343835 w 1116815"/>
                  <a:gd name="connsiteY3" fmla="*/ 11458 h 1478858"/>
                  <a:gd name="connsiteX4" fmla="*/ 420035 w 1116815"/>
                  <a:gd name="connsiteY4" fmla="*/ 1933 h 1478858"/>
                  <a:gd name="connsiteX5" fmla="*/ 562910 w 1116815"/>
                  <a:gd name="connsiteY5" fmla="*/ 49559 h 1478858"/>
                  <a:gd name="connsiteX6" fmla="*/ 715310 w 1116815"/>
                  <a:gd name="connsiteY6" fmla="*/ 1934 h 1478858"/>
                  <a:gd name="connsiteX7" fmla="*/ 801035 w 1116815"/>
                  <a:gd name="connsiteY7" fmla="*/ 68609 h 1478858"/>
                  <a:gd name="connsiteX8" fmla="*/ 905810 w 1116815"/>
                  <a:gd name="connsiteY8" fmla="*/ 230533 h 1478858"/>
                  <a:gd name="connsiteX9" fmla="*/ 696260 w 1116815"/>
                  <a:gd name="connsiteY9" fmla="*/ 344833 h 1478858"/>
                  <a:gd name="connsiteX10" fmla="*/ 829610 w 1116815"/>
                  <a:gd name="connsiteY10" fmla="*/ 506758 h 1478858"/>
                  <a:gd name="connsiteX11" fmla="*/ 1010585 w 1116815"/>
                  <a:gd name="connsiteY11" fmla="*/ 744883 h 1478858"/>
                  <a:gd name="connsiteX12" fmla="*/ 1115360 w 1116815"/>
                  <a:gd name="connsiteY12" fmla="*/ 1068733 h 1478858"/>
                  <a:gd name="connsiteX13" fmla="*/ 1067736 w 1116815"/>
                  <a:gd name="connsiteY13" fmla="*/ 1354483 h 1478858"/>
                  <a:gd name="connsiteX14" fmla="*/ 915335 w 1116815"/>
                  <a:gd name="connsiteY14" fmla="*/ 1478308 h 1478858"/>
                  <a:gd name="connsiteX15" fmla="*/ 620061 w 1116815"/>
                  <a:gd name="connsiteY15" fmla="*/ 1421158 h 1478858"/>
                  <a:gd name="connsiteX16" fmla="*/ 324786 w 1116815"/>
                  <a:gd name="connsiteY16" fmla="*/ 1440208 h 1478858"/>
                  <a:gd name="connsiteX17" fmla="*/ 105711 w 1116815"/>
                  <a:gd name="connsiteY17" fmla="*/ 1478308 h 1478858"/>
                  <a:gd name="connsiteX18" fmla="*/ 935 w 1116815"/>
                  <a:gd name="connsiteY18" fmla="*/ 1392583 h 1478858"/>
                  <a:gd name="connsiteX19" fmla="*/ 48561 w 1116815"/>
                  <a:gd name="connsiteY19" fmla="*/ 1087783 h 1478858"/>
                  <a:gd name="connsiteX20" fmla="*/ 29511 w 1116815"/>
                  <a:gd name="connsiteY20" fmla="*/ 878233 h 1478858"/>
                  <a:gd name="connsiteX21" fmla="*/ 96185 w 1116815"/>
                  <a:gd name="connsiteY21" fmla="*/ 659158 h 1478858"/>
                  <a:gd name="connsiteX22" fmla="*/ 229535 w 1116815"/>
                  <a:gd name="connsiteY22" fmla="*/ 516283 h 1478858"/>
                  <a:gd name="connsiteX23" fmla="*/ 420036 w 1116815"/>
                  <a:gd name="connsiteY23" fmla="*/ 459133 h 1478858"/>
                  <a:gd name="connsiteX24" fmla="*/ 362886 w 1116815"/>
                  <a:gd name="connsiteY24" fmla="*/ 373408 h 1478858"/>
                  <a:gd name="connsiteX25" fmla="*/ 115236 w 1116815"/>
                  <a:gd name="connsiteY25" fmla="*/ 306733 h 1478858"/>
                  <a:gd name="connsiteX26" fmla="*/ 48560 w 1116815"/>
                  <a:gd name="connsiteY26" fmla="*/ 192433 h 1478858"/>
                  <a:gd name="connsiteX27" fmla="*/ 86660 w 1116815"/>
                  <a:gd name="connsiteY27"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343835 w 1116815"/>
                  <a:gd name="connsiteY3" fmla="*/ 11458 h 1478858"/>
                  <a:gd name="connsiteX4" fmla="*/ 420035 w 1116815"/>
                  <a:gd name="connsiteY4" fmla="*/ 1933 h 1478858"/>
                  <a:gd name="connsiteX5" fmla="*/ 562910 w 1116815"/>
                  <a:gd name="connsiteY5" fmla="*/ 49559 h 1478858"/>
                  <a:gd name="connsiteX6" fmla="*/ 715310 w 1116815"/>
                  <a:gd name="connsiteY6" fmla="*/ 1934 h 1478858"/>
                  <a:gd name="connsiteX7" fmla="*/ 801035 w 1116815"/>
                  <a:gd name="connsiteY7" fmla="*/ 68609 h 1478858"/>
                  <a:gd name="connsiteX8" fmla="*/ 905810 w 1116815"/>
                  <a:gd name="connsiteY8" fmla="*/ 230533 h 1478858"/>
                  <a:gd name="connsiteX9" fmla="*/ 696260 w 1116815"/>
                  <a:gd name="connsiteY9" fmla="*/ 344833 h 1478858"/>
                  <a:gd name="connsiteX10" fmla="*/ 705785 w 1116815"/>
                  <a:gd name="connsiteY10" fmla="*/ 506758 h 1478858"/>
                  <a:gd name="connsiteX11" fmla="*/ 1010585 w 1116815"/>
                  <a:gd name="connsiteY11" fmla="*/ 744883 h 1478858"/>
                  <a:gd name="connsiteX12" fmla="*/ 1115360 w 1116815"/>
                  <a:gd name="connsiteY12" fmla="*/ 1068733 h 1478858"/>
                  <a:gd name="connsiteX13" fmla="*/ 1067736 w 1116815"/>
                  <a:gd name="connsiteY13" fmla="*/ 1354483 h 1478858"/>
                  <a:gd name="connsiteX14" fmla="*/ 915335 w 1116815"/>
                  <a:gd name="connsiteY14" fmla="*/ 1478308 h 1478858"/>
                  <a:gd name="connsiteX15" fmla="*/ 620061 w 1116815"/>
                  <a:gd name="connsiteY15" fmla="*/ 1421158 h 1478858"/>
                  <a:gd name="connsiteX16" fmla="*/ 324786 w 1116815"/>
                  <a:gd name="connsiteY16" fmla="*/ 1440208 h 1478858"/>
                  <a:gd name="connsiteX17" fmla="*/ 105711 w 1116815"/>
                  <a:gd name="connsiteY17" fmla="*/ 1478308 h 1478858"/>
                  <a:gd name="connsiteX18" fmla="*/ 935 w 1116815"/>
                  <a:gd name="connsiteY18" fmla="*/ 1392583 h 1478858"/>
                  <a:gd name="connsiteX19" fmla="*/ 48561 w 1116815"/>
                  <a:gd name="connsiteY19" fmla="*/ 1087783 h 1478858"/>
                  <a:gd name="connsiteX20" fmla="*/ 29511 w 1116815"/>
                  <a:gd name="connsiteY20" fmla="*/ 878233 h 1478858"/>
                  <a:gd name="connsiteX21" fmla="*/ 96185 w 1116815"/>
                  <a:gd name="connsiteY21" fmla="*/ 659158 h 1478858"/>
                  <a:gd name="connsiteX22" fmla="*/ 229535 w 1116815"/>
                  <a:gd name="connsiteY22" fmla="*/ 516283 h 1478858"/>
                  <a:gd name="connsiteX23" fmla="*/ 420036 w 1116815"/>
                  <a:gd name="connsiteY23" fmla="*/ 459133 h 1478858"/>
                  <a:gd name="connsiteX24" fmla="*/ 362886 w 1116815"/>
                  <a:gd name="connsiteY24" fmla="*/ 373408 h 1478858"/>
                  <a:gd name="connsiteX25" fmla="*/ 115236 w 1116815"/>
                  <a:gd name="connsiteY25" fmla="*/ 306733 h 1478858"/>
                  <a:gd name="connsiteX26" fmla="*/ 48560 w 1116815"/>
                  <a:gd name="connsiteY26" fmla="*/ 192433 h 1478858"/>
                  <a:gd name="connsiteX27" fmla="*/ 86660 w 1116815"/>
                  <a:gd name="connsiteY27" fmla="*/ 135283 h 1478858"/>
                  <a:gd name="connsiteX0" fmla="*/ 87267 w 1117422"/>
                  <a:gd name="connsiteY0" fmla="*/ 135283 h 1478858"/>
                  <a:gd name="connsiteX1" fmla="*/ 220617 w 1117422"/>
                  <a:gd name="connsiteY1" fmla="*/ 116233 h 1478858"/>
                  <a:gd name="connsiteX2" fmla="*/ 325392 w 1117422"/>
                  <a:gd name="connsiteY2" fmla="*/ 87658 h 1478858"/>
                  <a:gd name="connsiteX3" fmla="*/ 344442 w 1117422"/>
                  <a:gd name="connsiteY3" fmla="*/ 11458 h 1478858"/>
                  <a:gd name="connsiteX4" fmla="*/ 420642 w 1117422"/>
                  <a:gd name="connsiteY4" fmla="*/ 1933 h 1478858"/>
                  <a:gd name="connsiteX5" fmla="*/ 563517 w 1117422"/>
                  <a:gd name="connsiteY5" fmla="*/ 49559 h 1478858"/>
                  <a:gd name="connsiteX6" fmla="*/ 715917 w 1117422"/>
                  <a:gd name="connsiteY6" fmla="*/ 1934 h 1478858"/>
                  <a:gd name="connsiteX7" fmla="*/ 801642 w 1117422"/>
                  <a:gd name="connsiteY7" fmla="*/ 68609 h 1478858"/>
                  <a:gd name="connsiteX8" fmla="*/ 906417 w 1117422"/>
                  <a:gd name="connsiteY8" fmla="*/ 230533 h 1478858"/>
                  <a:gd name="connsiteX9" fmla="*/ 696867 w 1117422"/>
                  <a:gd name="connsiteY9" fmla="*/ 344833 h 1478858"/>
                  <a:gd name="connsiteX10" fmla="*/ 706392 w 1117422"/>
                  <a:gd name="connsiteY10" fmla="*/ 506758 h 1478858"/>
                  <a:gd name="connsiteX11" fmla="*/ 1011192 w 1117422"/>
                  <a:gd name="connsiteY11" fmla="*/ 744883 h 1478858"/>
                  <a:gd name="connsiteX12" fmla="*/ 1115967 w 1117422"/>
                  <a:gd name="connsiteY12" fmla="*/ 1068733 h 1478858"/>
                  <a:gd name="connsiteX13" fmla="*/ 1068343 w 1117422"/>
                  <a:gd name="connsiteY13" fmla="*/ 1354483 h 1478858"/>
                  <a:gd name="connsiteX14" fmla="*/ 915942 w 1117422"/>
                  <a:gd name="connsiteY14" fmla="*/ 1478308 h 1478858"/>
                  <a:gd name="connsiteX15" fmla="*/ 620668 w 1117422"/>
                  <a:gd name="connsiteY15" fmla="*/ 1421158 h 1478858"/>
                  <a:gd name="connsiteX16" fmla="*/ 325393 w 1117422"/>
                  <a:gd name="connsiteY16" fmla="*/ 1440208 h 1478858"/>
                  <a:gd name="connsiteX17" fmla="*/ 106318 w 1117422"/>
                  <a:gd name="connsiteY17" fmla="*/ 1478308 h 1478858"/>
                  <a:gd name="connsiteX18" fmla="*/ 1542 w 1117422"/>
                  <a:gd name="connsiteY18" fmla="*/ 1392583 h 1478858"/>
                  <a:gd name="connsiteX19" fmla="*/ 20593 w 1117422"/>
                  <a:gd name="connsiteY19" fmla="*/ 1087783 h 1478858"/>
                  <a:gd name="connsiteX20" fmla="*/ 30118 w 1117422"/>
                  <a:gd name="connsiteY20" fmla="*/ 878233 h 1478858"/>
                  <a:gd name="connsiteX21" fmla="*/ 96792 w 1117422"/>
                  <a:gd name="connsiteY21" fmla="*/ 659158 h 1478858"/>
                  <a:gd name="connsiteX22" fmla="*/ 230142 w 1117422"/>
                  <a:gd name="connsiteY22" fmla="*/ 516283 h 1478858"/>
                  <a:gd name="connsiteX23" fmla="*/ 420643 w 1117422"/>
                  <a:gd name="connsiteY23" fmla="*/ 459133 h 1478858"/>
                  <a:gd name="connsiteX24" fmla="*/ 363493 w 1117422"/>
                  <a:gd name="connsiteY24" fmla="*/ 373408 h 1478858"/>
                  <a:gd name="connsiteX25" fmla="*/ 115843 w 1117422"/>
                  <a:gd name="connsiteY25" fmla="*/ 306733 h 1478858"/>
                  <a:gd name="connsiteX26" fmla="*/ 49167 w 1117422"/>
                  <a:gd name="connsiteY26" fmla="*/ 192433 h 1478858"/>
                  <a:gd name="connsiteX27" fmla="*/ 87267 w 1117422"/>
                  <a:gd name="connsiteY27" fmla="*/ 135283 h 1478858"/>
                  <a:gd name="connsiteX0" fmla="*/ 87267 w 1117422"/>
                  <a:gd name="connsiteY0" fmla="*/ 135283 h 1478308"/>
                  <a:gd name="connsiteX1" fmla="*/ 220617 w 1117422"/>
                  <a:gd name="connsiteY1" fmla="*/ 116233 h 1478308"/>
                  <a:gd name="connsiteX2" fmla="*/ 325392 w 1117422"/>
                  <a:gd name="connsiteY2" fmla="*/ 87658 h 1478308"/>
                  <a:gd name="connsiteX3" fmla="*/ 344442 w 1117422"/>
                  <a:gd name="connsiteY3" fmla="*/ 11458 h 1478308"/>
                  <a:gd name="connsiteX4" fmla="*/ 420642 w 1117422"/>
                  <a:gd name="connsiteY4" fmla="*/ 1933 h 1478308"/>
                  <a:gd name="connsiteX5" fmla="*/ 563517 w 1117422"/>
                  <a:gd name="connsiteY5" fmla="*/ 49559 h 1478308"/>
                  <a:gd name="connsiteX6" fmla="*/ 715917 w 1117422"/>
                  <a:gd name="connsiteY6" fmla="*/ 1934 h 1478308"/>
                  <a:gd name="connsiteX7" fmla="*/ 801642 w 1117422"/>
                  <a:gd name="connsiteY7" fmla="*/ 68609 h 1478308"/>
                  <a:gd name="connsiteX8" fmla="*/ 906417 w 1117422"/>
                  <a:gd name="connsiteY8" fmla="*/ 230533 h 1478308"/>
                  <a:gd name="connsiteX9" fmla="*/ 696867 w 1117422"/>
                  <a:gd name="connsiteY9" fmla="*/ 344833 h 1478308"/>
                  <a:gd name="connsiteX10" fmla="*/ 706392 w 1117422"/>
                  <a:gd name="connsiteY10" fmla="*/ 506758 h 1478308"/>
                  <a:gd name="connsiteX11" fmla="*/ 1011192 w 1117422"/>
                  <a:gd name="connsiteY11" fmla="*/ 744883 h 1478308"/>
                  <a:gd name="connsiteX12" fmla="*/ 1115967 w 1117422"/>
                  <a:gd name="connsiteY12" fmla="*/ 1068733 h 1478308"/>
                  <a:gd name="connsiteX13" fmla="*/ 1068343 w 1117422"/>
                  <a:gd name="connsiteY13" fmla="*/ 1354483 h 1478308"/>
                  <a:gd name="connsiteX14" fmla="*/ 915942 w 1117422"/>
                  <a:gd name="connsiteY14" fmla="*/ 1478308 h 1478308"/>
                  <a:gd name="connsiteX15" fmla="*/ 620668 w 1117422"/>
                  <a:gd name="connsiteY15" fmla="*/ 1421158 h 1478308"/>
                  <a:gd name="connsiteX16" fmla="*/ 325393 w 1117422"/>
                  <a:gd name="connsiteY16" fmla="*/ 1440208 h 1478308"/>
                  <a:gd name="connsiteX17" fmla="*/ 68218 w 1117422"/>
                  <a:gd name="connsiteY17" fmla="*/ 1468783 h 1478308"/>
                  <a:gd name="connsiteX18" fmla="*/ 1542 w 1117422"/>
                  <a:gd name="connsiteY18" fmla="*/ 1392583 h 1478308"/>
                  <a:gd name="connsiteX19" fmla="*/ 20593 w 1117422"/>
                  <a:gd name="connsiteY19" fmla="*/ 1087783 h 1478308"/>
                  <a:gd name="connsiteX20" fmla="*/ 30118 w 1117422"/>
                  <a:gd name="connsiteY20" fmla="*/ 878233 h 1478308"/>
                  <a:gd name="connsiteX21" fmla="*/ 96792 w 1117422"/>
                  <a:gd name="connsiteY21" fmla="*/ 659158 h 1478308"/>
                  <a:gd name="connsiteX22" fmla="*/ 230142 w 1117422"/>
                  <a:gd name="connsiteY22" fmla="*/ 516283 h 1478308"/>
                  <a:gd name="connsiteX23" fmla="*/ 420643 w 1117422"/>
                  <a:gd name="connsiteY23" fmla="*/ 459133 h 1478308"/>
                  <a:gd name="connsiteX24" fmla="*/ 363493 w 1117422"/>
                  <a:gd name="connsiteY24" fmla="*/ 373408 h 1478308"/>
                  <a:gd name="connsiteX25" fmla="*/ 115843 w 1117422"/>
                  <a:gd name="connsiteY25" fmla="*/ 306733 h 1478308"/>
                  <a:gd name="connsiteX26" fmla="*/ 49167 w 1117422"/>
                  <a:gd name="connsiteY26" fmla="*/ 192433 h 1478308"/>
                  <a:gd name="connsiteX27" fmla="*/ 87267 w 1117422"/>
                  <a:gd name="connsiteY27" fmla="*/ 135283 h 1478308"/>
                  <a:gd name="connsiteX0" fmla="*/ 96516 w 1126671"/>
                  <a:gd name="connsiteY0" fmla="*/ 135283 h 1478308"/>
                  <a:gd name="connsiteX1" fmla="*/ 229866 w 1126671"/>
                  <a:gd name="connsiteY1" fmla="*/ 116233 h 1478308"/>
                  <a:gd name="connsiteX2" fmla="*/ 334641 w 1126671"/>
                  <a:gd name="connsiteY2" fmla="*/ 87658 h 1478308"/>
                  <a:gd name="connsiteX3" fmla="*/ 353691 w 1126671"/>
                  <a:gd name="connsiteY3" fmla="*/ 11458 h 1478308"/>
                  <a:gd name="connsiteX4" fmla="*/ 429891 w 1126671"/>
                  <a:gd name="connsiteY4" fmla="*/ 1933 h 1478308"/>
                  <a:gd name="connsiteX5" fmla="*/ 572766 w 1126671"/>
                  <a:gd name="connsiteY5" fmla="*/ 49559 h 1478308"/>
                  <a:gd name="connsiteX6" fmla="*/ 725166 w 1126671"/>
                  <a:gd name="connsiteY6" fmla="*/ 1934 h 1478308"/>
                  <a:gd name="connsiteX7" fmla="*/ 810891 w 1126671"/>
                  <a:gd name="connsiteY7" fmla="*/ 68609 h 1478308"/>
                  <a:gd name="connsiteX8" fmla="*/ 915666 w 1126671"/>
                  <a:gd name="connsiteY8" fmla="*/ 230533 h 1478308"/>
                  <a:gd name="connsiteX9" fmla="*/ 706116 w 1126671"/>
                  <a:gd name="connsiteY9" fmla="*/ 344833 h 1478308"/>
                  <a:gd name="connsiteX10" fmla="*/ 715641 w 1126671"/>
                  <a:gd name="connsiteY10" fmla="*/ 506758 h 1478308"/>
                  <a:gd name="connsiteX11" fmla="*/ 1020441 w 1126671"/>
                  <a:gd name="connsiteY11" fmla="*/ 744883 h 1478308"/>
                  <a:gd name="connsiteX12" fmla="*/ 1125216 w 1126671"/>
                  <a:gd name="connsiteY12" fmla="*/ 1068733 h 1478308"/>
                  <a:gd name="connsiteX13" fmla="*/ 1077592 w 1126671"/>
                  <a:gd name="connsiteY13" fmla="*/ 1354483 h 1478308"/>
                  <a:gd name="connsiteX14" fmla="*/ 925191 w 1126671"/>
                  <a:gd name="connsiteY14" fmla="*/ 1478308 h 1478308"/>
                  <a:gd name="connsiteX15" fmla="*/ 629917 w 1126671"/>
                  <a:gd name="connsiteY15" fmla="*/ 1421158 h 1478308"/>
                  <a:gd name="connsiteX16" fmla="*/ 334642 w 1126671"/>
                  <a:gd name="connsiteY16" fmla="*/ 1440208 h 1478308"/>
                  <a:gd name="connsiteX17" fmla="*/ 77467 w 1126671"/>
                  <a:gd name="connsiteY17" fmla="*/ 1468783 h 1478308"/>
                  <a:gd name="connsiteX18" fmla="*/ 1266 w 1126671"/>
                  <a:gd name="connsiteY18" fmla="*/ 1287808 h 1478308"/>
                  <a:gd name="connsiteX19" fmla="*/ 29842 w 1126671"/>
                  <a:gd name="connsiteY19" fmla="*/ 1087783 h 1478308"/>
                  <a:gd name="connsiteX20" fmla="*/ 39367 w 1126671"/>
                  <a:gd name="connsiteY20" fmla="*/ 878233 h 1478308"/>
                  <a:gd name="connsiteX21" fmla="*/ 106041 w 1126671"/>
                  <a:gd name="connsiteY21" fmla="*/ 659158 h 1478308"/>
                  <a:gd name="connsiteX22" fmla="*/ 239391 w 1126671"/>
                  <a:gd name="connsiteY22" fmla="*/ 516283 h 1478308"/>
                  <a:gd name="connsiteX23" fmla="*/ 429892 w 1126671"/>
                  <a:gd name="connsiteY23" fmla="*/ 459133 h 1478308"/>
                  <a:gd name="connsiteX24" fmla="*/ 372742 w 1126671"/>
                  <a:gd name="connsiteY24" fmla="*/ 373408 h 1478308"/>
                  <a:gd name="connsiteX25" fmla="*/ 125092 w 1126671"/>
                  <a:gd name="connsiteY25" fmla="*/ 306733 h 1478308"/>
                  <a:gd name="connsiteX26" fmla="*/ 58416 w 1126671"/>
                  <a:gd name="connsiteY26" fmla="*/ 192433 h 1478308"/>
                  <a:gd name="connsiteX27" fmla="*/ 96516 w 1126671"/>
                  <a:gd name="connsiteY27" fmla="*/ 135283 h 1478308"/>
                  <a:gd name="connsiteX0" fmla="*/ 96516 w 1126671"/>
                  <a:gd name="connsiteY0" fmla="*/ 135283 h 1469449"/>
                  <a:gd name="connsiteX1" fmla="*/ 229866 w 1126671"/>
                  <a:gd name="connsiteY1" fmla="*/ 116233 h 1469449"/>
                  <a:gd name="connsiteX2" fmla="*/ 334641 w 1126671"/>
                  <a:gd name="connsiteY2" fmla="*/ 87658 h 1469449"/>
                  <a:gd name="connsiteX3" fmla="*/ 353691 w 1126671"/>
                  <a:gd name="connsiteY3" fmla="*/ 11458 h 1469449"/>
                  <a:gd name="connsiteX4" fmla="*/ 429891 w 1126671"/>
                  <a:gd name="connsiteY4" fmla="*/ 1933 h 1469449"/>
                  <a:gd name="connsiteX5" fmla="*/ 572766 w 1126671"/>
                  <a:gd name="connsiteY5" fmla="*/ 49559 h 1469449"/>
                  <a:gd name="connsiteX6" fmla="*/ 725166 w 1126671"/>
                  <a:gd name="connsiteY6" fmla="*/ 1934 h 1469449"/>
                  <a:gd name="connsiteX7" fmla="*/ 810891 w 1126671"/>
                  <a:gd name="connsiteY7" fmla="*/ 68609 h 1469449"/>
                  <a:gd name="connsiteX8" fmla="*/ 915666 w 1126671"/>
                  <a:gd name="connsiteY8" fmla="*/ 230533 h 1469449"/>
                  <a:gd name="connsiteX9" fmla="*/ 706116 w 1126671"/>
                  <a:gd name="connsiteY9" fmla="*/ 344833 h 1469449"/>
                  <a:gd name="connsiteX10" fmla="*/ 715641 w 1126671"/>
                  <a:gd name="connsiteY10" fmla="*/ 506758 h 1469449"/>
                  <a:gd name="connsiteX11" fmla="*/ 1020441 w 1126671"/>
                  <a:gd name="connsiteY11" fmla="*/ 744883 h 1469449"/>
                  <a:gd name="connsiteX12" fmla="*/ 1125216 w 1126671"/>
                  <a:gd name="connsiteY12" fmla="*/ 1068733 h 1469449"/>
                  <a:gd name="connsiteX13" fmla="*/ 1077592 w 1126671"/>
                  <a:gd name="connsiteY13" fmla="*/ 1354483 h 1469449"/>
                  <a:gd name="connsiteX14" fmla="*/ 906141 w 1126671"/>
                  <a:gd name="connsiteY14" fmla="*/ 1430683 h 1469449"/>
                  <a:gd name="connsiteX15" fmla="*/ 629917 w 1126671"/>
                  <a:gd name="connsiteY15" fmla="*/ 1421158 h 1469449"/>
                  <a:gd name="connsiteX16" fmla="*/ 334642 w 1126671"/>
                  <a:gd name="connsiteY16" fmla="*/ 1440208 h 1469449"/>
                  <a:gd name="connsiteX17" fmla="*/ 77467 w 1126671"/>
                  <a:gd name="connsiteY17" fmla="*/ 1468783 h 1469449"/>
                  <a:gd name="connsiteX18" fmla="*/ 1266 w 1126671"/>
                  <a:gd name="connsiteY18" fmla="*/ 1287808 h 1469449"/>
                  <a:gd name="connsiteX19" fmla="*/ 29842 w 1126671"/>
                  <a:gd name="connsiteY19" fmla="*/ 1087783 h 1469449"/>
                  <a:gd name="connsiteX20" fmla="*/ 39367 w 1126671"/>
                  <a:gd name="connsiteY20" fmla="*/ 878233 h 1469449"/>
                  <a:gd name="connsiteX21" fmla="*/ 106041 w 1126671"/>
                  <a:gd name="connsiteY21" fmla="*/ 659158 h 1469449"/>
                  <a:gd name="connsiteX22" fmla="*/ 239391 w 1126671"/>
                  <a:gd name="connsiteY22" fmla="*/ 516283 h 1469449"/>
                  <a:gd name="connsiteX23" fmla="*/ 429892 w 1126671"/>
                  <a:gd name="connsiteY23" fmla="*/ 459133 h 1469449"/>
                  <a:gd name="connsiteX24" fmla="*/ 372742 w 1126671"/>
                  <a:gd name="connsiteY24" fmla="*/ 373408 h 1469449"/>
                  <a:gd name="connsiteX25" fmla="*/ 125092 w 1126671"/>
                  <a:gd name="connsiteY25" fmla="*/ 306733 h 1469449"/>
                  <a:gd name="connsiteX26" fmla="*/ 58416 w 1126671"/>
                  <a:gd name="connsiteY26" fmla="*/ 192433 h 1469449"/>
                  <a:gd name="connsiteX27" fmla="*/ 96516 w 1126671"/>
                  <a:gd name="connsiteY27" fmla="*/ 135283 h 1469449"/>
                  <a:gd name="connsiteX0" fmla="*/ 96516 w 1126671"/>
                  <a:gd name="connsiteY0" fmla="*/ 135283 h 1440208"/>
                  <a:gd name="connsiteX1" fmla="*/ 229866 w 1126671"/>
                  <a:gd name="connsiteY1" fmla="*/ 116233 h 1440208"/>
                  <a:gd name="connsiteX2" fmla="*/ 334641 w 1126671"/>
                  <a:gd name="connsiteY2" fmla="*/ 87658 h 1440208"/>
                  <a:gd name="connsiteX3" fmla="*/ 353691 w 1126671"/>
                  <a:gd name="connsiteY3" fmla="*/ 11458 h 1440208"/>
                  <a:gd name="connsiteX4" fmla="*/ 429891 w 1126671"/>
                  <a:gd name="connsiteY4" fmla="*/ 1933 h 1440208"/>
                  <a:gd name="connsiteX5" fmla="*/ 572766 w 1126671"/>
                  <a:gd name="connsiteY5" fmla="*/ 49559 h 1440208"/>
                  <a:gd name="connsiteX6" fmla="*/ 725166 w 1126671"/>
                  <a:gd name="connsiteY6" fmla="*/ 1934 h 1440208"/>
                  <a:gd name="connsiteX7" fmla="*/ 810891 w 1126671"/>
                  <a:gd name="connsiteY7" fmla="*/ 68609 h 1440208"/>
                  <a:gd name="connsiteX8" fmla="*/ 915666 w 1126671"/>
                  <a:gd name="connsiteY8" fmla="*/ 230533 h 1440208"/>
                  <a:gd name="connsiteX9" fmla="*/ 706116 w 1126671"/>
                  <a:gd name="connsiteY9" fmla="*/ 344833 h 1440208"/>
                  <a:gd name="connsiteX10" fmla="*/ 715641 w 1126671"/>
                  <a:gd name="connsiteY10" fmla="*/ 506758 h 1440208"/>
                  <a:gd name="connsiteX11" fmla="*/ 1020441 w 1126671"/>
                  <a:gd name="connsiteY11" fmla="*/ 744883 h 1440208"/>
                  <a:gd name="connsiteX12" fmla="*/ 1125216 w 1126671"/>
                  <a:gd name="connsiteY12" fmla="*/ 1068733 h 1440208"/>
                  <a:gd name="connsiteX13" fmla="*/ 1077592 w 1126671"/>
                  <a:gd name="connsiteY13" fmla="*/ 1354483 h 1440208"/>
                  <a:gd name="connsiteX14" fmla="*/ 906141 w 1126671"/>
                  <a:gd name="connsiteY14" fmla="*/ 1430683 h 1440208"/>
                  <a:gd name="connsiteX15" fmla="*/ 629917 w 1126671"/>
                  <a:gd name="connsiteY15" fmla="*/ 1421158 h 1440208"/>
                  <a:gd name="connsiteX16" fmla="*/ 334642 w 1126671"/>
                  <a:gd name="connsiteY16" fmla="*/ 1440208 h 1440208"/>
                  <a:gd name="connsiteX17" fmla="*/ 96517 w 1126671"/>
                  <a:gd name="connsiteY17" fmla="*/ 1430683 h 1440208"/>
                  <a:gd name="connsiteX18" fmla="*/ 1266 w 1126671"/>
                  <a:gd name="connsiteY18" fmla="*/ 1287808 h 1440208"/>
                  <a:gd name="connsiteX19" fmla="*/ 29842 w 1126671"/>
                  <a:gd name="connsiteY19" fmla="*/ 1087783 h 1440208"/>
                  <a:gd name="connsiteX20" fmla="*/ 39367 w 1126671"/>
                  <a:gd name="connsiteY20" fmla="*/ 878233 h 1440208"/>
                  <a:gd name="connsiteX21" fmla="*/ 106041 w 1126671"/>
                  <a:gd name="connsiteY21" fmla="*/ 659158 h 1440208"/>
                  <a:gd name="connsiteX22" fmla="*/ 239391 w 1126671"/>
                  <a:gd name="connsiteY22" fmla="*/ 516283 h 1440208"/>
                  <a:gd name="connsiteX23" fmla="*/ 429892 w 1126671"/>
                  <a:gd name="connsiteY23" fmla="*/ 459133 h 1440208"/>
                  <a:gd name="connsiteX24" fmla="*/ 372742 w 1126671"/>
                  <a:gd name="connsiteY24" fmla="*/ 373408 h 1440208"/>
                  <a:gd name="connsiteX25" fmla="*/ 125092 w 1126671"/>
                  <a:gd name="connsiteY25" fmla="*/ 306733 h 1440208"/>
                  <a:gd name="connsiteX26" fmla="*/ 58416 w 1126671"/>
                  <a:gd name="connsiteY26" fmla="*/ 192433 h 1440208"/>
                  <a:gd name="connsiteX27" fmla="*/ 96516 w 1126671"/>
                  <a:gd name="connsiteY27" fmla="*/ 135283 h 1440208"/>
                  <a:gd name="connsiteX0" fmla="*/ 96516 w 1126671"/>
                  <a:gd name="connsiteY0" fmla="*/ 135283 h 1440208"/>
                  <a:gd name="connsiteX1" fmla="*/ 229866 w 1126671"/>
                  <a:gd name="connsiteY1" fmla="*/ 116233 h 1440208"/>
                  <a:gd name="connsiteX2" fmla="*/ 334641 w 1126671"/>
                  <a:gd name="connsiteY2" fmla="*/ 87658 h 1440208"/>
                  <a:gd name="connsiteX3" fmla="*/ 353691 w 1126671"/>
                  <a:gd name="connsiteY3" fmla="*/ 11458 h 1440208"/>
                  <a:gd name="connsiteX4" fmla="*/ 429891 w 1126671"/>
                  <a:gd name="connsiteY4" fmla="*/ 1933 h 1440208"/>
                  <a:gd name="connsiteX5" fmla="*/ 572766 w 1126671"/>
                  <a:gd name="connsiteY5" fmla="*/ 49559 h 1440208"/>
                  <a:gd name="connsiteX6" fmla="*/ 725166 w 1126671"/>
                  <a:gd name="connsiteY6" fmla="*/ 1934 h 1440208"/>
                  <a:gd name="connsiteX7" fmla="*/ 810891 w 1126671"/>
                  <a:gd name="connsiteY7" fmla="*/ 68609 h 1440208"/>
                  <a:gd name="connsiteX8" fmla="*/ 915666 w 1126671"/>
                  <a:gd name="connsiteY8" fmla="*/ 230533 h 1440208"/>
                  <a:gd name="connsiteX9" fmla="*/ 706116 w 1126671"/>
                  <a:gd name="connsiteY9" fmla="*/ 344833 h 1440208"/>
                  <a:gd name="connsiteX10" fmla="*/ 715641 w 1126671"/>
                  <a:gd name="connsiteY10" fmla="*/ 506758 h 1440208"/>
                  <a:gd name="connsiteX11" fmla="*/ 1020441 w 1126671"/>
                  <a:gd name="connsiteY11" fmla="*/ 744883 h 1440208"/>
                  <a:gd name="connsiteX12" fmla="*/ 1125216 w 1126671"/>
                  <a:gd name="connsiteY12" fmla="*/ 1068733 h 1440208"/>
                  <a:gd name="connsiteX13" fmla="*/ 1077592 w 1126671"/>
                  <a:gd name="connsiteY13" fmla="*/ 1354483 h 1440208"/>
                  <a:gd name="connsiteX14" fmla="*/ 906141 w 1126671"/>
                  <a:gd name="connsiteY14" fmla="*/ 1430683 h 1440208"/>
                  <a:gd name="connsiteX15" fmla="*/ 629917 w 1126671"/>
                  <a:gd name="connsiteY15" fmla="*/ 1421158 h 1440208"/>
                  <a:gd name="connsiteX16" fmla="*/ 334642 w 1126671"/>
                  <a:gd name="connsiteY16" fmla="*/ 1440208 h 1440208"/>
                  <a:gd name="connsiteX17" fmla="*/ 96517 w 1126671"/>
                  <a:gd name="connsiteY17" fmla="*/ 1430683 h 1440208"/>
                  <a:gd name="connsiteX18" fmla="*/ 20317 w 1126671"/>
                  <a:gd name="connsiteY18" fmla="*/ 1402109 h 1440208"/>
                  <a:gd name="connsiteX19" fmla="*/ 1266 w 1126671"/>
                  <a:gd name="connsiteY19" fmla="*/ 1287808 h 1440208"/>
                  <a:gd name="connsiteX20" fmla="*/ 29842 w 1126671"/>
                  <a:gd name="connsiteY20" fmla="*/ 1087783 h 1440208"/>
                  <a:gd name="connsiteX21" fmla="*/ 39367 w 1126671"/>
                  <a:gd name="connsiteY21" fmla="*/ 878233 h 1440208"/>
                  <a:gd name="connsiteX22" fmla="*/ 106041 w 1126671"/>
                  <a:gd name="connsiteY22" fmla="*/ 659158 h 1440208"/>
                  <a:gd name="connsiteX23" fmla="*/ 239391 w 1126671"/>
                  <a:gd name="connsiteY23" fmla="*/ 516283 h 1440208"/>
                  <a:gd name="connsiteX24" fmla="*/ 429892 w 1126671"/>
                  <a:gd name="connsiteY24" fmla="*/ 459133 h 1440208"/>
                  <a:gd name="connsiteX25" fmla="*/ 372742 w 1126671"/>
                  <a:gd name="connsiteY25" fmla="*/ 373408 h 1440208"/>
                  <a:gd name="connsiteX26" fmla="*/ 125092 w 1126671"/>
                  <a:gd name="connsiteY26" fmla="*/ 306733 h 1440208"/>
                  <a:gd name="connsiteX27" fmla="*/ 58416 w 1126671"/>
                  <a:gd name="connsiteY27" fmla="*/ 192433 h 1440208"/>
                  <a:gd name="connsiteX28" fmla="*/ 96516 w 1126671"/>
                  <a:gd name="connsiteY28" fmla="*/ 135283 h 1440208"/>
                  <a:gd name="connsiteX0" fmla="*/ 96516 w 1126671"/>
                  <a:gd name="connsiteY0" fmla="*/ 135283 h 1440208"/>
                  <a:gd name="connsiteX1" fmla="*/ 229866 w 1126671"/>
                  <a:gd name="connsiteY1" fmla="*/ 116233 h 1440208"/>
                  <a:gd name="connsiteX2" fmla="*/ 334641 w 1126671"/>
                  <a:gd name="connsiteY2" fmla="*/ 87658 h 1440208"/>
                  <a:gd name="connsiteX3" fmla="*/ 353691 w 1126671"/>
                  <a:gd name="connsiteY3" fmla="*/ 11458 h 1440208"/>
                  <a:gd name="connsiteX4" fmla="*/ 429891 w 1126671"/>
                  <a:gd name="connsiteY4" fmla="*/ 1933 h 1440208"/>
                  <a:gd name="connsiteX5" fmla="*/ 572766 w 1126671"/>
                  <a:gd name="connsiteY5" fmla="*/ 49559 h 1440208"/>
                  <a:gd name="connsiteX6" fmla="*/ 725166 w 1126671"/>
                  <a:gd name="connsiteY6" fmla="*/ 1934 h 1440208"/>
                  <a:gd name="connsiteX7" fmla="*/ 810891 w 1126671"/>
                  <a:gd name="connsiteY7" fmla="*/ 68609 h 1440208"/>
                  <a:gd name="connsiteX8" fmla="*/ 915666 w 1126671"/>
                  <a:gd name="connsiteY8" fmla="*/ 230533 h 1440208"/>
                  <a:gd name="connsiteX9" fmla="*/ 706116 w 1126671"/>
                  <a:gd name="connsiteY9" fmla="*/ 344833 h 1440208"/>
                  <a:gd name="connsiteX10" fmla="*/ 715641 w 1126671"/>
                  <a:gd name="connsiteY10" fmla="*/ 506758 h 1440208"/>
                  <a:gd name="connsiteX11" fmla="*/ 1020441 w 1126671"/>
                  <a:gd name="connsiteY11" fmla="*/ 744883 h 1440208"/>
                  <a:gd name="connsiteX12" fmla="*/ 1125216 w 1126671"/>
                  <a:gd name="connsiteY12" fmla="*/ 1068733 h 1440208"/>
                  <a:gd name="connsiteX13" fmla="*/ 1077592 w 1126671"/>
                  <a:gd name="connsiteY13" fmla="*/ 1354483 h 1440208"/>
                  <a:gd name="connsiteX14" fmla="*/ 906141 w 1126671"/>
                  <a:gd name="connsiteY14" fmla="*/ 1430683 h 1440208"/>
                  <a:gd name="connsiteX15" fmla="*/ 629917 w 1126671"/>
                  <a:gd name="connsiteY15" fmla="*/ 1421158 h 1440208"/>
                  <a:gd name="connsiteX16" fmla="*/ 334642 w 1126671"/>
                  <a:gd name="connsiteY16" fmla="*/ 1440208 h 1440208"/>
                  <a:gd name="connsiteX17" fmla="*/ 144142 w 1126671"/>
                  <a:gd name="connsiteY17" fmla="*/ 1421158 h 1440208"/>
                  <a:gd name="connsiteX18" fmla="*/ 20317 w 1126671"/>
                  <a:gd name="connsiteY18" fmla="*/ 1402109 h 1440208"/>
                  <a:gd name="connsiteX19" fmla="*/ 1266 w 1126671"/>
                  <a:gd name="connsiteY19" fmla="*/ 1287808 h 1440208"/>
                  <a:gd name="connsiteX20" fmla="*/ 29842 w 1126671"/>
                  <a:gd name="connsiteY20" fmla="*/ 1087783 h 1440208"/>
                  <a:gd name="connsiteX21" fmla="*/ 39367 w 1126671"/>
                  <a:gd name="connsiteY21" fmla="*/ 878233 h 1440208"/>
                  <a:gd name="connsiteX22" fmla="*/ 106041 w 1126671"/>
                  <a:gd name="connsiteY22" fmla="*/ 659158 h 1440208"/>
                  <a:gd name="connsiteX23" fmla="*/ 239391 w 1126671"/>
                  <a:gd name="connsiteY23" fmla="*/ 516283 h 1440208"/>
                  <a:gd name="connsiteX24" fmla="*/ 429892 w 1126671"/>
                  <a:gd name="connsiteY24" fmla="*/ 459133 h 1440208"/>
                  <a:gd name="connsiteX25" fmla="*/ 372742 w 1126671"/>
                  <a:gd name="connsiteY25" fmla="*/ 373408 h 1440208"/>
                  <a:gd name="connsiteX26" fmla="*/ 125092 w 1126671"/>
                  <a:gd name="connsiteY26" fmla="*/ 306733 h 1440208"/>
                  <a:gd name="connsiteX27" fmla="*/ 58416 w 1126671"/>
                  <a:gd name="connsiteY27" fmla="*/ 192433 h 1440208"/>
                  <a:gd name="connsiteX28" fmla="*/ 96516 w 1126671"/>
                  <a:gd name="connsiteY28" fmla="*/ 135283 h 1440208"/>
                  <a:gd name="connsiteX0" fmla="*/ 96516 w 1126253"/>
                  <a:gd name="connsiteY0" fmla="*/ 135283 h 1440208"/>
                  <a:gd name="connsiteX1" fmla="*/ 229866 w 1126253"/>
                  <a:gd name="connsiteY1" fmla="*/ 116233 h 1440208"/>
                  <a:gd name="connsiteX2" fmla="*/ 334641 w 1126253"/>
                  <a:gd name="connsiteY2" fmla="*/ 87658 h 1440208"/>
                  <a:gd name="connsiteX3" fmla="*/ 353691 w 1126253"/>
                  <a:gd name="connsiteY3" fmla="*/ 11458 h 1440208"/>
                  <a:gd name="connsiteX4" fmla="*/ 429891 w 1126253"/>
                  <a:gd name="connsiteY4" fmla="*/ 1933 h 1440208"/>
                  <a:gd name="connsiteX5" fmla="*/ 572766 w 1126253"/>
                  <a:gd name="connsiteY5" fmla="*/ 49559 h 1440208"/>
                  <a:gd name="connsiteX6" fmla="*/ 725166 w 1126253"/>
                  <a:gd name="connsiteY6" fmla="*/ 1934 h 1440208"/>
                  <a:gd name="connsiteX7" fmla="*/ 810891 w 1126253"/>
                  <a:gd name="connsiteY7" fmla="*/ 68609 h 1440208"/>
                  <a:gd name="connsiteX8" fmla="*/ 915666 w 1126253"/>
                  <a:gd name="connsiteY8" fmla="*/ 230533 h 1440208"/>
                  <a:gd name="connsiteX9" fmla="*/ 706116 w 1126253"/>
                  <a:gd name="connsiteY9" fmla="*/ 344833 h 1440208"/>
                  <a:gd name="connsiteX10" fmla="*/ 715641 w 1126253"/>
                  <a:gd name="connsiteY10" fmla="*/ 506758 h 1440208"/>
                  <a:gd name="connsiteX11" fmla="*/ 1020441 w 1126253"/>
                  <a:gd name="connsiteY11" fmla="*/ 744883 h 1440208"/>
                  <a:gd name="connsiteX12" fmla="*/ 1125216 w 1126253"/>
                  <a:gd name="connsiteY12" fmla="*/ 1068733 h 1440208"/>
                  <a:gd name="connsiteX13" fmla="*/ 1058542 w 1126253"/>
                  <a:gd name="connsiteY13" fmla="*/ 1383058 h 1440208"/>
                  <a:gd name="connsiteX14" fmla="*/ 906141 w 1126253"/>
                  <a:gd name="connsiteY14" fmla="*/ 1430683 h 1440208"/>
                  <a:gd name="connsiteX15" fmla="*/ 629917 w 1126253"/>
                  <a:gd name="connsiteY15" fmla="*/ 1421158 h 1440208"/>
                  <a:gd name="connsiteX16" fmla="*/ 334642 w 1126253"/>
                  <a:gd name="connsiteY16" fmla="*/ 1440208 h 1440208"/>
                  <a:gd name="connsiteX17" fmla="*/ 144142 w 1126253"/>
                  <a:gd name="connsiteY17" fmla="*/ 1421158 h 1440208"/>
                  <a:gd name="connsiteX18" fmla="*/ 20317 w 1126253"/>
                  <a:gd name="connsiteY18" fmla="*/ 1402109 h 1440208"/>
                  <a:gd name="connsiteX19" fmla="*/ 1266 w 1126253"/>
                  <a:gd name="connsiteY19" fmla="*/ 1287808 h 1440208"/>
                  <a:gd name="connsiteX20" fmla="*/ 29842 w 1126253"/>
                  <a:gd name="connsiteY20" fmla="*/ 1087783 h 1440208"/>
                  <a:gd name="connsiteX21" fmla="*/ 39367 w 1126253"/>
                  <a:gd name="connsiteY21" fmla="*/ 878233 h 1440208"/>
                  <a:gd name="connsiteX22" fmla="*/ 106041 w 1126253"/>
                  <a:gd name="connsiteY22" fmla="*/ 659158 h 1440208"/>
                  <a:gd name="connsiteX23" fmla="*/ 239391 w 1126253"/>
                  <a:gd name="connsiteY23" fmla="*/ 516283 h 1440208"/>
                  <a:gd name="connsiteX24" fmla="*/ 429892 w 1126253"/>
                  <a:gd name="connsiteY24" fmla="*/ 459133 h 1440208"/>
                  <a:gd name="connsiteX25" fmla="*/ 372742 w 1126253"/>
                  <a:gd name="connsiteY25" fmla="*/ 373408 h 1440208"/>
                  <a:gd name="connsiteX26" fmla="*/ 125092 w 1126253"/>
                  <a:gd name="connsiteY26" fmla="*/ 306733 h 1440208"/>
                  <a:gd name="connsiteX27" fmla="*/ 58416 w 1126253"/>
                  <a:gd name="connsiteY27" fmla="*/ 192433 h 1440208"/>
                  <a:gd name="connsiteX28" fmla="*/ 96516 w 1126253"/>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429892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429892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398320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398320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398320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382534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8187" h="1440208">
                    <a:moveTo>
                      <a:pt x="96516" y="135283"/>
                    </a:moveTo>
                    <a:cubicBezTo>
                      <a:pt x="144141" y="135283"/>
                      <a:pt x="182241" y="116233"/>
                      <a:pt x="229866" y="116233"/>
                    </a:cubicBezTo>
                    <a:cubicBezTo>
                      <a:pt x="271141" y="116233"/>
                      <a:pt x="293366" y="87658"/>
                      <a:pt x="334641" y="87658"/>
                    </a:cubicBezTo>
                    <a:cubicBezTo>
                      <a:pt x="360041" y="74958"/>
                      <a:pt x="337816" y="25746"/>
                      <a:pt x="353691" y="11458"/>
                    </a:cubicBezTo>
                    <a:cubicBezTo>
                      <a:pt x="369566" y="-2829"/>
                      <a:pt x="398141" y="345"/>
                      <a:pt x="429891" y="1933"/>
                    </a:cubicBezTo>
                    <a:cubicBezTo>
                      <a:pt x="483866" y="3521"/>
                      <a:pt x="482279" y="27334"/>
                      <a:pt x="572766" y="49559"/>
                    </a:cubicBezTo>
                    <a:cubicBezTo>
                      <a:pt x="618804" y="57497"/>
                      <a:pt x="658491" y="-12353"/>
                      <a:pt x="725166" y="1934"/>
                    </a:cubicBezTo>
                    <a:cubicBezTo>
                      <a:pt x="775966" y="-2828"/>
                      <a:pt x="769616" y="46384"/>
                      <a:pt x="810891" y="68609"/>
                    </a:cubicBezTo>
                    <a:cubicBezTo>
                      <a:pt x="852166" y="90834"/>
                      <a:pt x="895029" y="181321"/>
                      <a:pt x="915666" y="230533"/>
                    </a:cubicBezTo>
                    <a:cubicBezTo>
                      <a:pt x="936303" y="279745"/>
                      <a:pt x="728341" y="284508"/>
                      <a:pt x="706116" y="344833"/>
                    </a:cubicBezTo>
                    <a:cubicBezTo>
                      <a:pt x="683891" y="405158"/>
                      <a:pt x="677541" y="433733"/>
                      <a:pt x="715641" y="506758"/>
                    </a:cubicBezTo>
                    <a:cubicBezTo>
                      <a:pt x="753741" y="579783"/>
                      <a:pt x="980754" y="649633"/>
                      <a:pt x="1020441" y="744883"/>
                    </a:cubicBezTo>
                    <a:cubicBezTo>
                      <a:pt x="1060128" y="840133"/>
                      <a:pt x="1115691" y="967133"/>
                      <a:pt x="1125216" y="1068733"/>
                    </a:cubicBezTo>
                    <a:cubicBezTo>
                      <a:pt x="1134741" y="1170333"/>
                      <a:pt x="1123629" y="1256058"/>
                      <a:pt x="1058542" y="1383058"/>
                    </a:cubicBezTo>
                    <a:cubicBezTo>
                      <a:pt x="950592" y="1446558"/>
                      <a:pt x="956941" y="1414808"/>
                      <a:pt x="906141" y="1430683"/>
                    </a:cubicBezTo>
                    <a:cubicBezTo>
                      <a:pt x="791841" y="1417983"/>
                      <a:pt x="744217" y="1433858"/>
                      <a:pt x="629917" y="1421158"/>
                    </a:cubicBezTo>
                    <a:lnTo>
                      <a:pt x="334642" y="1440208"/>
                    </a:lnTo>
                    <a:lnTo>
                      <a:pt x="144142" y="1421158"/>
                    </a:lnTo>
                    <a:cubicBezTo>
                      <a:pt x="128267" y="1405283"/>
                      <a:pt x="36192" y="1417984"/>
                      <a:pt x="20317" y="1402109"/>
                    </a:cubicBezTo>
                    <a:lnTo>
                      <a:pt x="1266" y="1287808"/>
                    </a:lnTo>
                    <a:cubicBezTo>
                      <a:pt x="-8259" y="1205258"/>
                      <a:pt x="39367" y="1170333"/>
                      <a:pt x="29842" y="1087783"/>
                    </a:cubicBezTo>
                    <a:cubicBezTo>
                      <a:pt x="29842" y="1052858"/>
                      <a:pt x="39367" y="913158"/>
                      <a:pt x="39367" y="878233"/>
                    </a:cubicBezTo>
                    <a:cubicBezTo>
                      <a:pt x="44129" y="825846"/>
                      <a:pt x="63179" y="711545"/>
                      <a:pt x="106041" y="659158"/>
                    </a:cubicBezTo>
                    <a:cubicBezTo>
                      <a:pt x="156841" y="600421"/>
                      <a:pt x="185416" y="549620"/>
                      <a:pt x="239391" y="516283"/>
                    </a:cubicBezTo>
                    <a:cubicBezTo>
                      <a:pt x="293366" y="482946"/>
                      <a:pt x="340936" y="489888"/>
                      <a:pt x="382534" y="459133"/>
                    </a:cubicBezTo>
                    <a:cubicBezTo>
                      <a:pt x="351784" y="342086"/>
                      <a:pt x="414017" y="436908"/>
                      <a:pt x="372742" y="373408"/>
                    </a:cubicBezTo>
                    <a:cubicBezTo>
                      <a:pt x="302892" y="328958"/>
                      <a:pt x="194942" y="351183"/>
                      <a:pt x="125092" y="306733"/>
                    </a:cubicBezTo>
                    <a:cubicBezTo>
                      <a:pt x="121917" y="284508"/>
                      <a:pt x="61591" y="214658"/>
                      <a:pt x="58416" y="192433"/>
                    </a:cubicBezTo>
                    <a:lnTo>
                      <a:pt x="96516" y="135283"/>
                    </a:lnTo>
                    <a:close/>
                  </a:path>
                </a:pathLst>
              </a:custGeom>
              <a:blipFill>
                <a:blip r:embed="rId5"/>
                <a:tile tx="0" ty="0" sx="100000" sy="100000" flip="none" algn="tl"/>
              </a:blipFill>
              <a:ln w="9525">
                <a:solidFill>
                  <a:srgbClr val="000000"/>
                </a:solidFill>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96" name="フリーフォーム 164">
                <a:extLst>
                  <a:ext uri="{FF2B5EF4-FFF2-40B4-BE49-F238E27FC236}">
                    <a16:creationId xmlns:a16="http://schemas.microsoft.com/office/drawing/2014/main" id="{A0820F67-4538-1249-9638-05F6734CE665}"/>
                  </a:ext>
                </a:extLst>
              </p:cNvPr>
              <p:cNvSpPr/>
              <p:nvPr/>
            </p:nvSpPr>
            <p:spPr>
              <a:xfrm>
                <a:off x="8870518" y="4911315"/>
                <a:ext cx="357540" cy="97354"/>
              </a:xfrm>
              <a:custGeom>
                <a:avLst/>
                <a:gdLst>
                  <a:gd name="connsiteX0" fmla="*/ 0 w 409594"/>
                  <a:gd name="connsiteY0" fmla="*/ 6416 h 73091"/>
                  <a:gd name="connsiteX1" fmla="*/ 409575 w 409594"/>
                  <a:gd name="connsiteY1" fmla="*/ 6416 h 73091"/>
                  <a:gd name="connsiteX2" fmla="*/ 19050 w 409594"/>
                  <a:gd name="connsiteY2" fmla="*/ 73091 h 73091"/>
                  <a:gd name="connsiteX3" fmla="*/ 19050 w 409594"/>
                  <a:gd name="connsiteY3" fmla="*/ 73091 h 73091"/>
                  <a:gd name="connsiteX0" fmla="*/ 0 w 412448"/>
                  <a:gd name="connsiteY0" fmla="*/ 6416 h 73091"/>
                  <a:gd name="connsiteX1" fmla="*/ 409575 w 412448"/>
                  <a:gd name="connsiteY1" fmla="*/ 6416 h 73091"/>
                  <a:gd name="connsiteX2" fmla="*/ 174288 w 412448"/>
                  <a:gd name="connsiteY2" fmla="*/ 52998 h 73091"/>
                  <a:gd name="connsiteX3" fmla="*/ 19050 w 412448"/>
                  <a:gd name="connsiteY3" fmla="*/ 73091 h 73091"/>
                  <a:gd name="connsiteX4" fmla="*/ 19050 w 412448"/>
                  <a:gd name="connsiteY4" fmla="*/ 73091 h 73091"/>
                  <a:gd name="connsiteX0" fmla="*/ 0 w 412448"/>
                  <a:gd name="connsiteY0" fmla="*/ 6416 h 74142"/>
                  <a:gd name="connsiteX1" fmla="*/ 409575 w 412448"/>
                  <a:gd name="connsiteY1" fmla="*/ 6416 h 74142"/>
                  <a:gd name="connsiteX2" fmla="*/ 174288 w 412448"/>
                  <a:gd name="connsiteY2" fmla="*/ 52998 h 74142"/>
                  <a:gd name="connsiteX3" fmla="*/ 19050 w 412448"/>
                  <a:gd name="connsiteY3" fmla="*/ 73091 h 74142"/>
                  <a:gd name="connsiteX4" fmla="*/ 179931 w 412448"/>
                  <a:gd name="connsiteY4" fmla="*/ 22857 h 74142"/>
                  <a:gd name="connsiteX0" fmla="*/ 34581 w 447029"/>
                  <a:gd name="connsiteY0" fmla="*/ 6416 h 56538"/>
                  <a:gd name="connsiteX1" fmla="*/ 444156 w 447029"/>
                  <a:gd name="connsiteY1" fmla="*/ 6416 h 56538"/>
                  <a:gd name="connsiteX2" fmla="*/ 208869 w 447029"/>
                  <a:gd name="connsiteY2" fmla="*/ 52998 h 56538"/>
                  <a:gd name="connsiteX3" fmla="*/ 4 w 447029"/>
                  <a:gd name="connsiteY3" fmla="*/ 40942 h 56538"/>
                  <a:gd name="connsiteX4" fmla="*/ 214512 w 447029"/>
                  <a:gd name="connsiteY4" fmla="*/ 22857 h 56538"/>
                  <a:gd name="connsiteX0" fmla="*/ 34632 w 446554"/>
                  <a:gd name="connsiteY0" fmla="*/ 4117 h 42933"/>
                  <a:gd name="connsiteX1" fmla="*/ 444207 w 446554"/>
                  <a:gd name="connsiteY1" fmla="*/ 4117 h 42933"/>
                  <a:gd name="connsiteX2" fmla="*/ 195513 w 446554"/>
                  <a:gd name="connsiteY2" fmla="*/ 36634 h 42933"/>
                  <a:gd name="connsiteX3" fmla="*/ 55 w 446554"/>
                  <a:gd name="connsiteY3" fmla="*/ 38643 h 42933"/>
                  <a:gd name="connsiteX4" fmla="*/ 214563 w 446554"/>
                  <a:gd name="connsiteY4" fmla="*/ 20558 h 42933"/>
                  <a:gd name="connsiteX0" fmla="*/ 34632 w 446554"/>
                  <a:gd name="connsiteY0" fmla="*/ 4117 h 39192"/>
                  <a:gd name="connsiteX1" fmla="*/ 444207 w 446554"/>
                  <a:gd name="connsiteY1" fmla="*/ 4117 h 39192"/>
                  <a:gd name="connsiteX2" fmla="*/ 195513 w 446554"/>
                  <a:gd name="connsiteY2" fmla="*/ 36634 h 39192"/>
                  <a:gd name="connsiteX3" fmla="*/ 55 w 446554"/>
                  <a:gd name="connsiteY3" fmla="*/ 16540 h 39192"/>
                  <a:gd name="connsiteX4" fmla="*/ 214563 w 446554"/>
                  <a:gd name="connsiteY4" fmla="*/ 20558 h 39192"/>
                  <a:gd name="connsiteX0" fmla="*/ 51817 w 680874"/>
                  <a:gd name="connsiteY0" fmla="*/ 4117 h 39431"/>
                  <a:gd name="connsiteX1" fmla="*/ 461392 w 680874"/>
                  <a:gd name="connsiteY1" fmla="*/ 4117 h 39431"/>
                  <a:gd name="connsiteX2" fmla="*/ 212698 w 680874"/>
                  <a:gd name="connsiteY2" fmla="*/ 36634 h 39431"/>
                  <a:gd name="connsiteX3" fmla="*/ 17240 w 680874"/>
                  <a:gd name="connsiteY3" fmla="*/ 16540 h 39431"/>
                  <a:gd name="connsiteX4" fmla="*/ 680873 w 680874"/>
                  <a:gd name="connsiteY4" fmla="*/ 465 h 39431"/>
                  <a:gd name="connsiteX0" fmla="*/ 51817 w 680873"/>
                  <a:gd name="connsiteY0" fmla="*/ 3652 h 31632"/>
                  <a:gd name="connsiteX1" fmla="*/ 461392 w 680873"/>
                  <a:gd name="connsiteY1" fmla="*/ 3652 h 31632"/>
                  <a:gd name="connsiteX2" fmla="*/ 212698 w 680873"/>
                  <a:gd name="connsiteY2" fmla="*/ 28132 h 31632"/>
                  <a:gd name="connsiteX3" fmla="*/ 17240 w 680873"/>
                  <a:gd name="connsiteY3" fmla="*/ 16075 h 31632"/>
                  <a:gd name="connsiteX4" fmla="*/ 680873 w 680873"/>
                  <a:gd name="connsiteY4" fmla="*/ 0 h 31632"/>
                  <a:gd name="connsiteX0" fmla="*/ 8499 w 637555"/>
                  <a:gd name="connsiteY0" fmla="*/ 3652 h 31391"/>
                  <a:gd name="connsiteX1" fmla="*/ 418074 w 637555"/>
                  <a:gd name="connsiteY1" fmla="*/ 3652 h 31391"/>
                  <a:gd name="connsiteX2" fmla="*/ 169380 w 637555"/>
                  <a:gd name="connsiteY2" fmla="*/ 28132 h 31391"/>
                  <a:gd name="connsiteX3" fmla="*/ 20846 w 637555"/>
                  <a:gd name="connsiteY3" fmla="*/ 14066 h 31391"/>
                  <a:gd name="connsiteX4" fmla="*/ 637555 w 637555"/>
                  <a:gd name="connsiteY4" fmla="*/ 0 h 31391"/>
                  <a:gd name="connsiteX0" fmla="*/ 8913 w 644673"/>
                  <a:gd name="connsiteY0" fmla="*/ 3635 h 34915"/>
                  <a:gd name="connsiteX1" fmla="*/ 418488 w 644673"/>
                  <a:gd name="connsiteY1" fmla="*/ 3635 h 34915"/>
                  <a:gd name="connsiteX2" fmla="*/ 169794 w 644673"/>
                  <a:gd name="connsiteY2" fmla="*/ 28115 h 34915"/>
                  <a:gd name="connsiteX3" fmla="*/ 21260 w 644673"/>
                  <a:gd name="connsiteY3" fmla="*/ 14049 h 34915"/>
                  <a:gd name="connsiteX4" fmla="*/ 644672 w 644673"/>
                  <a:gd name="connsiteY4" fmla="*/ 30123 h 34915"/>
                  <a:gd name="connsiteX0" fmla="*/ 0 w 635759"/>
                  <a:gd name="connsiteY0" fmla="*/ 3635 h 31147"/>
                  <a:gd name="connsiteX1" fmla="*/ 409575 w 635759"/>
                  <a:gd name="connsiteY1" fmla="*/ 3635 h 31147"/>
                  <a:gd name="connsiteX2" fmla="*/ 160881 w 635759"/>
                  <a:gd name="connsiteY2" fmla="*/ 28115 h 31147"/>
                  <a:gd name="connsiteX3" fmla="*/ 12347 w 635759"/>
                  <a:gd name="connsiteY3" fmla="*/ 14049 h 31147"/>
                  <a:gd name="connsiteX4" fmla="*/ 395501 w 635759"/>
                  <a:gd name="connsiteY4" fmla="*/ 14049 h 31147"/>
                  <a:gd name="connsiteX5" fmla="*/ 635759 w 635759"/>
                  <a:gd name="connsiteY5" fmla="*/ 30123 h 31147"/>
                  <a:gd name="connsiteX0" fmla="*/ 6833 w 642592"/>
                  <a:gd name="connsiteY0" fmla="*/ 3521 h 30009"/>
                  <a:gd name="connsiteX1" fmla="*/ 416408 w 642592"/>
                  <a:gd name="connsiteY1" fmla="*/ 3521 h 30009"/>
                  <a:gd name="connsiteX2" fmla="*/ 93977 w 642592"/>
                  <a:gd name="connsiteY2" fmla="*/ 25992 h 30009"/>
                  <a:gd name="connsiteX3" fmla="*/ 19180 w 642592"/>
                  <a:gd name="connsiteY3" fmla="*/ 13935 h 30009"/>
                  <a:gd name="connsiteX4" fmla="*/ 402334 w 642592"/>
                  <a:gd name="connsiteY4" fmla="*/ 13935 h 30009"/>
                  <a:gd name="connsiteX5" fmla="*/ 642592 w 642592"/>
                  <a:gd name="connsiteY5" fmla="*/ 30009 h 30009"/>
                  <a:gd name="connsiteX0" fmla="*/ 6833 w 416968"/>
                  <a:gd name="connsiteY0" fmla="*/ 3521 h 52112"/>
                  <a:gd name="connsiteX1" fmla="*/ 416408 w 416968"/>
                  <a:gd name="connsiteY1" fmla="*/ 3521 h 52112"/>
                  <a:gd name="connsiteX2" fmla="*/ 93977 w 416968"/>
                  <a:gd name="connsiteY2" fmla="*/ 25992 h 52112"/>
                  <a:gd name="connsiteX3" fmla="*/ 19180 w 416968"/>
                  <a:gd name="connsiteY3" fmla="*/ 13935 h 52112"/>
                  <a:gd name="connsiteX4" fmla="*/ 402334 w 416968"/>
                  <a:gd name="connsiteY4" fmla="*/ 13935 h 52112"/>
                  <a:gd name="connsiteX5" fmla="*/ 119729 w 416968"/>
                  <a:gd name="connsiteY5" fmla="*/ 52112 h 52112"/>
                  <a:gd name="connsiteX0" fmla="*/ 28342 w 438477"/>
                  <a:gd name="connsiteY0" fmla="*/ 3521 h 52112"/>
                  <a:gd name="connsiteX1" fmla="*/ 437917 w 438477"/>
                  <a:gd name="connsiteY1" fmla="*/ 3521 h 52112"/>
                  <a:gd name="connsiteX2" fmla="*/ 55155 w 438477"/>
                  <a:gd name="connsiteY2" fmla="*/ 25992 h 52112"/>
                  <a:gd name="connsiteX3" fmla="*/ 40689 w 438477"/>
                  <a:gd name="connsiteY3" fmla="*/ 13935 h 52112"/>
                  <a:gd name="connsiteX4" fmla="*/ 423843 w 438477"/>
                  <a:gd name="connsiteY4" fmla="*/ 13935 h 52112"/>
                  <a:gd name="connsiteX5" fmla="*/ 141238 w 438477"/>
                  <a:gd name="connsiteY5" fmla="*/ 52112 h 52112"/>
                  <a:gd name="connsiteX0" fmla="*/ 28342 w 438477"/>
                  <a:gd name="connsiteY0" fmla="*/ 3521 h 52112"/>
                  <a:gd name="connsiteX1" fmla="*/ 437917 w 438477"/>
                  <a:gd name="connsiteY1" fmla="*/ 3521 h 52112"/>
                  <a:gd name="connsiteX2" fmla="*/ 55155 w 438477"/>
                  <a:gd name="connsiteY2" fmla="*/ 25992 h 52112"/>
                  <a:gd name="connsiteX3" fmla="*/ 40689 w 438477"/>
                  <a:gd name="connsiteY3" fmla="*/ 13935 h 52112"/>
                  <a:gd name="connsiteX4" fmla="*/ 423843 w 438477"/>
                  <a:gd name="connsiteY4" fmla="*/ 32019 h 52112"/>
                  <a:gd name="connsiteX5" fmla="*/ 141238 w 438477"/>
                  <a:gd name="connsiteY5" fmla="*/ 52112 h 52112"/>
                  <a:gd name="connsiteX0" fmla="*/ 30635 w 473447"/>
                  <a:gd name="connsiteY0" fmla="*/ 3521 h 52112"/>
                  <a:gd name="connsiteX1" fmla="*/ 440210 w 473447"/>
                  <a:gd name="connsiteY1" fmla="*/ 3521 h 52112"/>
                  <a:gd name="connsiteX2" fmla="*/ 57448 w 473447"/>
                  <a:gd name="connsiteY2" fmla="*/ 25992 h 52112"/>
                  <a:gd name="connsiteX3" fmla="*/ 42982 w 473447"/>
                  <a:gd name="connsiteY3" fmla="*/ 13935 h 52112"/>
                  <a:gd name="connsiteX4" fmla="*/ 459653 w 473447"/>
                  <a:gd name="connsiteY4" fmla="*/ 9916 h 52112"/>
                  <a:gd name="connsiteX5" fmla="*/ 143531 w 473447"/>
                  <a:gd name="connsiteY5" fmla="*/ 52112 h 52112"/>
                  <a:gd name="connsiteX0" fmla="*/ 30635 w 471422"/>
                  <a:gd name="connsiteY0" fmla="*/ 3521 h 36037"/>
                  <a:gd name="connsiteX1" fmla="*/ 440210 w 471422"/>
                  <a:gd name="connsiteY1" fmla="*/ 3521 h 36037"/>
                  <a:gd name="connsiteX2" fmla="*/ 57448 w 471422"/>
                  <a:gd name="connsiteY2" fmla="*/ 25992 h 36037"/>
                  <a:gd name="connsiteX3" fmla="*/ 42982 w 471422"/>
                  <a:gd name="connsiteY3" fmla="*/ 13935 h 36037"/>
                  <a:gd name="connsiteX4" fmla="*/ 459653 w 471422"/>
                  <a:gd name="connsiteY4" fmla="*/ 9916 h 36037"/>
                  <a:gd name="connsiteX5" fmla="*/ 42980 w 471422"/>
                  <a:gd name="connsiteY5" fmla="*/ 36037 h 36037"/>
                  <a:gd name="connsiteX0" fmla="*/ 30635 w 471423"/>
                  <a:gd name="connsiteY0" fmla="*/ 3521 h 36037"/>
                  <a:gd name="connsiteX1" fmla="*/ 440210 w 471423"/>
                  <a:gd name="connsiteY1" fmla="*/ 3521 h 36037"/>
                  <a:gd name="connsiteX2" fmla="*/ 57448 w 471423"/>
                  <a:gd name="connsiteY2" fmla="*/ 25992 h 36037"/>
                  <a:gd name="connsiteX3" fmla="*/ 42982 w 471423"/>
                  <a:gd name="connsiteY3" fmla="*/ 13935 h 36037"/>
                  <a:gd name="connsiteX4" fmla="*/ 459654 w 471423"/>
                  <a:gd name="connsiteY4" fmla="*/ 18634 h 36037"/>
                  <a:gd name="connsiteX5" fmla="*/ 42980 w 471423"/>
                  <a:gd name="connsiteY5" fmla="*/ 36037 h 36037"/>
                  <a:gd name="connsiteX0" fmla="*/ 30635 w 471423"/>
                  <a:gd name="connsiteY0" fmla="*/ 2060 h 34576"/>
                  <a:gd name="connsiteX1" fmla="*/ 463395 w 471423"/>
                  <a:gd name="connsiteY1" fmla="*/ 7291 h 34576"/>
                  <a:gd name="connsiteX2" fmla="*/ 57448 w 471423"/>
                  <a:gd name="connsiteY2" fmla="*/ 24531 h 34576"/>
                  <a:gd name="connsiteX3" fmla="*/ 42982 w 471423"/>
                  <a:gd name="connsiteY3" fmla="*/ 12474 h 34576"/>
                  <a:gd name="connsiteX4" fmla="*/ 459654 w 471423"/>
                  <a:gd name="connsiteY4" fmla="*/ 17173 h 34576"/>
                  <a:gd name="connsiteX5" fmla="*/ 42980 w 471423"/>
                  <a:gd name="connsiteY5" fmla="*/ 34576 h 34576"/>
                  <a:gd name="connsiteX0" fmla="*/ 0 w 475566"/>
                  <a:gd name="connsiteY0" fmla="*/ 3928 h 29469"/>
                  <a:gd name="connsiteX1" fmla="*/ 467538 w 475566"/>
                  <a:gd name="connsiteY1" fmla="*/ 2184 h 29469"/>
                  <a:gd name="connsiteX2" fmla="*/ 61591 w 475566"/>
                  <a:gd name="connsiteY2" fmla="*/ 19424 h 29469"/>
                  <a:gd name="connsiteX3" fmla="*/ 47125 w 475566"/>
                  <a:gd name="connsiteY3" fmla="*/ 7367 h 29469"/>
                  <a:gd name="connsiteX4" fmla="*/ 463797 w 475566"/>
                  <a:gd name="connsiteY4" fmla="*/ 12066 h 29469"/>
                  <a:gd name="connsiteX5" fmla="*/ 47123 w 475566"/>
                  <a:gd name="connsiteY5" fmla="*/ 29469 h 29469"/>
                  <a:gd name="connsiteX0" fmla="*/ 23204 w 498770"/>
                  <a:gd name="connsiteY0" fmla="*/ 3600 h 29141"/>
                  <a:gd name="connsiteX1" fmla="*/ 490742 w 498770"/>
                  <a:gd name="connsiteY1" fmla="*/ 1856 h 29141"/>
                  <a:gd name="connsiteX2" fmla="*/ 38426 w 498770"/>
                  <a:gd name="connsiteY2" fmla="*/ 13865 h 29141"/>
                  <a:gd name="connsiteX3" fmla="*/ 70329 w 498770"/>
                  <a:gd name="connsiteY3" fmla="*/ 7039 h 29141"/>
                  <a:gd name="connsiteX4" fmla="*/ 487001 w 498770"/>
                  <a:gd name="connsiteY4" fmla="*/ 11738 h 29141"/>
                  <a:gd name="connsiteX5" fmla="*/ 70327 w 498770"/>
                  <a:gd name="connsiteY5" fmla="*/ 29141 h 29141"/>
                  <a:gd name="connsiteX0" fmla="*/ 23204 w 498202"/>
                  <a:gd name="connsiteY0" fmla="*/ 3600 h 18679"/>
                  <a:gd name="connsiteX1" fmla="*/ 490742 w 498202"/>
                  <a:gd name="connsiteY1" fmla="*/ 1856 h 18679"/>
                  <a:gd name="connsiteX2" fmla="*/ 38426 w 498202"/>
                  <a:gd name="connsiteY2" fmla="*/ 13865 h 18679"/>
                  <a:gd name="connsiteX3" fmla="*/ 70329 w 498202"/>
                  <a:gd name="connsiteY3" fmla="*/ 7039 h 18679"/>
                  <a:gd name="connsiteX4" fmla="*/ 487001 w 498202"/>
                  <a:gd name="connsiteY4" fmla="*/ 11738 h 18679"/>
                  <a:gd name="connsiteX5" fmla="*/ 35550 w 498202"/>
                  <a:gd name="connsiteY5" fmla="*/ 18679 h 18679"/>
                  <a:gd name="connsiteX0" fmla="*/ 0 w 511583"/>
                  <a:gd name="connsiteY0" fmla="*/ 2133 h 22792"/>
                  <a:gd name="connsiteX1" fmla="*/ 504123 w 511583"/>
                  <a:gd name="connsiteY1" fmla="*/ 5969 h 22792"/>
                  <a:gd name="connsiteX2" fmla="*/ 51807 w 511583"/>
                  <a:gd name="connsiteY2" fmla="*/ 17978 h 22792"/>
                  <a:gd name="connsiteX3" fmla="*/ 83710 w 511583"/>
                  <a:gd name="connsiteY3" fmla="*/ 11152 h 22792"/>
                  <a:gd name="connsiteX4" fmla="*/ 500382 w 511583"/>
                  <a:gd name="connsiteY4" fmla="*/ 15851 h 22792"/>
                  <a:gd name="connsiteX5" fmla="*/ 48931 w 511583"/>
                  <a:gd name="connsiteY5" fmla="*/ 22792 h 22792"/>
                  <a:gd name="connsiteX0" fmla="*/ 0 w 513406"/>
                  <a:gd name="connsiteY0" fmla="*/ 4775 h 25434"/>
                  <a:gd name="connsiteX1" fmla="*/ 513270 w 513406"/>
                  <a:gd name="connsiteY1" fmla="*/ 1636 h 25434"/>
                  <a:gd name="connsiteX2" fmla="*/ 51807 w 513406"/>
                  <a:gd name="connsiteY2" fmla="*/ 20620 h 25434"/>
                  <a:gd name="connsiteX3" fmla="*/ 83710 w 513406"/>
                  <a:gd name="connsiteY3" fmla="*/ 13794 h 25434"/>
                  <a:gd name="connsiteX4" fmla="*/ 500382 w 513406"/>
                  <a:gd name="connsiteY4" fmla="*/ 18493 h 25434"/>
                  <a:gd name="connsiteX5" fmla="*/ 48931 w 513406"/>
                  <a:gd name="connsiteY5" fmla="*/ 25434 h 25434"/>
                  <a:gd name="connsiteX0" fmla="*/ 3219 w 516625"/>
                  <a:gd name="connsiteY0" fmla="*/ 4775 h 25434"/>
                  <a:gd name="connsiteX1" fmla="*/ 516489 w 516625"/>
                  <a:gd name="connsiteY1" fmla="*/ 1636 h 25434"/>
                  <a:gd name="connsiteX2" fmla="*/ 55026 w 516625"/>
                  <a:gd name="connsiteY2" fmla="*/ 20620 h 25434"/>
                  <a:gd name="connsiteX3" fmla="*/ 50344 w 516625"/>
                  <a:gd name="connsiteY3" fmla="*/ 9609 h 25434"/>
                  <a:gd name="connsiteX4" fmla="*/ 503601 w 516625"/>
                  <a:gd name="connsiteY4" fmla="*/ 18493 h 25434"/>
                  <a:gd name="connsiteX5" fmla="*/ 52150 w 516625"/>
                  <a:gd name="connsiteY5" fmla="*/ 25434 h 25434"/>
                  <a:gd name="connsiteX0" fmla="*/ 0 w 513406"/>
                  <a:gd name="connsiteY0" fmla="*/ 4775 h 45884"/>
                  <a:gd name="connsiteX1" fmla="*/ 513270 w 513406"/>
                  <a:gd name="connsiteY1" fmla="*/ 1636 h 45884"/>
                  <a:gd name="connsiteX2" fmla="*/ 51807 w 513406"/>
                  <a:gd name="connsiteY2" fmla="*/ 20620 h 45884"/>
                  <a:gd name="connsiteX3" fmla="*/ 83710 w 513406"/>
                  <a:gd name="connsiteY3" fmla="*/ 45878 h 45884"/>
                  <a:gd name="connsiteX4" fmla="*/ 500382 w 513406"/>
                  <a:gd name="connsiteY4" fmla="*/ 18493 h 45884"/>
                  <a:gd name="connsiteX5" fmla="*/ 48931 w 513406"/>
                  <a:gd name="connsiteY5" fmla="*/ 25434 h 45884"/>
                  <a:gd name="connsiteX0" fmla="*/ 0 w 513360"/>
                  <a:gd name="connsiteY0" fmla="*/ 4177 h 45320"/>
                  <a:gd name="connsiteX1" fmla="*/ 513270 w 513360"/>
                  <a:gd name="connsiteY1" fmla="*/ 1038 h 45320"/>
                  <a:gd name="connsiteX2" fmla="*/ 42661 w 513360"/>
                  <a:gd name="connsiteY2" fmla="*/ 11652 h 45320"/>
                  <a:gd name="connsiteX3" fmla="*/ 83710 w 513360"/>
                  <a:gd name="connsiteY3" fmla="*/ 45280 h 45320"/>
                  <a:gd name="connsiteX4" fmla="*/ 500382 w 513360"/>
                  <a:gd name="connsiteY4" fmla="*/ 17895 h 45320"/>
                  <a:gd name="connsiteX5" fmla="*/ 48931 w 513360"/>
                  <a:gd name="connsiteY5" fmla="*/ 24836 h 45320"/>
                  <a:gd name="connsiteX0" fmla="*/ 0 w 521041"/>
                  <a:gd name="connsiteY0" fmla="*/ 4177 h 24836"/>
                  <a:gd name="connsiteX1" fmla="*/ 513270 w 521041"/>
                  <a:gd name="connsiteY1" fmla="*/ 1038 h 24836"/>
                  <a:gd name="connsiteX2" fmla="*/ 42661 w 521041"/>
                  <a:gd name="connsiteY2" fmla="*/ 11652 h 24836"/>
                  <a:gd name="connsiteX3" fmla="*/ 504433 w 521041"/>
                  <a:gd name="connsiteY3" fmla="*/ 11801 h 24836"/>
                  <a:gd name="connsiteX4" fmla="*/ 500382 w 521041"/>
                  <a:gd name="connsiteY4" fmla="*/ 17895 h 24836"/>
                  <a:gd name="connsiteX5" fmla="*/ 48931 w 521041"/>
                  <a:gd name="connsiteY5" fmla="*/ 24836 h 24836"/>
                  <a:gd name="connsiteX0" fmla="*/ 0 w 966836"/>
                  <a:gd name="connsiteY0" fmla="*/ 4177 h 48579"/>
                  <a:gd name="connsiteX1" fmla="*/ 513270 w 966836"/>
                  <a:gd name="connsiteY1" fmla="*/ 1038 h 48579"/>
                  <a:gd name="connsiteX2" fmla="*/ 42661 w 966836"/>
                  <a:gd name="connsiteY2" fmla="*/ 11652 h 48579"/>
                  <a:gd name="connsiteX3" fmla="*/ 504433 w 966836"/>
                  <a:gd name="connsiteY3" fmla="*/ 11801 h 48579"/>
                  <a:gd name="connsiteX4" fmla="*/ 966836 w 966836"/>
                  <a:gd name="connsiteY4" fmla="*/ 47189 h 48579"/>
                  <a:gd name="connsiteX5" fmla="*/ 48931 w 966836"/>
                  <a:gd name="connsiteY5" fmla="*/ 24836 h 48579"/>
                  <a:gd name="connsiteX0" fmla="*/ 234599 w 1201435"/>
                  <a:gd name="connsiteY0" fmla="*/ 4177 h 94584"/>
                  <a:gd name="connsiteX1" fmla="*/ 747869 w 1201435"/>
                  <a:gd name="connsiteY1" fmla="*/ 1038 h 94584"/>
                  <a:gd name="connsiteX2" fmla="*/ 277260 w 1201435"/>
                  <a:gd name="connsiteY2" fmla="*/ 11652 h 94584"/>
                  <a:gd name="connsiteX3" fmla="*/ 739032 w 1201435"/>
                  <a:gd name="connsiteY3" fmla="*/ 11801 h 94584"/>
                  <a:gd name="connsiteX4" fmla="*/ 1201435 w 1201435"/>
                  <a:gd name="connsiteY4" fmla="*/ 47189 h 94584"/>
                  <a:gd name="connsiteX5" fmla="*/ 0 w 1201435"/>
                  <a:gd name="connsiteY5" fmla="*/ 94584 h 94584"/>
                  <a:gd name="connsiteX0" fmla="*/ 234599 w 1201435"/>
                  <a:gd name="connsiteY0" fmla="*/ 3433 h 93840"/>
                  <a:gd name="connsiteX1" fmla="*/ 775308 w 1201435"/>
                  <a:gd name="connsiteY1" fmla="*/ 1689 h 93840"/>
                  <a:gd name="connsiteX2" fmla="*/ 277260 w 1201435"/>
                  <a:gd name="connsiteY2" fmla="*/ 10908 h 93840"/>
                  <a:gd name="connsiteX3" fmla="*/ 739032 w 1201435"/>
                  <a:gd name="connsiteY3" fmla="*/ 11057 h 93840"/>
                  <a:gd name="connsiteX4" fmla="*/ 1201435 w 1201435"/>
                  <a:gd name="connsiteY4" fmla="*/ 46445 h 93840"/>
                  <a:gd name="connsiteX5" fmla="*/ 0 w 1201435"/>
                  <a:gd name="connsiteY5" fmla="*/ 93840 h 93840"/>
                  <a:gd name="connsiteX0" fmla="*/ 234599 w 1201435"/>
                  <a:gd name="connsiteY0" fmla="*/ 3433 h 93840"/>
                  <a:gd name="connsiteX1" fmla="*/ 775308 w 1201435"/>
                  <a:gd name="connsiteY1" fmla="*/ 1689 h 93840"/>
                  <a:gd name="connsiteX2" fmla="*/ 277260 w 1201435"/>
                  <a:gd name="connsiteY2" fmla="*/ 10908 h 93840"/>
                  <a:gd name="connsiteX3" fmla="*/ 766470 w 1201435"/>
                  <a:gd name="connsiteY3" fmla="*/ 9662 h 93840"/>
                  <a:gd name="connsiteX4" fmla="*/ 1201435 w 1201435"/>
                  <a:gd name="connsiteY4" fmla="*/ 46445 h 93840"/>
                  <a:gd name="connsiteX5" fmla="*/ 0 w 1201435"/>
                  <a:gd name="connsiteY5" fmla="*/ 93840 h 93840"/>
                  <a:gd name="connsiteX0" fmla="*/ 234599 w 1201435"/>
                  <a:gd name="connsiteY0" fmla="*/ 3352 h 93759"/>
                  <a:gd name="connsiteX1" fmla="*/ 775308 w 1201435"/>
                  <a:gd name="connsiteY1" fmla="*/ 1608 h 93759"/>
                  <a:gd name="connsiteX2" fmla="*/ 249821 w 1201435"/>
                  <a:gd name="connsiteY2" fmla="*/ 9432 h 93759"/>
                  <a:gd name="connsiteX3" fmla="*/ 766470 w 1201435"/>
                  <a:gd name="connsiteY3" fmla="*/ 9581 h 93759"/>
                  <a:gd name="connsiteX4" fmla="*/ 1201435 w 1201435"/>
                  <a:gd name="connsiteY4" fmla="*/ 46364 h 93759"/>
                  <a:gd name="connsiteX5" fmla="*/ 0 w 1201435"/>
                  <a:gd name="connsiteY5" fmla="*/ 93759 h 93759"/>
                  <a:gd name="connsiteX0" fmla="*/ 234599 w 775318"/>
                  <a:gd name="connsiteY0" fmla="*/ 3352 h 93759"/>
                  <a:gd name="connsiteX1" fmla="*/ 775308 w 775318"/>
                  <a:gd name="connsiteY1" fmla="*/ 1608 h 93759"/>
                  <a:gd name="connsiteX2" fmla="*/ 249821 w 775318"/>
                  <a:gd name="connsiteY2" fmla="*/ 9432 h 93759"/>
                  <a:gd name="connsiteX3" fmla="*/ 766470 w 775318"/>
                  <a:gd name="connsiteY3" fmla="*/ 9581 h 93759"/>
                  <a:gd name="connsiteX4" fmla="*/ 295966 w 775318"/>
                  <a:gd name="connsiteY4" fmla="*/ 15675 h 93759"/>
                  <a:gd name="connsiteX5" fmla="*/ 0 w 775318"/>
                  <a:gd name="connsiteY5" fmla="*/ 93759 h 93759"/>
                  <a:gd name="connsiteX0" fmla="*/ 234599 w 775318"/>
                  <a:gd name="connsiteY0" fmla="*/ 3352 h 93759"/>
                  <a:gd name="connsiteX1" fmla="*/ 775308 w 775318"/>
                  <a:gd name="connsiteY1" fmla="*/ 1608 h 93759"/>
                  <a:gd name="connsiteX2" fmla="*/ 249821 w 775318"/>
                  <a:gd name="connsiteY2" fmla="*/ 9432 h 93759"/>
                  <a:gd name="connsiteX3" fmla="*/ 766470 w 775318"/>
                  <a:gd name="connsiteY3" fmla="*/ 9581 h 93759"/>
                  <a:gd name="connsiteX4" fmla="*/ 259382 w 775318"/>
                  <a:gd name="connsiteY4" fmla="*/ 17070 h 93759"/>
                  <a:gd name="connsiteX5" fmla="*/ 0 w 775318"/>
                  <a:gd name="connsiteY5" fmla="*/ 93759 h 93759"/>
                  <a:gd name="connsiteX0" fmla="*/ 0 w 540719"/>
                  <a:gd name="connsiteY0" fmla="*/ 3352 h 19953"/>
                  <a:gd name="connsiteX1" fmla="*/ 540709 w 540719"/>
                  <a:gd name="connsiteY1" fmla="*/ 1608 h 19953"/>
                  <a:gd name="connsiteX2" fmla="*/ 15222 w 540719"/>
                  <a:gd name="connsiteY2" fmla="*/ 9432 h 19953"/>
                  <a:gd name="connsiteX3" fmla="*/ 531871 w 540719"/>
                  <a:gd name="connsiteY3" fmla="*/ 9581 h 19953"/>
                  <a:gd name="connsiteX4" fmla="*/ 24783 w 540719"/>
                  <a:gd name="connsiteY4" fmla="*/ 17070 h 19953"/>
                  <a:gd name="connsiteX0" fmla="*/ 0 w 541689"/>
                  <a:gd name="connsiteY0" fmla="*/ 7192 h 23793"/>
                  <a:gd name="connsiteX1" fmla="*/ 540709 w 541689"/>
                  <a:gd name="connsiteY1" fmla="*/ 5448 h 23793"/>
                  <a:gd name="connsiteX2" fmla="*/ 15222 w 541689"/>
                  <a:gd name="connsiteY2" fmla="*/ 13272 h 23793"/>
                  <a:gd name="connsiteX3" fmla="*/ 531871 w 541689"/>
                  <a:gd name="connsiteY3" fmla="*/ 13421 h 23793"/>
                  <a:gd name="connsiteX4" fmla="*/ 24783 w 541689"/>
                  <a:gd name="connsiteY4" fmla="*/ 20910 h 23793"/>
                  <a:gd name="connsiteX0" fmla="*/ 0 w 547373"/>
                  <a:gd name="connsiteY0" fmla="*/ 4699 h 21300"/>
                  <a:gd name="connsiteX1" fmla="*/ 540709 w 547373"/>
                  <a:gd name="connsiteY1" fmla="*/ 2955 h 21300"/>
                  <a:gd name="connsiteX2" fmla="*/ 15222 w 547373"/>
                  <a:gd name="connsiteY2" fmla="*/ 10779 h 21300"/>
                  <a:gd name="connsiteX3" fmla="*/ 531871 w 547373"/>
                  <a:gd name="connsiteY3" fmla="*/ 10928 h 21300"/>
                  <a:gd name="connsiteX4" fmla="*/ 24783 w 547373"/>
                  <a:gd name="connsiteY4" fmla="*/ 18417 h 21300"/>
                  <a:gd name="connsiteX0" fmla="*/ 0 w 547374"/>
                  <a:gd name="connsiteY0" fmla="*/ 4699 h 21300"/>
                  <a:gd name="connsiteX1" fmla="*/ 540709 w 547374"/>
                  <a:gd name="connsiteY1" fmla="*/ 2955 h 21300"/>
                  <a:gd name="connsiteX2" fmla="*/ 15222 w 547374"/>
                  <a:gd name="connsiteY2" fmla="*/ 10779 h 21300"/>
                  <a:gd name="connsiteX3" fmla="*/ 531871 w 547374"/>
                  <a:gd name="connsiteY3" fmla="*/ 10928 h 21300"/>
                  <a:gd name="connsiteX4" fmla="*/ 24783 w 547374"/>
                  <a:gd name="connsiteY4" fmla="*/ 18417 h 21300"/>
                  <a:gd name="connsiteX0" fmla="*/ 0 w 547374"/>
                  <a:gd name="connsiteY0" fmla="*/ 4699 h 18417"/>
                  <a:gd name="connsiteX1" fmla="*/ 540709 w 547374"/>
                  <a:gd name="connsiteY1" fmla="*/ 2955 h 18417"/>
                  <a:gd name="connsiteX2" fmla="*/ 15222 w 547374"/>
                  <a:gd name="connsiteY2" fmla="*/ 10779 h 18417"/>
                  <a:gd name="connsiteX3" fmla="*/ 531871 w 547374"/>
                  <a:gd name="connsiteY3" fmla="*/ 10928 h 18417"/>
                  <a:gd name="connsiteX4" fmla="*/ 24783 w 547374"/>
                  <a:gd name="connsiteY4" fmla="*/ 18417 h 18417"/>
                  <a:gd name="connsiteX0" fmla="*/ 0 w 547374"/>
                  <a:gd name="connsiteY0" fmla="*/ 4699 h 18417"/>
                  <a:gd name="connsiteX1" fmla="*/ 540709 w 547374"/>
                  <a:gd name="connsiteY1" fmla="*/ 2955 h 18417"/>
                  <a:gd name="connsiteX2" fmla="*/ 15222 w 547374"/>
                  <a:gd name="connsiteY2" fmla="*/ 10779 h 18417"/>
                  <a:gd name="connsiteX3" fmla="*/ 547288 w 547374"/>
                  <a:gd name="connsiteY3" fmla="*/ 14415 h 18417"/>
                  <a:gd name="connsiteX4" fmla="*/ 24783 w 547374"/>
                  <a:gd name="connsiteY4" fmla="*/ 18417 h 18417"/>
                  <a:gd name="connsiteX0" fmla="*/ 0 w 548368"/>
                  <a:gd name="connsiteY0" fmla="*/ 4699 h 19446"/>
                  <a:gd name="connsiteX1" fmla="*/ 540709 w 548368"/>
                  <a:gd name="connsiteY1" fmla="*/ 2955 h 19446"/>
                  <a:gd name="connsiteX2" fmla="*/ 15222 w 548368"/>
                  <a:gd name="connsiteY2" fmla="*/ 10779 h 19446"/>
                  <a:gd name="connsiteX3" fmla="*/ 547288 w 548368"/>
                  <a:gd name="connsiteY3" fmla="*/ 14415 h 19446"/>
                  <a:gd name="connsiteX4" fmla="*/ 24783 w 548368"/>
                  <a:gd name="connsiteY4" fmla="*/ 18417 h 19446"/>
                  <a:gd name="connsiteX0" fmla="*/ 0 w 548368"/>
                  <a:gd name="connsiteY0" fmla="*/ 7192 h 21939"/>
                  <a:gd name="connsiteX1" fmla="*/ 540709 w 548368"/>
                  <a:gd name="connsiteY1" fmla="*/ 5448 h 21939"/>
                  <a:gd name="connsiteX2" fmla="*/ 15222 w 548368"/>
                  <a:gd name="connsiteY2" fmla="*/ 13272 h 21939"/>
                  <a:gd name="connsiteX3" fmla="*/ 547288 w 548368"/>
                  <a:gd name="connsiteY3" fmla="*/ 16908 h 21939"/>
                  <a:gd name="connsiteX4" fmla="*/ 24783 w 548368"/>
                  <a:gd name="connsiteY4" fmla="*/ 20910 h 21939"/>
                  <a:gd name="connsiteX0" fmla="*/ 0 w 553197"/>
                  <a:gd name="connsiteY0" fmla="*/ 5186 h 19933"/>
                  <a:gd name="connsiteX1" fmla="*/ 540709 w 553197"/>
                  <a:gd name="connsiteY1" fmla="*/ 3442 h 19933"/>
                  <a:gd name="connsiteX2" fmla="*/ 15222 w 553197"/>
                  <a:gd name="connsiteY2" fmla="*/ 11266 h 19933"/>
                  <a:gd name="connsiteX3" fmla="*/ 547288 w 553197"/>
                  <a:gd name="connsiteY3" fmla="*/ 14902 h 19933"/>
                  <a:gd name="connsiteX4" fmla="*/ 24783 w 553197"/>
                  <a:gd name="connsiteY4" fmla="*/ 18904 h 19933"/>
                  <a:gd name="connsiteX0" fmla="*/ 0 w 553197"/>
                  <a:gd name="connsiteY0" fmla="*/ 6181 h 20928"/>
                  <a:gd name="connsiteX1" fmla="*/ 540709 w 553197"/>
                  <a:gd name="connsiteY1" fmla="*/ 4437 h 20928"/>
                  <a:gd name="connsiteX2" fmla="*/ 15222 w 553197"/>
                  <a:gd name="connsiteY2" fmla="*/ 12261 h 20928"/>
                  <a:gd name="connsiteX3" fmla="*/ 547288 w 553197"/>
                  <a:gd name="connsiteY3" fmla="*/ 15897 h 20928"/>
                  <a:gd name="connsiteX4" fmla="*/ 24783 w 553197"/>
                  <a:gd name="connsiteY4" fmla="*/ 19899 h 20928"/>
                  <a:gd name="connsiteX0" fmla="*/ 0 w 553198"/>
                  <a:gd name="connsiteY0" fmla="*/ 4216 h 18963"/>
                  <a:gd name="connsiteX1" fmla="*/ 540710 w 553198"/>
                  <a:gd name="connsiteY1" fmla="*/ 5960 h 18963"/>
                  <a:gd name="connsiteX2" fmla="*/ 15222 w 553198"/>
                  <a:gd name="connsiteY2" fmla="*/ 10296 h 18963"/>
                  <a:gd name="connsiteX3" fmla="*/ 547288 w 553198"/>
                  <a:gd name="connsiteY3" fmla="*/ 13932 h 18963"/>
                  <a:gd name="connsiteX4" fmla="*/ 24783 w 553198"/>
                  <a:gd name="connsiteY4" fmla="*/ 17934 h 18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198" h="18963">
                    <a:moveTo>
                      <a:pt x="0" y="4216"/>
                    </a:moveTo>
                    <a:cubicBezTo>
                      <a:pt x="203200" y="-1341"/>
                      <a:pt x="437960" y="-2028"/>
                      <a:pt x="540710" y="5960"/>
                    </a:cubicBezTo>
                    <a:cubicBezTo>
                      <a:pt x="643460" y="13948"/>
                      <a:pt x="80310" y="-817"/>
                      <a:pt x="15222" y="10296"/>
                    </a:cubicBezTo>
                    <a:cubicBezTo>
                      <a:pt x="-88411" y="12109"/>
                      <a:pt x="545312" y="13429"/>
                      <a:pt x="547288" y="13932"/>
                    </a:cubicBezTo>
                    <a:cubicBezTo>
                      <a:pt x="579716" y="22180"/>
                      <a:pt x="-129525" y="17762"/>
                      <a:pt x="24783" y="17934"/>
                    </a:cubicBezTo>
                  </a:path>
                </a:pathLst>
              </a:custGeom>
              <a:ln w="25400">
                <a:solidFill>
                  <a:srgbClr val="993300"/>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97" name="フリーフォーム 165">
                <a:extLst>
                  <a:ext uri="{FF2B5EF4-FFF2-40B4-BE49-F238E27FC236}">
                    <a16:creationId xmlns:a16="http://schemas.microsoft.com/office/drawing/2014/main" id="{4CB9E8B0-AA9E-89FC-E525-DA87EC90B048}"/>
                  </a:ext>
                </a:extLst>
              </p:cNvPr>
              <p:cNvSpPr/>
              <p:nvPr/>
            </p:nvSpPr>
            <p:spPr>
              <a:xfrm>
                <a:off x="8672914" y="5698751"/>
                <a:ext cx="270597" cy="196787"/>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206489"/>
                  <a:gd name="connsiteX1" fmla="*/ 95250 w 301625"/>
                  <a:gd name="connsiteY1" fmla="*/ 182562 h 206489"/>
                  <a:gd name="connsiteX2" fmla="*/ 301625 w 301625"/>
                  <a:gd name="connsiteY2" fmla="*/ 198437 h 206489"/>
                  <a:gd name="connsiteX3" fmla="*/ 301625 w 301625"/>
                  <a:gd name="connsiteY3" fmla="*/ 198437 h 206489"/>
                </a:gdLst>
                <a:ahLst/>
                <a:cxnLst>
                  <a:cxn ang="0">
                    <a:pos x="connsiteX0" y="connsiteY0"/>
                  </a:cxn>
                  <a:cxn ang="0">
                    <a:pos x="connsiteX1" y="connsiteY1"/>
                  </a:cxn>
                  <a:cxn ang="0">
                    <a:pos x="connsiteX2" y="connsiteY2"/>
                  </a:cxn>
                  <a:cxn ang="0">
                    <a:pos x="connsiteX3" y="connsiteY3"/>
                  </a:cxn>
                </a:cxnLst>
                <a:rect l="l" t="t" r="r" b="b"/>
                <a:pathLst>
                  <a:path w="301625" h="206489">
                    <a:moveTo>
                      <a:pt x="0" y="0"/>
                    </a:moveTo>
                    <a:cubicBezTo>
                      <a:pt x="26458" y="21167"/>
                      <a:pt x="2490" y="96904"/>
                      <a:pt x="95250" y="182562"/>
                    </a:cubicBezTo>
                    <a:cubicBezTo>
                      <a:pt x="222405" y="228534"/>
                      <a:pt x="232833" y="193145"/>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98" name="フリーフォーム 166">
                <a:extLst>
                  <a:ext uri="{FF2B5EF4-FFF2-40B4-BE49-F238E27FC236}">
                    <a16:creationId xmlns:a16="http://schemas.microsoft.com/office/drawing/2014/main" id="{FA17AA79-8D29-F731-3123-78B8E58D9375}"/>
                  </a:ext>
                </a:extLst>
              </p:cNvPr>
              <p:cNvSpPr/>
              <p:nvPr/>
            </p:nvSpPr>
            <p:spPr>
              <a:xfrm flipH="1">
                <a:off x="9230703" y="5541444"/>
                <a:ext cx="278534" cy="330488"/>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19126" y="78618"/>
                      <a:pt x="95250" y="140040"/>
                    </a:cubicBezTo>
                    <a:cubicBezTo>
                      <a:pt x="189895" y="187854"/>
                      <a:pt x="232833" y="17897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99" name="フリーフォーム 167">
                <a:extLst>
                  <a:ext uri="{FF2B5EF4-FFF2-40B4-BE49-F238E27FC236}">
                    <a16:creationId xmlns:a16="http://schemas.microsoft.com/office/drawing/2014/main" id="{4BD17579-B492-368F-D821-D2EF0111B9DB}"/>
                  </a:ext>
                </a:extLst>
              </p:cNvPr>
              <p:cNvSpPr/>
              <p:nvPr/>
            </p:nvSpPr>
            <p:spPr>
              <a:xfrm flipH="1">
                <a:off x="8771338" y="5107769"/>
                <a:ext cx="108671" cy="214456"/>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00" name="フリーフォーム 168">
                <a:extLst>
                  <a:ext uri="{FF2B5EF4-FFF2-40B4-BE49-F238E27FC236}">
                    <a16:creationId xmlns:a16="http://schemas.microsoft.com/office/drawing/2014/main" id="{EB57B195-029A-55F8-8A1E-19975A07FA41}"/>
                  </a:ext>
                </a:extLst>
              </p:cNvPr>
              <p:cNvSpPr/>
              <p:nvPr/>
            </p:nvSpPr>
            <p:spPr>
              <a:xfrm>
                <a:off x="9118855" y="5114119"/>
                <a:ext cx="180111" cy="119205"/>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01" name="フリーフォーム 169">
                <a:extLst>
                  <a:ext uri="{FF2B5EF4-FFF2-40B4-BE49-F238E27FC236}">
                    <a16:creationId xmlns:a16="http://schemas.microsoft.com/office/drawing/2014/main" id="{16D363AB-01C1-4E07-1DB5-F2870B2EBC47}"/>
                  </a:ext>
                </a:extLst>
              </p:cNvPr>
              <p:cNvSpPr/>
              <p:nvPr/>
            </p:nvSpPr>
            <p:spPr>
              <a:xfrm>
                <a:off x="9014946" y="5114119"/>
                <a:ext cx="65811" cy="144605"/>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02" name="フリーフォーム 170">
                <a:extLst>
                  <a:ext uri="{FF2B5EF4-FFF2-40B4-BE49-F238E27FC236}">
                    <a16:creationId xmlns:a16="http://schemas.microsoft.com/office/drawing/2014/main" id="{7DA4B464-1381-E254-7620-B67CD8BF2C80}"/>
                  </a:ext>
                </a:extLst>
              </p:cNvPr>
              <p:cNvSpPr/>
              <p:nvPr/>
            </p:nvSpPr>
            <p:spPr>
              <a:xfrm>
                <a:off x="8843498" y="4673948"/>
                <a:ext cx="152400" cy="204932"/>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203" name="フリーフォーム 171">
                <a:extLst>
                  <a:ext uri="{FF2B5EF4-FFF2-40B4-BE49-F238E27FC236}">
                    <a16:creationId xmlns:a16="http://schemas.microsoft.com/office/drawing/2014/main" id="{278BADC7-B5CA-8D1C-C094-1F0FD79B6F0B}"/>
                  </a:ext>
                </a:extLst>
              </p:cNvPr>
              <p:cNvSpPr/>
              <p:nvPr/>
            </p:nvSpPr>
            <p:spPr>
              <a:xfrm>
                <a:off x="9106157" y="4629497"/>
                <a:ext cx="45719" cy="249382"/>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47" name="円/楕円 32">
              <a:extLst>
                <a:ext uri="{FF2B5EF4-FFF2-40B4-BE49-F238E27FC236}">
                  <a16:creationId xmlns:a16="http://schemas.microsoft.com/office/drawing/2014/main" id="{92C40025-FB55-44E3-A2CA-1F8F61CC9CB5}"/>
                </a:ext>
              </a:extLst>
            </p:cNvPr>
            <p:cNvSpPr>
              <a:spLocks noChangeAspect="1"/>
            </p:cNvSpPr>
            <p:nvPr/>
          </p:nvSpPr>
          <p:spPr>
            <a:xfrm>
              <a:off x="3907758" y="3255969"/>
              <a:ext cx="125316" cy="127580"/>
            </a:xfrm>
            <a:prstGeom prst="ellipse">
              <a:avLst/>
            </a:prstGeom>
            <a:solidFill>
              <a:srgbClr val="FF996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48" name="フリーフォーム: 図形 280">
              <a:extLst>
                <a:ext uri="{FF2B5EF4-FFF2-40B4-BE49-F238E27FC236}">
                  <a16:creationId xmlns:a16="http://schemas.microsoft.com/office/drawing/2014/main" id="{0EF16C7D-5A1F-7740-2A8F-6136DE29558F}"/>
                </a:ext>
              </a:extLst>
            </p:cNvPr>
            <p:cNvSpPr/>
            <p:nvPr/>
          </p:nvSpPr>
          <p:spPr>
            <a:xfrm>
              <a:off x="3970166" y="3952991"/>
              <a:ext cx="0" cy="128276"/>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0 w 2719089"/>
                <a:gd name="connsiteY0" fmla="*/ 0 h 2446841"/>
                <a:gd name="connsiteX1" fmla="*/ 647402 w 2719089"/>
                <a:gd name="connsiteY1" fmla="*/ 934248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1776426 w 1807594"/>
                <a:gd name="connsiteY0" fmla="*/ 0 h 2446841"/>
                <a:gd name="connsiteX1" fmla="*/ 59563 w 1807594"/>
                <a:gd name="connsiteY1" fmla="*/ 1156694 h 2446841"/>
                <a:gd name="connsiteX2" fmla="*/ 1167669 w 1807594"/>
                <a:gd name="connsiteY2" fmla="*/ 1942643 h 2446841"/>
                <a:gd name="connsiteX3" fmla="*/ 1771911 w 1807594"/>
                <a:gd name="connsiteY3" fmla="*/ 2446841 h 2446841"/>
                <a:gd name="connsiteX4" fmla="*/ 1771911 w 1807594"/>
                <a:gd name="connsiteY4" fmla="*/ 2446841 h 2446841"/>
                <a:gd name="connsiteX0" fmla="*/ 608757 w 608757"/>
                <a:gd name="connsiteY0" fmla="*/ 0 h 2446841"/>
                <a:gd name="connsiteX1" fmla="*/ 0 w 608757"/>
                <a:gd name="connsiteY1" fmla="*/ 1942643 h 2446841"/>
                <a:gd name="connsiteX2" fmla="*/ 604242 w 608757"/>
                <a:gd name="connsiteY2" fmla="*/ 2446841 h 2446841"/>
                <a:gd name="connsiteX3" fmla="*/ 604242 w 608757"/>
                <a:gd name="connsiteY3" fmla="*/ 2446841 h 2446841"/>
              </a:gdLst>
              <a:ahLst/>
              <a:cxnLst>
                <a:cxn ang="0">
                  <a:pos x="connsiteX0" y="connsiteY0"/>
                </a:cxn>
                <a:cxn ang="0">
                  <a:pos x="connsiteX1" y="connsiteY1"/>
                </a:cxn>
                <a:cxn ang="0">
                  <a:pos x="connsiteX2" y="connsiteY2"/>
                </a:cxn>
                <a:cxn ang="0">
                  <a:pos x="connsiteX3" y="connsiteY3"/>
                </a:cxn>
              </a:cxnLst>
              <a:rect l="l" t="t" r="r" b="b"/>
              <a:pathLst>
                <a:path w="608757" h="2446841">
                  <a:moveTo>
                    <a:pt x="608757" y="0"/>
                  </a:moveTo>
                  <a:cubicBezTo>
                    <a:pt x="481933" y="404717"/>
                    <a:pt x="752" y="1534836"/>
                    <a:pt x="0" y="1942643"/>
                  </a:cubicBezTo>
                  <a:cubicBezTo>
                    <a:pt x="417215" y="2259003"/>
                    <a:pt x="402828" y="2278775"/>
                    <a:pt x="604242" y="2446841"/>
                  </a:cubicBezTo>
                  <a:lnTo>
                    <a:pt x="604242" y="2446841"/>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49" name="グループ化 48">
              <a:extLst>
                <a:ext uri="{FF2B5EF4-FFF2-40B4-BE49-F238E27FC236}">
                  <a16:creationId xmlns:a16="http://schemas.microsoft.com/office/drawing/2014/main" id="{6D1E66C0-C0B9-8BFE-3D01-8C61370188FC}"/>
                </a:ext>
              </a:extLst>
            </p:cNvPr>
            <p:cNvGrpSpPr>
              <a:grpSpLocks noChangeAspect="1"/>
            </p:cNvGrpSpPr>
            <p:nvPr/>
          </p:nvGrpSpPr>
          <p:grpSpPr>
            <a:xfrm>
              <a:off x="3941158" y="3473180"/>
              <a:ext cx="54986" cy="468774"/>
              <a:chOff x="8630148" y="3671118"/>
              <a:chExt cx="591609" cy="4882239"/>
            </a:xfrm>
          </p:grpSpPr>
          <p:sp>
            <p:nvSpPr>
              <p:cNvPr id="6179" name="正方形/長方形 6178">
                <a:extLst>
                  <a:ext uri="{FF2B5EF4-FFF2-40B4-BE49-F238E27FC236}">
                    <a16:creationId xmlns:a16="http://schemas.microsoft.com/office/drawing/2014/main" id="{5E5702E9-8C87-8E6E-0B0A-43F415BAA4A0}"/>
                  </a:ext>
                </a:extLst>
              </p:cNvPr>
              <p:cNvSpPr/>
              <p:nvPr/>
            </p:nvSpPr>
            <p:spPr>
              <a:xfrm>
                <a:off x="8853394" y="3937617"/>
                <a:ext cx="138865" cy="444067"/>
              </a:xfrm>
              <a:prstGeom prst="rect">
                <a:avLst/>
              </a:prstGeom>
              <a:gradFill>
                <a:gsLst>
                  <a:gs pos="10000">
                    <a:srgbClr val="CBCBCB"/>
                  </a:gs>
                  <a:gs pos="17000">
                    <a:srgbClr val="5F5F5F"/>
                  </a:gs>
                  <a:gs pos="28000">
                    <a:srgbClr val="5F5F5F"/>
                  </a:gs>
                  <a:gs pos="96000">
                    <a:srgbClr val="FFFFFF"/>
                  </a:gs>
                  <a:gs pos="43000">
                    <a:srgbClr val="B2B2B2"/>
                  </a:gs>
                  <a:gs pos="52000">
                    <a:srgbClr val="292929"/>
                  </a:gs>
                  <a:gs pos="64000">
                    <a:srgbClr val="777777"/>
                  </a:gs>
                  <a:gs pos="78000">
                    <a:srgbClr val="EAEAEA"/>
                  </a:gs>
                </a:gsLst>
                <a:lin ang="10800000" scaled="0"/>
              </a:gradFill>
              <a:ln w="158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80" name="正方形/長方形 6179">
                <a:extLst>
                  <a:ext uri="{FF2B5EF4-FFF2-40B4-BE49-F238E27FC236}">
                    <a16:creationId xmlns:a16="http://schemas.microsoft.com/office/drawing/2014/main" id="{51E399DA-6B13-B19B-9A15-3C3D1AB146A9}"/>
                  </a:ext>
                </a:extLst>
              </p:cNvPr>
              <p:cNvSpPr/>
              <p:nvPr/>
            </p:nvSpPr>
            <p:spPr>
              <a:xfrm>
                <a:off x="8861067" y="5358662"/>
                <a:ext cx="138865" cy="444066"/>
              </a:xfrm>
              <a:prstGeom prst="rect">
                <a:avLst/>
              </a:prstGeom>
              <a:gradFill>
                <a:gsLst>
                  <a:gs pos="10000">
                    <a:srgbClr val="CBCBCB"/>
                  </a:gs>
                  <a:gs pos="17000">
                    <a:srgbClr val="5F5F5F"/>
                  </a:gs>
                  <a:gs pos="28000">
                    <a:srgbClr val="5F5F5F"/>
                  </a:gs>
                  <a:gs pos="96000">
                    <a:srgbClr val="FFFFFF"/>
                  </a:gs>
                  <a:gs pos="43000">
                    <a:srgbClr val="B2B2B2"/>
                  </a:gs>
                  <a:gs pos="52000">
                    <a:srgbClr val="292929"/>
                  </a:gs>
                  <a:gs pos="64000">
                    <a:srgbClr val="777777"/>
                  </a:gs>
                  <a:gs pos="78000">
                    <a:srgbClr val="EAEAEA"/>
                  </a:gs>
                </a:gsLst>
                <a:lin ang="10800000" scaled="0"/>
              </a:gra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6181" name="グループ化 6180">
                <a:extLst>
                  <a:ext uri="{FF2B5EF4-FFF2-40B4-BE49-F238E27FC236}">
                    <a16:creationId xmlns:a16="http://schemas.microsoft.com/office/drawing/2014/main" id="{ABCD5CC3-0D42-D5D9-93DE-3305BA4FC052}"/>
                  </a:ext>
                </a:extLst>
              </p:cNvPr>
              <p:cNvGrpSpPr/>
              <p:nvPr/>
            </p:nvGrpSpPr>
            <p:grpSpPr>
              <a:xfrm>
                <a:off x="8811369" y="3671118"/>
                <a:ext cx="231203" cy="266126"/>
                <a:chOff x="8811369" y="3671101"/>
                <a:chExt cx="184221" cy="215410"/>
              </a:xfrm>
            </p:grpSpPr>
            <p:sp>
              <p:nvSpPr>
                <p:cNvPr id="6192" name="正方形/長方形 6191">
                  <a:extLst>
                    <a:ext uri="{FF2B5EF4-FFF2-40B4-BE49-F238E27FC236}">
                      <a16:creationId xmlns:a16="http://schemas.microsoft.com/office/drawing/2014/main" id="{6ED8008B-20A7-7E37-675C-3BBEA974B010}"/>
                    </a:ext>
                  </a:extLst>
                </p:cNvPr>
                <p:cNvSpPr/>
                <p:nvPr/>
              </p:nvSpPr>
              <p:spPr>
                <a:xfrm>
                  <a:off x="8811369" y="3671101"/>
                  <a:ext cx="184221" cy="144051"/>
                </a:xfrm>
                <a:prstGeom prst="rect">
                  <a:avLst/>
                </a:prstGeom>
                <a:gradFill>
                  <a:gsLst>
                    <a:gs pos="10000">
                      <a:srgbClr val="CBCBCB"/>
                    </a:gs>
                    <a:gs pos="17000">
                      <a:srgbClr val="5F5F5F"/>
                    </a:gs>
                    <a:gs pos="28000">
                      <a:srgbClr val="5F5F5F"/>
                    </a:gs>
                    <a:gs pos="96000">
                      <a:srgbClr val="FFFFFF"/>
                    </a:gs>
                    <a:gs pos="43000">
                      <a:srgbClr val="B2B2B2"/>
                    </a:gs>
                    <a:gs pos="52000">
                      <a:srgbClr val="292929"/>
                    </a:gs>
                    <a:gs pos="64000">
                      <a:srgbClr val="777777"/>
                    </a:gs>
                    <a:gs pos="78000">
                      <a:srgbClr val="EAEAEA"/>
                    </a:gs>
                  </a:gsLst>
                  <a:lin ang="10800000" scaled="0"/>
                </a:gra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93" name="円/楕円 149">
                  <a:extLst>
                    <a:ext uri="{FF2B5EF4-FFF2-40B4-BE49-F238E27FC236}">
                      <a16:creationId xmlns:a16="http://schemas.microsoft.com/office/drawing/2014/main" id="{4CF4755B-A483-9D28-3F48-58D3572A74BB}"/>
                    </a:ext>
                  </a:extLst>
                </p:cNvPr>
                <p:cNvSpPr>
                  <a:spLocks noChangeAspect="1"/>
                </p:cNvSpPr>
                <p:nvPr/>
              </p:nvSpPr>
              <p:spPr>
                <a:xfrm>
                  <a:off x="8847932" y="3695342"/>
                  <a:ext cx="107666" cy="105027"/>
                </a:xfrm>
                <a:prstGeom prst="ellipse">
                  <a:avLst/>
                </a:prstGeom>
                <a:solidFill>
                  <a:schemeClr val="bg1"/>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94" name="正方形/長方形 6193">
                  <a:extLst>
                    <a:ext uri="{FF2B5EF4-FFF2-40B4-BE49-F238E27FC236}">
                      <a16:creationId xmlns:a16="http://schemas.microsoft.com/office/drawing/2014/main" id="{06F09CDA-73C3-9B06-21A5-648DED89FC67}"/>
                    </a:ext>
                  </a:extLst>
                </p:cNvPr>
                <p:cNvSpPr/>
                <p:nvPr/>
              </p:nvSpPr>
              <p:spPr>
                <a:xfrm>
                  <a:off x="8811369" y="3814936"/>
                  <a:ext cx="184221" cy="71575"/>
                </a:xfrm>
                <a:prstGeom prst="rect">
                  <a:avLst/>
                </a:prstGeom>
                <a:gradFill>
                  <a:gsLst>
                    <a:gs pos="10000">
                      <a:srgbClr val="CBCBCB"/>
                    </a:gs>
                    <a:gs pos="17000">
                      <a:srgbClr val="5F5F5F"/>
                    </a:gs>
                    <a:gs pos="28000">
                      <a:srgbClr val="5F5F5F"/>
                    </a:gs>
                    <a:gs pos="96000">
                      <a:srgbClr val="FFFFFF"/>
                    </a:gs>
                    <a:gs pos="43000">
                      <a:srgbClr val="B2B2B2"/>
                    </a:gs>
                    <a:gs pos="52000">
                      <a:srgbClr val="292929"/>
                    </a:gs>
                    <a:gs pos="64000">
                      <a:srgbClr val="777777"/>
                    </a:gs>
                    <a:gs pos="78000">
                      <a:srgbClr val="EAEAEA"/>
                    </a:gs>
                  </a:gsLst>
                  <a:lin ang="10800000" scaled="0"/>
                </a:gra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6182" name="正方形/長方形 6181">
                <a:extLst>
                  <a:ext uri="{FF2B5EF4-FFF2-40B4-BE49-F238E27FC236}">
                    <a16:creationId xmlns:a16="http://schemas.microsoft.com/office/drawing/2014/main" id="{E46D57BA-1857-2575-A060-EE35F1999F9C}"/>
                  </a:ext>
                </a:extLst>
              </p:cNvPr>
              <p:cNvSpPr/>
              <p:nvPr/>
            </p:nvSpPr>
            <p:spPr>
              <a:xfrm>
                <a:off x="8652468" y="5891067"/>
                <a:ext cx="553657" cy="2331672"/>
              </a:xfrm>
              <a:prstGeom prst="rect">
                <a:avLst/>
              </a:prstGeom>
              <a:gradFill>
                <a:gsLst>
                  <a:gs pos="34000">
                    <a:srgbClr val="FFFFFF"/>
                  </a:gs>
                  <a:gs pos="12000">
                    <a:srgbClr val="1F1F1F"/>
                  </a:gs>
                  <a:gs pos="26000">
                    <a:srgbClr val="FFFFFF"/>
                  </a:gs>
                  <a:gs pos="95000">
                    <a:srgbClr val="636363"/>
                  </a:gs>
                  <a:gs pos="5000">
                    <a:srgbClr val="CFCFCF"/>
                  </a:gs>
                  <a:gs pos="100000">
                    <a:srgbClr val="CFCFCF"/>
                  </a:gs>
                  <a:gs pos="44000">
                    <a:srgbClr val="1F1F1F"/>
                  </a:gs>
                  <a:gs pos="77000">
                    <a:srgbClr val="FFFFFF">
                      <a:lumMod val="76000"/>
                    </a:srgbClr>
                  </a:gs>
                  <a:gs pos="97000">
                    <a:srgbClr val="7F7F7F"/>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6183" name="グループ化 6182">
                <a:extLst>
                  <a:ext uri="{FF2B5EF4-FFF2-40B4-BE49-F238E27FC236}">
                    <a16:creationId xmlns:a16="http://schemas.microsoft.com/office/drawing/2014/main" id="{914066F3-0E94-2DB1-094E-845B18D19D3B}"/>
                  </a:ext>
                </a:extLst>
              </p:cNvPr>
              <p:cNvGrpSpPr/>
              <p:nvPr/>
            </p:nvGrpSpPr>
            <p:grpSpPr>
              <a:xfrm>
                <a:off x="8820114" y="8220945"/>
                <a:ext cx="228003" cy="332412"/>
                <a:chOff x="8820114" y="8220945"/>
                <a:chExt cx="180156" cy="262467"/>
              </a:xfrm>
            </p:grpSpPr>
            <p:sp>
              <p:nvSpPr>
                <p:cNvPr id="6189" name="正方形/長方形 6188">
                  <a:extLst>
                    <a:ext uri="{FF2B5EF4-FFF2-40B4-BE49-F238E27FC236}">
                      <a16:creationId xmlns:a16="http://schemas.microsoft.com/office/drawing/2014/main" id="{6CFF3B67-E81E-1474-7347-F7397B31DE3B}"/>
                    </a:ext>
                  </a:extLst>
                </p:cNvPr>
                <p:cNvSpPr/>
                <p:nvPr/>
              </p:nvSpPr>
              <p:spPr>
                <a:xfrm rot="10800000">
                  <a:off x="8820114" y="8304403"/>
                  <a:ext cx="180156" cy="179009"/>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90" name="円/楕円 146">
                  <a:extLst>
                    <a:ext uri="{FF2B5EF4-FFF2-40B4-BE49-F238E27FC236}">
                      <a16:creationId xmlns:a16="http://schemas.microsoft.com/office/drawing/2014/main" id="{B2821B0A-27DB-1F7B-EDAE-FDB72AE14894}"/>
                    </a:ext>
                  </a:extLst>
                </p:cNvPr>
                <p:cNvSpPr>
                  <a:spLocks/>
                </p:cNvSpPr>
                <p:nvPr/>
              </p:nvSpPr>
              <p:spPr>
                <a:xfrm rot="10800000">
                  <a:off x="8854648" y="8338482"/>
                  <a:ext cx="104935" cy="102936"/>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91" name="正方形/長方形 6190">
                  <a:extLst>
                    <a:ext uri="{FF2B5EF4-FFF2-40B4-BE49-F238E27FC236}">
                      <a16:creationId xmlns:a16="http://schemas.microsoft.com/office/drawing/2014/main" id="{1817D472-C74C-2D56-D999-D7313DEF714F}"/>
                    </a:ext>
                  </a:extLst>
                </p:cNvPr>
                <p:cNvSpPr>
                  <a:spLocks noChangeAspect="1"/>
                </p:cNvSpPr>
                <p:nvPr/>
              </p:nvSpPr>
              <p:spPr>
                <a:xfrm rot="10800000">
                  <a:off x="8820114" y="8220945"/>
                  <a:ext cx="180156" cy="84886"/>
                </a:xfrm>
                <a:prstGeom prst="rect">
                  <a:avLst/>
                </a:prstGeom>
                <a:gradFill flip="none" rotWithShape="1">
                  <a:gsLst>
                    <a:gs pos="0">
                      <a:srgbClr val="1F1F1F"/>
                    </a:gs>
                    <a:gs pos="14000">
                      <a:srgbClr val="FFFFFF"/>
                    </a:gs>
                    <a:gs pos="38000">
                      <a:srgbClr val="636363"/>
                    </a:gs>
                    <a:gs pos="7000">
                      <a:srgbClr val="CFCFCF"/>
                    </a:gs>
                    <a:gs pos="66000">
                      <a:srgbClr val="CFCFCF">
                        <a:lumMod val="15000"/>
                        <a:lumOff val="85000"/>
                      </a:srgbClr>
                    </a:gs>
                    <a:gs pos="100000">
                      <a:srgbClr val="1F1F1F"/>
                    </a:gs>
                    <a:gs pos="95000">
                      <a:srgbClr val="7F7F7F"/>
                    </a:gs>
                  </a:gsLst>
                  <a:lin ang="0" scaled="1"/>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6184" name="正方形/長方形 6183">
                <a:extLst>
                  <a:ext uri="{FF2B5EF4-FFF2-40B4-BE49-F238E27FC236}">
                    <a16:creationId xmlns:a16="http://schemas.microsoft.com/office/drawing/2014/main" id="{D836A59A-4952-2852-76C2-4E5EF0667BEB}"/>
                  </a:ext>
                </a:extLst>
              </p:cNvPr>
              <p:cNvSpPr>
                <a:spLocks noChangeAspect="1"/>
              </p:cNvSpPr>
              <p:nvPr/>
            </p:nvSpPr>
            <p:spPr>
              <a:xfrm>
                <a:off x="9139169" y="5757376"/>
                <a:ext cx="46386" cy="44685"/>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85" name="正方形/長方形 6184">
                <a:extLst>
                  <a:ext uri="{FF2B5EF4-FFF2-40B4-BE49-F238E27FC236}">
                    <a16:creationId xmlns:a16="http://schemas.microsoft.com/office/drawing/2014/main" id="{95E95DC3-8D4F-7073-3157-1246940E8FCE}"/>
                  </a:ext>
                </a:extLst>
              </p:cNvPr>
              <p:cNvSpPr>
                <a:spLocks noChangeAspect="1"/>
              </p:cNvSpPr>
              <p:nvPr/>
            </p:nvSpPr>
            <p:spPr>
              <a:xfrm>
                <a:off x="8681757" y="5580363"/>
                <a:ext cx="68613" cy="220698"/>
              </a:xfrm>
              <a:prstGeom prst="rect">
                <a:avLst/>
              </a:prstGeom>
              <a:gradFill>
                <a:gsLst>
                  <a:gs pos="1000">
                    <a:srgbClr val="1F1F1F"/>
                  </a:gs>
                  <a:gs pos="4000">
                    <a:srgbClr val="FFFFFF"/>
                  </a:gs>
                  <a:gs pos="30000">
                    <a:srgbClr val="CFCFCF"/>
                  </a:gs>
                  <a:gs pos="39000">
                    <a:srgbClr val="1F1F1F"/>
                  </a:gs>
                  <a:gs pos="95000">
                    <a:srgbClr val="FFFFFF">
                      <a:lumMod val="76000"/>
                    </a:srgbClr>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86" name="正方形/長方形 6185">
                <a:extLst>
                  <a:ext uri="{FF2B5EF4-FFF2-40B4-BE49-F238E27FC236}">
                    <a16:creationId xmlns:a16="http://schemas.microsoft.com/office/drawing/2014/main" id="{B29F8AF5-8F2B-5876-5AC5-F256E4AE01F3}"/>
                  </a:ext>
                </a:extLst>
              </p:cNvPr>
              <p:cNvSpPr>
                <a:spLocks noChangeAspect="1"/>
              </p:cNvSpPr>
              <p:nvPr/>
            </p:nvSpPr>
            <p:spPr>
              <a:xfrm>
                <a:off x="8662845" y="5754744"/>
                <a:ext cx="45744" cy="44685"/>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87" name="正方形/長方形 6186">
                <a:extLst>
                  <a:ext uri="{FF2B5EF4-FFF2-40B4-BE49-F238E27FC236}">
                    <a16:creationId xmlns:a16="http://schemas.microsoft.com/office/drawing/2014/main" id="{56B80183-B0F7-CE62-3D6A-53457FD91A60}"/>
                  </a:ext>
                </a:extLst>
              </p:cNvPr>
              <p:cNvSpPr>
                <a:spLocks/>
              </p:cNvSpPr>
              <p:nvPr/>
            </p:nvSpPr>
            <p:spPr>
              <a:xfrm>
                <a:off x="8630148" y="5802942"/>
                <a:ext cx="591609" cy="87195"/>
              </a:xfrm>
              <a:prstGeom prst="rect">
                <a:avLst/>
              </a:prstGeom>
              <a:gradFill>
                <a:gsLst>
                  <a:gs pos="34000">
                    <a:srgbClr val="FFFFFF"/>
                  </a:gs>
                  <a:gs pos="12000">
                    <a:srgbClr val="1F1F1F"/>
                  </a:gs>
                  <a:gs pos="26000">
                    <a:srgbClr val="FFFFFF"/>
                  </a:gs>
                  <a:gs pos="95000">
                    <a:srgbClr val="636363"/>
                  </a:gs>
                  <a:gs pos="5000">
                    <a:srgbClr val="CFCFCF"/>
                  </a:gs>
                  <a:gs pos="100000">
                    <a:srgbClr val="CFCFCF"/>
                  </a:gs>
                  <a:gs pos="44000">
                    <a:srgbClr val="1F1F1F"/>
                  </a:gs>
                  <a:gs pos="77000">
                    <a:srgbClr val="FFFFFF">
                      <a:lumMod val="76000"/>
                    </a:srgbClr>
                  </a:gs>
                  <a:gs pos="97000">
                    <a:srgbClr val="7F7F7F"/>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88" name="四角形: 角を丸くする 291">
                <a:extLst>
                  <a:ext uri="{FF2B5EF4-FFF2-40B4-BE49-F238E27FC236}">
                    <a16:creationId xmlns:a16="http://schemas.microsoft.com/office/drawing/2014/main" id="{648B2360-E8B0-5EE8-2467-2EA15018EAA9}"/>
                  </a:ext>
                </a:extLst>
              </p:cNvPr>
              <p:cNvSpPr/>
              <p:nvPr/>
            </p:nvSpPr>
            <p:spPr bwMode="auto">
              <a:xfrm>
                <a:off x="8809443" y="4388272"/>
                <a:ext cx="246529" cy="974912"/>
              </a:xfrm>
              <a:prstGeom prst="roundRect">
                <a:avLst/>
              </a:prstGeom>
              <a:solidFill>
                <a:schemeClr val="bg1">
                  <a:lumMod val="50000"/>
                </a:schemeClr>
              </a:solidFill>
              <a:ln w="1905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50" name="フリーフォーム: 図形 298">
              <a:extLst>
                <a:ext uri="{FF2B5EF4-FFF2-40B4-BE49-F238E27FC236}">
                  <a16:creationId xmlns:a16="http://schemas.microsoft.com/office/drawing/2014/main" id="{DF5FA1A6-F636-EC87-F1FC-1A1CA62806A2}"/>
                </a:ext>
              </a:extLst>
            </p:cNvPr>
            <p:cNvSpPr/>
            <p:nvPr/>
          </p:nvSpPr>
          <p:spPr>
            <a:xfrm>
              <a:off x="3973738" y="3390642"/>
              <a:ext cx="0" cy="75926"/>
            </a:xfrm>
            <a:custGeom>
              <a:avLst/>
              <a:gdLst>
                <a:gd name="connsiteX0" fmla="*/ 0 w 2762250"/>
                <a:gd name="connsiteY0" fmla="*/ 0 h 2476500"/>
                <a:gd name="connsiteX1" fmla="*/ 2762250 w 2762250"/>
                <a:gd name="connsiteY1" fmla="*/ 2476500 h 2476500"/>
                <a:gd name="connsiteX2" fmla="*/ 2762250 w 2762250"/>
                <a:gd name="connsiteY2" fmla="*/ 2476500 h 2476500"/>
                <a:gd name="connsiteX0" fmla="*/ 0 w 2762250"/>
                <a:gd name="connsiteY0" fmla="*/ 0 h 2476500"/>
                <a:gd name="connsiteX1" fmla="*/ 863203 w 2762250"/>
                <a:gd name="connsiteY1" fmla="*/ 1112201 h 2476500"/>
                <a:gd name="connsiteX2" fmla="*/ 2762250 w 2762250"/>
                <a:gd name="connsiteY2" fmla="*/ 2476500 h 2476500"/>
                <a:gd name="connsiteX3" fmla="*/ 2762250 w 2762250"/>
                <a:gd name="connsiteY3" fmla="*/ 2476500 h 2476500"/>
                <a:gd name="connsiteX0" fmla="*/ 0 w 2762250"/>
                <a:gd name="connsiteY0" fmla="*/ 0 h 2476500"/>
                <a:gd name="connsiteX1" fmla="*/ 863203 w 2762250"/>
                <a:gd name="connsiteY1" fmla="*/ 1112201 h 2476500"/>
                <a:gd name="connsiteX2" fmla="*/ 2158008 w 2762250"/>
                <a:gd name="connsiteY2" fmla="*/ 1972302 h 2476500"/>
                <a:gd name="connsiteX3" fmla="*/ 2762250 w 2762250"/>
                <a:gd name="connsiteY3" fmla="*/ 2476500 h 2476500"/>
                <a:gd name="connsiteX4" fmla="*/ 2762250 w 2762250"/>
                <a:gd name="connsiteY4" fmla="*/ 2476500 h 2476500"/>
                <a:gd name="connsiteX0" fmla="*/ 0 w 2870150"/>
                <a:gd name="connsiteY0" fmla="*/ 0 h 2476500"/>
                <a:gd name="connsiteX1" fmla="*/ 971103 w 2870150"/>
                <a:gd name="connsiteY1" fmla="*/ 1112201 h 2476500"/>
                <a:gd name="connsiteX2" fmla="*/ 2265908 w 2870150"/>
                <a:gd name="connsiteY2" fmla="*/ 1972302 h 2476500"/>
                <a:gd name="connsiteX3" fmla="*/ 2870150 w 2870150"/>
                <a:gd name="connsiteY3" fmla="*/ 2476500 h 2476500"/>
                <a:gd name="connsiteX4" fmla="*/ 2870150 w 2870150"/>
                <a:gd name="connsiteY4" fmla="*/ 2476500 h 2476500"/>
                <a:gd name="connsiteX0" fmla="*/ 0 w 2719089"/>
                <a:gd name="connsiteY0" fmla="*/ 0 h 2446841"/>
                <a:gd name="connsiteX1" fmla="*/ 820042 w 2719089"/>
                <a:gd name="connsiteY1" fmla="*/ 1082542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904 w 2719993"/>
                <a:gd name="connsiteY0" fmla="*/ 0 h 2446841"/>
                <a:gd name="connsiteX1" fmla="*/ 820946 w 2719993"/>
                <a:gd name="connsiteY1" fmla="*/ 1082542 h 2446841"/>
                <a:gd name="connsiteX2" fmla="*/ 2115751 w 2719993"/>
                <a:gd name="connsiteY2" fmla="*/ 1942643 h 2446841"/>
                <a:gd name="connsiteX3" fmla="*/ 2719993 w 2719993"/>
                <a:gd name="connsiteY3" fmla="*/ 2446841 h 2446841"/>
                <a:gd name="connsiteX4" fmla="*/ 2719993 w 2719993"/>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1611 w 2720700"/>
                <a:gd name="connsiteY0" fmla="*/ 0 h 2446841"/>
                <a:gd name="connsiteX1" fmla="*/ 649013 w 2720700"/>
                <a:gd name="connsiteY1" fmla="*/ 934248 h 2446841"/>
                <a:gd name="connsiteX2" fmla="*/ 2116458 w 2720700"/>
                <a:gd name="connsiteY2" fmla="*/ 1942643 h 2446841"/>
                <a:gd name="connsiteX3" fmla="*/ 2720700 w 2720700"/>
                <a:gd name="connsiteY3" fmla="*/ 2446841 h 2446841"/>
                <a:gd name="connsiteX4" fmla="*/ 2720700 w 2720700"/>
                <a:gd name="connsiteY4" fmla="*/ 2446841 h 2446841"/>
                <a:gd name="connsiteX0" fmla="*/ 0 w 2719089"/>
                <a:gd name="connsiteY0" fmla="*/ 0 h 2446841"/>
                <a:gd name="connsiteX1" fmla="*/ 647402 w 2719089"/>
                <a:gd name="connsiteY1" fmla="*/ 934248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0 w 2719089"/>
                <a:gd name="connsiteY0" fmla="*/ 0 h 2446841"/>
                <a:gd name="connsiteX1" fmla="*/ 1006741 w 2719089"/>
                <a:gd name="connsiteY1" fmla="*/ 1156694 h 2446841"/>
                <a:gd name="connsiteX2" fmla="*/ 2114847 w 2719089"/>
                <a:gd name="connsiteY2" fmla="*/ 1942643 h 2446841"/>
                <a:gd name="connsiteX3" fmla="*/ 2719089 w 2719089"/>
                <a:gd name="connsiteY3" fmla="*/ 2446841 h 2446841"/>
                <a:gd name="connsiteX4" fmla="*/ 2719089 w 2719089"/>
                <a:gd name="connsiteY4" fmla="*/ 2446841 h 2446841"/>
                <a:gd name="connsiteX0" fmla="*/ 1776426 w 1807594"/>
                <a:gd name="connsiteY0" fmla="*/ 0 h 2446841"/>
                <a:gd name="connsiteX1" fmla="*/ 59563 w 1807594"/>
                <a:gd name="connsiteY1" fmla="*/ 1156694 h 2446841"/>
                <a:gd name="connsiteX2" fmla="*/ 1167669 w 1807594"/>
                <a:gd name="connsiteY2" fmla="*/ 1942643 h 2446841"/>
                <a:gd name="connsiteX3" fmla="*/ 1771911 w 1807594"/>
                <a:gd name="connsiteY3" fmla="*/ 2446841 h 2446841"/>
                <a:gd name="connsiteX4" fmla="*/ 1771911 w 1807594"/>
                <a:gd name="connsiteY4" fmla="*/ 2446841 h 2446841"/>
                <a:gd name="connsiteX0" fmla="*/ 608757 w 608757"/>
                <a:gd name="connsiteY0" fmla="*/ 0 h 2446841"/>
                <a:gd name="connsiteX1" fmla="*/ 0 w 608757"/>
                <a:gd name="connsiteY1" fmla="*/ 1942643 h 2446841"/>
                <a:gd name="connsiteX2" fmla="*/ 604242 w 608757"/>
                <a:gd name="connsiteY2" fmla="*/ 2446841 h 2446841"/>
                <a:gd name="connsiteX3" fmla="*/ 604242 w 608757"/>
                <a:gd name="connsiteY3" fmla="*/ 2446841 h 2446841"/>
              </a:gdLst>
              <a:ahLst/>
              <a:cxnLst>
                <a:cxn ang="0">
                  <a:pos x="connsiteX0" y="connsiteY0"/>
                </a:cxn>
                <a:cxn ang="0">
                  <a:pos x="connsiteX1" y="connsiteY1"/>
                </a:cxn>
                <a:cxn ang="0">
                  <a:pos x="connsiteX2" y="connsiteY2"/>
                </a:cxn>
                <a:cxn ang="0">
                  <a:pos x="connsiteX3" y="connsiteY3"/>
                </a:cxn>
              </a:cxnLst>
              <a:rect l="l" t="t" r="r" b="b"/>
              <a:pathLst>
                <a:path w="608757" h="2446841">
                  <a:moveTo>
                    <a:pt x="608757" y="0"/>
                  </a:moveTo>
                  <a:cubicBezTo>
                    <a:pt x="481933" y="404717"/>
                    <a:pt x="752" y="1534836"/>
                    <a:pt x="0" y="1942643"/>
                  </a:cubicBezTo>
                  <a:cubicBezTo>
                    <a:pt x="417215" y="2259003"/>
                    <a:pt x="402828" y="2278775"/>
                    <a:pt x="604242" y="2446841"/>
                  </a:cubicBezTo>
                  <a:lnTo>
                    <a:pt x="604242" y="2446841"/>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51" name="円/楕円 36">
              <a:extLst>
                <a:ext uri="{FF2B5EF4-FFF2-40B4-BE49-F238E27FC236}">
                  <a16:creationId xmlns:a16="http://schemas.microsoft.com/office/drawing/2014/main" id="{291CD7EC-3862-586F-F6EE-F1B973EB2814}"/>
                </a:ext>
              </a:extLst>
            </p:cNvPr>
            <p:cNvSpPr>
              <a:spLocks noChangeAspect="1"/>
            </p:cNvSpPr>
            <p:nvPr/>
          </p:nvSpPr>
          <p:spPr>
            <a:xfrm>
              <a:off x="5228465" y="1855906"/>
              <a:ext cx="127206" cy="126163"/>
            </a:xfrm>
            <a:prstGeom prst="ellipse">
              <a:avLst/>
            </a:prstGeom>
            <a:solidFill>
              <a:srgbClr val="FF996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53" name="円/楕円 38">
              <a:extLst>
                <a:ext uri="{FF2B5EF4-FFF2-40B4-BE49-F238E27FC236}">
                  <a16:creationId xmlns:a16="http://schemas.microsoft.com/office/drawing/2014/main" id="{D5413267-F91D-1CB7-D10D-3392AF06386C}"/>
                </a:ext>
              </a:extLst>
            </p:cNvPr>
            <p:cNvSpPr>
              <a:spLocks noChangeAspect="1"/>
            </p:cNvSpPr>
            <p:nvPr/>
          </p:nvSpPr>
          <p:spPr>
            <a:xfrm>
              <a:off x="5219018" y="3237074"/>
              <a:ext cx="127206" cy="125218"/>
            </a:xfrm>
            <a:prstGeom prst="ellipse">
              <a:avLst/>
            </a:prstGeom>
            <a:solidFill>
              <a:srgbClr val="FF996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54" name="グループ化 53">
              <a:extLst>
                <a:ext uri="{FF2B5EF4-FFF2-40B4-BE49-F238E27FC236}">
                  <a16:creationId xmlns:a16="http://schemas.microsoft.com/office/drawing/2014/main" id="{B3940703-3984-71C8-90D9-E72EF558B94D}"/>
                </a:ext>
              </a:extLst>
            </p:cNvPr>
            <p:cNvGrpSpPr>
              <a:grpSpLocks noChangeAspect="1"/>
            </p:cNvGrpSpPr>
            <p:nvPr/>
          </p:nvGrpSpPr>
          <p:grpSpPr>
            <a:xfrm rot="16200000">
              <a:off x="5259105" y="3551526"/>
              <a:ext cx="61656" cy="305594"/>
              <a:chOff x="10527401" y="3469829"/>
              <a:chExt cx="590602" cy="2847296"/>
            </a:xfrm>
          </p:grpSpPr>
          <p:sp>
            <p:nvSpPr>
              <p:cNvPr id="6165" name="正方形/長方形 6164">
                <a:extLst>
                  <a:ext uri="{FF2B5EF4-FFF2-40B4-BE49-F238E27FC236}">
                    <a16:creationId xmlns:a16="http://schemas.microsoft.com/office/drawing/2014/main" id="{4035955D-8CD3-86F8-9083-92A2A76207DC}"/>
                  </a:ext>
                </a:extLst>
              </p:cNvPr>
              <p:cNvSpPr/>
              <p:nvPr/>
            </p:nvSpPr>
            <p:spPr>
              <a:xfrm>
                <a:off x="10551025" y="3650959"/>
                <a:ext cx="551493" cy="2335501"/>
              </a:xfrm>
              <a:prstGeom prst="rect">
                <a:avLst/>
              </a:prstGeom>
              <a:gradFill>
                <a:gsLst>
                  <a:gs pos="34000">
                    <a:srgbClr val="FFFFFF"/>
                  </a:gs>
                  <a:gs pos="12000">
                    <a:srgbClr val="1F1F1F"/>
                  </a:gs>
                  <a:gs pos="26000">
                    <a:srgbClr val="FFFFFF"/>
                  </a:gs>
                  <a:gs pos="95000">
                    <a:srgbClr val="636363"/>
                  </a:gs>
                  <a:gs pos="5000">
                    <a:srgbClr val="CFCFCF"/>
                  </a:gs>
                  <a:gs pos="100000">
                    <a:srgbClr val="CFCFCF"/>
                  </a:gs>
                  <a:gs pos="44000">
                    <a:srgbClr val="1F1F1F"/>
                  </a:gs>
                  <a:gs pos="77000">
                    <a:srgbClr val="FFFFFF">
                      <a:lumMod val="76000"/>
                    </a:srgbClr>
                  </a:gs>
                  <a:gs pos="97000">
                    <a:srgbClr val="7F7F7F"/>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6166" name="グループ化 6165">
                <a:extLst>
                  <a:ext uri="{FF2B5EF4-FFF2-40B4-BE49-F238E27FC236}">
                    <a16:creationId xmlns:a16="http://schemas.microsoft.com/office/drawing/2014/main" id="{C8B12893-14BA-E45D-136D-B0F062CCA055}"/>
                  </a:ext>
                </a:extLst>
              </p:cNvPr>
              <p:cNvGrpSpPr/>
              <p:nvPr/>
            </p:nvGrpSpPr>
            <p:grpSpPr>
              <a:xfrm>
                <a:off x="10717100" y="5984611"/>
                <a:ext cx="228890" cy="332514"/>
                <a:chOff x="10717100" y="5984633"/>
                <a:chExt cx="180156" cy="262467"/>
              </a:xfrm>
            </p:grpSpPr>
            <p:sp>
              <p:nvSpPr>
                <p:cNvPr id="6176" name="正方形/長方形 6175">
                  <a:extLst>
                    <a:ext uri="{FF2B5EF4-FFF2-40B4-BE49-F238E27FC236}">
                      <a16:creationId xmlns:a16="http://schemas.microsoft.com/office/drawing/2014/main" id="{FCAE3DE0-97DB-E4BE-F6C3-B435AEA7F987}"/>
                    </a:ext>
                  </a:extLst>
                </p:cNvPr>
                <p:cNvSpPr/>
                <p:nvPr/>
              </p:nvSpPr>
              <p:spPr>
                <a:xfrm rot="10800000">
                  <a:off x="10717100" y="6068091"/>
                  <a:ext cx="180156" cy="179009"/>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77" name="円/楕円 120">
                  <a:extLst>
                    <a:ext uri="{FF2B5EF4-FFF2-40B4-BE49-F238E27FC236}">
                      <a16:creationId xmlns:a16="http://schemas.microsoft.com/office/drawing/2014/main" id="{EECD845C-EED5-5636-3331-B5666C0C4B36}"/>
                    </a:ext>
                  </a:extLst>
                </p:cNvPr>
                <p:cNvSpPr>
                  <a:spLocks/>
                </p:cNvSpPr>
                <p:nvPr/>
              </p:nvSpPr>
              <p:spPr>
                <a:xfrm rot="10800000">
                  <a:off x="10751634" y="6102170"/>
                  <a:ext cx="104935" cy="102936"/>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78" name="正方形/長方形 6177">
                  <a:extLst>
                    <a:ext uri="{FF2B5EF4-FFF2-40B4-BE49-F238E27FC236}">
                      <a16:creationId xmlns:a16="http://schemas.microsoft.com/office/drawing/2014/main" id="{D94624CC-6061-1FC9-2C54-B5424FBA6588}"/>
                    </a:ext>
                  </a:extLst>
                </p:cNvPr>
                <p:cNvSpPr>
                  <a:spLocks noChangeAspect="1"/>
                </p:cNvSpPr>
                <p:nvPr/>
              </p:nvSpPr>
              <p:spPr>
                <a:xfrm rot="10800000">
                  <a:off x="10717100" y="5984633"/>
                  <a:ext cx="180156" cy="84886"/>
                </a:xfrm>
                <a:prstGeom prst="rect">
                  <a:avLst/>
                </a:prstGeom>
                <a:gradFill flip="none" rotWithShape="1">
                  <a:gsLst>
                    <a:gs pos="0">
                      <a:srgbClr val="1F1F1F"/>
                    </a:gs>
                    <a:gs pos="14000">
                      <a:srgbClr val="FFFFFF"/>
                    </a:gs>
                    <a:gs pos="38000">
                      <a:srgbClr val="636363"/>
                    </a:gs>
                    <a:gs pos="7000">
                      <a:srgbClr val="CFCFCF"/>
                    </a:gs>
                    <a:gs pos="66000">
                      <a:srgbClr val="CFCFCF">
                        <a:lumMod val="15000"/>
                        <a:lumOff val="85000"/>
                      </a:srgbClr>
                    </a:gs>
                    <a:gs pos="100000">
                      <a:srgbClr val="1F1F1F"/>
                    </a:gs>
                    <a:gs pos="95000">
                      <a:srgbClr val="7F7F7F"/>
                    </a:gs>
                  </a:gsLst>
                  <a:lin ang="0" scaled="1"/>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6167" name="正方形/長方形 6166">
                <a:extLst>
                  <a:ext uri="{FF2B5EF4-FFF2-40B4-BE49-F238E27FC236}">
                    <a16:creationId xmlns:a16="http://schemas.microsoft.com/office/drawing/2014/main" id="{D07DF9B7-43C1-68B1-6F78-8B5F5977A69B}"/>
                  </a:ext>
                </a:extLst>
              </p:cNvPr>
              <p:cNvSpPr>
                <a:spLocks noChangeAspect="1"/>
              </p:cNvSpPr>
              <p:nvPr/>
            </p:nvSpPr>
            <p:spPr>
              <a:xfrm>
                <a:off x="10977224" y="3517818"/>
                <a:ext cx="45951" cy="45512"/>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68" name="正方形/長方形 6167">
                <a:extLst>
                  <a:ext uri="{FF2B5EF4-FFF2-40B4-BE49-F238E27FC236}">
                    <a16:creationId xmlns:a16="http://schemas.microsoft.com/office/drawing/2014/main" id="{9776AA53-E4BF-DDB4-1069-3BAA7C68C6E1}"/>
                  </a:ext>
                </a:extLst>
              </p:cNvPr>
              <p:cNvSpPr>
                <a:spLocks/>
              </p:cNvSpPr>
              <p:nvPr/>
            </p:nvSpPr>
            <p:spPr>
              <a:xfrm>
                <a:off x="10566431" y="3469829"/>
                <a:ext cx="67970" cy="90000"/>
              </a:xfrm>
              <a:prstGeom prst="rect">
                <a:avLst/>
              </a:prstGeom>
              <a:gradFill>
                <a:gsLst>
                  <a:gs pos="1000">
                    <a:srgbClr val="1F1F1F"/>
                  </a:gs>
                  <a:gs pos="4000">
                    <a:srgbClr val="FFFFFF"/>
                  </a:gs>
                  <a:gs pos="30000">
                    <a:srgbClr val="CFCFCF"/>
                  </a:gs>
                  <a:gs pos="39000">
                    <a:srgbClr val="1F1F1F"/>
                  </a:gs>
                  <a:gs pos="95000">
                    <a:srgbClr val="FFFFFF">
                      <a:lumMod val="76000"/>
                    </a:srgbClr>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69" name="正方形/長方形 6168">
                <a:extLst>
                  <a:ext uri="{FF2B5EF4-FFF2-40B4-BE49-F238E27FC236}">
                    <a16:creationId xmlns:a16="http://schemas.microsoft.com/office/drawing/2014/main" id="{F96B610E-CFA2-BB2D-6F4A-8D0FD2030B8D}"/>
                  </a:ext>
                </a:extLst>
              </p:cNvPr>
              <p:cNvSpPr>
                <a:spLocks noChangeAspect="1"/>
              </p:cNvSpPr>
              <p:nvPr/>
            </p:nvSpPr>
            <p:spPr>
              <a:xfrm>
                <a:off x="10583985" y="3515137"/>
                <a:ext cx="45315" cy="45512"/>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70" name="正方形/長方形 6169">
                <a:extLst>
                  <a:ext uri="{FF2B5EF4-FFF2-40B4-BE49-F238E27FC236}">
                    <a16:creationId xmlns:a16="http://schemas.microsoft.com/office/drawing/2014/main" id="{58AA0E66-793E-6484-D347-B2AC81460BEA}"/>
                  </a:ext>
                </a:extLst>
              </p:cNvPr>
              <p:cNvSpPr>
                <a:spLocks/>
              </p:cNvSpPr>
              <p:nvPr/>
            </p:nvSpPr>
            <p:spPr>
              <a:xfrm>
                <a:off x="10527401" y="3564227"/>
                <a:ext cx="590602" cy="85785"/>
              </a:xfrm>
              <a:prstGeom prst="rect">
                <a:avLst/>
              </a:prstGeom>
              <a:gradFill>
                <a:gsLst>
                  <a:gs pos="34000">
                    <a:srgbClr val="FFFFFF"/>
                  </a:gs>
                  <a:gs pos="12000">
                    <a:srgbClr val="1F1F1F"/>
                  </a:gs>
                  <a:gs pos="26000">
                    <a:srgbClr val="FFFFFF"/>
                  </a:gs>
                  <a:gs pos="95000">
                    <a:srgbClr val="636363"/>
                  </a:gs>
                  <a:gs pos="5000">
                    <a:srgbClr val="CFCFCF"/>
                  </a:gs>
                  <a:gs pos="100000">
                    <a:srgbClr val="CFCFCF"/>
                  </a:gs>
                  <a:gs pos="44000">
                    <a:srgbClr val="1F1F1F"/>
                  </a:gs>
                  <a:gs pos="77000">
                    <a:srgbClr val="FFFFFF">
                      <a:lumMod val="76000"/>
                    </a:srgbClr>
                  </a:gs>
                  <a:gs pos="97000">
                    <a:srgbClr val="7F7F7F"/>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71" name="正方形/長方形 6170">
                <a:extLst>
                  <a:ext uri="{FF2B5EF4-FFF2-40B4-BE49-F238E27FC236}">
                    <a16:creationId xmlns:a16="http://schemas.microsoft.com/office/drawing/2014/main" id="{322425E6-0A02-C0C7-4541-C33C29F39F2F}"/>
                  </a:ext>
                </a:extLst>
              </p:cNvPr>
              <p:cNvSpPr>
                <a:spLocks/>
              </p:cNvSpPr>
              <p:nvPr/>
            </p:nvSpPr>
            <p:spPr>
              <a:xfrm>
                <a:off x="11016676" y="3472550"/>
                <a:ext cx="67970" cy="90000"/>
              </a:xfrm>
              <a:prstGeom prst="rect">
                <a:avLst/>
              </a:prstGeom>
              <a:gradFill>
                <a:gsLst>
                  <a:gs pos="1000">
                    <a:srgbClr val="1F1F1F"/>
                  </a:gs>
                  <a:gs pos="4000">
                    <a:srgbClr val="FFFFFF"/>
                  </a:gs>
                  <a:gs pos="30000">
                    <a:srgbClr val="CFCFCF"/>
                  </a:gs>
                  <a:gs pos="39000">
                    <a:srgbClr val="1F1F1F"/>
                  </a:gs>
                  <a:gs pos="95000">
                    <a:srgbClr val="FFFFFF">
                      <a:lumMod val="76000"/>
                    </a:srgbClr>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6172" name="グループ化 6171">
                <a:extLst>
                  <a:ext uri="{FF2B5EF4-FFF2-40B4-BE49-F238E27FC236}">
                    <a16:creationId xmlns:a16="http://schemas.microsoft.com/office/drawing/2014/main" id="{276551CE-1D53-F088-FC10-70BD3ED9D222}"/>
                  </a:ext>
                </a:extLst>
              </p:cNvPr>
              <p:cNvGrpSpPr>
                <a:grpSpLocks noChangeAspect="1"/>
              </p:cNvGrpSpPr>
              <p:nvPr/>
            </p:nvGrpSpPr>
            <p:grpSpPr>
              <a:xfrm>
                <a:off x="10685866" y="3492236"/>
                <a:ext cx="255023" cy="70244"/>
                <a:chOff x="10685866" y="3492236"/>
                <a:chExt cx="260350" cy="72572"/>
              </a:xfrm>
            </p:grpSpPr>
            <p:sp>
              <p:nvSpPr>
                <p:cNvPr id="6173" name="正方形/長方形 6172">
                  <a:extLst>
                    <a:ext uri="{FF2B5EF4-FFF2-40B4-BE49-F238E27FC236}">
                      <a16:creationId xmlns:a16="http://schemas.microsoft.com/office/drawing/2014/main" id="{A02A8AC2-98D3-71AB-BC44-9986B9DFD930}"/>
                    </a:ext>
                  </a:extLst>
                </p:cNvPr>
                <p:cNvSpPr>
                  <a:spLocks/>
                </p:cNvSpPr>
                <p:nvPr/>
              </p:nvSpPr>
              <p:spPr>
                <a:xfrm>
                  <a:off x="10687681" y="3492236"/>
                  <a:ext cx="258535" cy="72572"/>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74" name="正方形/長方形 6173">
                  <a:extLst>
                    <a:ext uri="{FF2B5EF4-FFF2-40B4-BE49-F238E27FC236}">
                      <a16:creationId xmlns:a16="http://schemas.microsoft.com/office/drawing/2014/main" id="{6823A667-7D4B-0C18-C6EC-3B5D869EAA21}"/>
                    </a:ext>
                  </a:extLst>
                </p:cNvPr>
                <p:cNvSpPr>
                  <a:spLocks/>
                </p:cNvSpPr>
                <p:nvPr/>
              </p:nvSpPr>
              <p:spPr>
                <a:xfrm>
                  <a:off x="10685866" y="3517635"/>
                  <a:ext cx="198000" cy="47172"/>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grpSp>
          <p:nvGrpSpPr>
            <p:cNvPr id="55" name="グループ化 54">
              <a:extLst>
                <a:ext uri="{FF2B5EF4-FFF2-40B4-BE49-F238E27FC236}">
                  <a16:creationId xmlns:a16="http://schemas.microsoft.com/office/drawing/2014/main" id="{5C99F5C9-DED2-0516-963E-71A41BE679D0}"/>
                </a:ext>
              </a:extLst>
            </p:cNvPr>
            <p:cNvGrpSpPr>
              <a:grpSpLocks noChangeAspect="1"/>
            </p:cNvGrpSpPr>
            <p:nvPr/>
          </p:nvGrpSpPr>
          <p:grpSpPr>
            <a:xfrm>
              <a:off x="3927597" y="4078812"/>
              <a:ext cx="152740" cy="196271"/>
              <a:chOff x="8610600" y="4543425"/>
              <a:chExt cx="1122991" cy="1454063"/>
            </a:xfrm>
          </p:grpSpPr>
          <p:sp>
            <p:nvSpPr>
              <p:cNvPr id="6156" name="正方形/長方形 7">
                <a:extLst>
                  <a:ext uri="{FF2B5EF4-FFF2-40B4-BE49-F238E27FC236}">
                    <a16:creationId xmlns:a16="http://schemas.microsoft.com/office/drawing/2014/main" id="{E2BDC295-6B1E-5C79-76D7-66847D24D4F3}"/>
                  </a:ext>
                </a:extLst>
              </p:cNvPr>
              <p:cNvSpPr/>
              <p:nvPr/>
            </p:nvSpPr>
            <p:spPr bwMode="auto">
              <a:xfrm>
                <a:off x="8610600" y="4543425"/>
                <a:ext cx="1122991" cy="1454063"/>
              </a:xfrm>
              <a:custGeom>
                <a:avLst/>
                <a:gdLst>
                  <a:gd name="connsiteX0" fmla="*/ 0 w 1000125"/>
                  <a:gd name="connsiteY0" fmla="*/ 0 h 1362075"/>
                  <a:gd name="connsiteX1" fmla="*/ 1000125 w 1000125"/>
                  <a:gd name="connsiteY1" fmla="*/ 0 h 1362075"/>
                  <a:gd name="connsiteX2" fmla="*/ 1000125 w 1000125"/>
                  <a:gd name="connsiteY2" fmla="*/ 1362075 h 1362075"/>
                  <a:gd name="connsiteX3" fmla="*/ 0 w 1000125"/>
                  <a:gd name="connsiteY3" fmla="*/ 1362075 h 1362075"/>
                  <a:gd name="connsiteX4" fmla="*/ 0 w 1000125"/>
                  <a:gd name="connsiteY4" fmla="*/ 0 h 1362075"/>
                  <a:gd name="connsiteX0" fmla="*/ 0 w 1000125"/>
                  <a:gd name="connsiteY0" fmla="*/ 0 h 1362075"/>
                  <a:gd name="connsiteX1" fmla="*/ 1000125 w 1000125"/>
                  <a:gd name="connsiteY1" fmla="*/ 0 h 1362075"/>
                  <a:gd name="connsiteX2" fmla="*/ 1000125 w 1000125"/>
                  <a:gd name="connsiteY2" fmla="*/ 1362075 h 1362075"/>
                  <a:gd name="connsiteX3" fmla="*/ 361951 w 1000125"/>
                  <a:gd name="connsiteY3" fmla="*/ 1362075 h 1362075"/>
                  <a:gd name="connsiteX4" fmla="*/ 0 w 1000125"/>
                  <a:gd name="connsiteY4" fmla="*/ 1362075 h 1362075"/>
                  <a:gd name="connsiteX5" fmla="*/ 0 w 1000125"/>
                  <a:gd name="connsiteY5" fmla="*/ 0 h 1362075"/>
                  <a:gd name="connsiteX0" fmla="*/ 0 w 1000125"/>
                  <a:gd name="connsiteY0" fmla="*/ 0 h 1362075"/>
                  <a:gd name="connsiteX1" fmla="*/ 1000125 w 1000125"/>
                  <a:gd name="connsiteY1" fmla="*/ 0 h 1362075"/>
                  <a:gd name="connsiteX2" fmla="*/ 1000125 w 1000125"/>
                  <a:gd name="connsiteY2" fmla="*/ 1362075 h 1362075"/>
                  <a:gd name="connsiteX3" fmla="*/ 361951 w 1000125"/>
                  <a:gd name="connsiteY3" fmla="*/ 1304925 h 1362075"/>
                  <a:gd name="connsiteX4" fmla="*/ 0 w 1000125"/>
                  <a:gd name="connsiteY4" fmla="*/ 1362075 h 1362075"/>
                  <a:gd name="connsiteX5" fmla="*/ 0 w 1000125"/>
                  <a:gd name="connsiteY5" fmla="*/ 0 h 1362075"/>
                  <a:gd name="connsiteX0" fmla="*/ 0 w 1000125"/>
                  <a:gd name="connsiteY0" fmla="*/ 0 h 1362075"/>
                  <a:gd name="connsiteX1" fmla="*/ 1000125 w 1000125"/>
                  <a:gd name="connsiteY1" fmla="*/ 0 h 1362075"/>
                  <a:gd name="connsiteX2" fmla="*/ 1000125 w 1000125"/>
                  <a:gd name="connsiteY2" fmla="*/ 1362075 h 1362075"/>
                  <a:gd name="connsiteX3" fmla="*/ 657226 w 1000125"/>
                  <a:gd name="connsiteY3" fmla="*/ 1285875 h 1362075"/>
                  <a:gd name="connsiteX4" fmla="*/ 361951 w 1000125"/>
                  <a:gd name="connsiteY4" fmla="*/ 1304925 h 1362075"/>
                  <a:gd name="connsiteX5" fmla="*/ 0 w 1000125"/>
                  <a:gd name="connsiteY5" fmla="*/ 1362075 h 1362075"/>
                  <a:gd name="connsiteX6" fmla="*/ 0 w 1000125"/>
                  <a:gd name="connsiteY6"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0 w 1104901"/>
                  <a:gd name="connsiteY6" fmla="*/ 1362075 h 1362075"/>
                  <a:gd name="connsiteX7" fmla="*/ 0 w 1104901"/>
                  <a:gd name="connsiteY7"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38100 w 1104901"/>
                  <a:gd name="connsiteY6" fmla="*/ 1257300 h 1362075"/>
                  <a:gd name="connsiteX7" fmla="*/ 0 w 1104901"/>
                  <a:gd name="connsiteY7"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0 w 1104901"/>
                  <a:gd name="connsiteY8"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0 w 1104901"/>
                  <a:gd name="connsiteY9"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66676 w 1104901"/>
                  <a:gd name="connsiteY9" fmla="*/ 742950 h 1362075"/>
                  <a:gd name="connsiteX10" fmla="*/ 0 w 1104901"/>
                  <a:gd name="connsiteY10"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66676 w 1104901"/>
                  <a:gd name="connsiteY9" fmla="*/ 742950 h 1362075"/>
                  <a:gd name="connsiteX10" fmla="*/ 323851 w 1104901"/>
                  <a:gd name="connsiteY10" fmla="*/ 428625 h 1362075"/>
                  <a:gd name="connsiteX11" fmla="*/ 0 w 1104901"/>
                  <a:gd name="connsiteY11"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66676 w 1104901"/>
                  <a:gd name="connsiteY9" fmla="*/ 742950 h 1362075"/>
                  <a:gd name="connsiteX10" fmla="*/ 323851 w 1104901"/>
                  <a:gd name="connsiteY10" fmla="*/ 428625 h 1362075"/>
                  <a:gd name="connsiteX11" fmla="*/ 400051 w 1104901"/>
                  <a:gd name="connsiteY11" fmla="*/ 238125 h 1362075"/>
                  <a:gd name="connsiteX12" fmla="*/ 0 w 1104901"/>
                  <a:gd name="connsiteY12" fmla="*/ 0 h 1362075"/>
                  <a:gd name="connsiteX0" fmla="*/ 0 w 1104901"/>
                  <a:gd name="connsiteY0" fmla="*/ 0 h 1362075"/>
                  <a:gd name="connsiteX1" fmla="*/ 1000125 w 1104901"/>
                  <a:gd name="connsiteY1" fmla="*/ 0 h 1362075"/>
                  <a:gd name="connsiteX2" fmla="*/ 1104901 w 1104901"/>
                  <a:gd name="connsiteY2" fmla="*/ 1219200 h 1362075"/>
                  <a:gd name="connsiteX3" fmla="*/ 1000125 w 1104901"/>
                  <a:gd name="connsiteY3" fmla="*/ 1362075 h 1362075"/>
                  <a:gd name="connsiteX4" fmla="*/ 657226 w 1104901"/>
                  <a:gd name="connsiteY4" fmla="*/ 1285875 h 1362075"/>
                  <a:gd name="connsiteX5" fmla="*/ 361951 w 1104901"/>
                  <a:gd name="connsiteY5" fmla="*/ 1304925 h 1362075"/>
                  <a:gd name="connsiteX6" fmla="*/ 142876 w 1104901"/>
                  <a:gd name="connsiteY6" fmla="*/ 1343025 h 1362075"/>
                  <a:gd name="connsiteX7" fmla="*/ 38100 w 1104901"/>
                  <a:gd name="connsiteY7" fmla="*/ 1257300 h 1362075"/>
                  <a:gd name="connsiteX8" fmla="*/ 85726 w 1104901"/>
                  <a:gd name="connsiteY8" fmla="*/ 952500 h 1362075"/>
                  <a:gd name="connsiteX9" fmla="*/ 66676 w 1104901"/>
                  <a:gd name="connsiteY9" fmla="*/ 742950 h 1362075"/>
                  <a:gd name="connsiteX10" fmla="*/ 323851 w 1104901"/>
                  <a:gd name="connsiteY10" fmla="*/ 428625 h 1362075"/>
                  <a:gd name="connsiteX11" fmla="*/ 400051 w 1104901"/>
                  <a:gd name="connsiteY11" fmla="*/ 238125 h 1362075"/>
                  <a:gd name="connsiteX12" fmla="*/ 152401 w 1104901"/>
                  <a:gd name="connsiteY12" fmla="*/ 171450 h 1362075"/>
                  <a:gd name="connsiteX13" fmla="*/ 0 w 1104901"/>
                  <a:gd name="connsiteY13" fmla="*/ 0 h 1362075"/>
                  <a:gd name="connsiteX0" fmla="*/ 124760 w 1067736"/>
                  <a:gd name="connsiteY0" fmla="*/ 0 h 1371600"/>
                  <a:gd name="connsiteX1" fmla="*/ 962960 w 1067736"/>
                  <a:gd name="connsiteY1" fmla="*/ 9525 h 1371600"/>
                  <a:gd name="connsiteX2" fmla="*/ 1067736 w 1067736"/>
                  <a:gd name="connsiteY2" fmla="*/ 1228725 h 1371600"/>
                  <a:gd name="connsiteX3" fmla="*/ 962960 w 1067736"/>
                  <a:gd name="connsiteY3" fmla="*/ 1371600 h 1371600"/>
                  <a:gd name="connsiteX4" fmla="*/ 620061 w 1067736"/>
                  <a:gd name="connsiteY4" fmla="*/ 1295400 h 1371600"/>
                  <a:gd name="connsiteX5" fmla="*/ 324786 w 1067736"/>
                  <a:gd name="connsiteY5" fmla="*/ 1314450 h 1371600"/>
                  <a:gd name="connsiteX6" fmla="*/ 105711 w 1067736"/>
                  <a:gd name="connsiteY6" fmla="*/ 1352550 h 1371600"/>
                  <a:gd name="connsiteX7" fmla="*/ 935 w 1067736"/>
                  <a:gd name="connsiteY7" fmla="*/ 1266825 h 1371600"/>
                  <a:gd name="connsiteX8" fmla="*/ 48561 w 1067736"/>
                  <a:gd name="connsiteY8" fmla="*/ 962025 h 1371600"/>
                  <a:gd name="connsiteX9" fmla="*/ 29511 w 1067736"/>
                  <a:gd name="connsiteY9" fmla="*/ 752475 h 1371600"/>
                  <a:gd name="connsiteX10" fmla="*/ 286686 w 1067736"/>
                  <a:gd name="connsiteY10" fmla="*/ 438150 h 1371600"/>
                  <a:gd name="connsiteX11" fmla="*/ 362886 w 1067736"/>
                  <a:gd name="connsiteY11" fmla="*/ 247650 h 1371600"/>
                  <a:gd name="connsiteX12" fmla="*/ 115236 w 1067736"/>
                  <a:gd name="connsiteY12" fmla="*/ 180975 h 1371600"/>
                  <a:gd name="connsiteX13" fmla="*/ 124760 w 1067736"/>
                  <a:gd name="connsiteY13" fmla="*/ 0 h 1371600"/>
                  <a:gd name="connsiteX0" fmla="*/ 86660 w 1067736"/>
                  <a:gd name="connsiteY0" fmla="*/ 0 h 1362075"/>
                  <a:gd name="connsiteX1" fmla="*/ 962960 w 1067736"/>
                  <a:gd name="connsiteY1" fmla="*/ 0 h 1362075"/>
                  <a:gd name="connsiteX2" fmla="*/ 1067736 w 1067736"/>
                  <a:gd name="connsiteY2" fmla="*/ 1219200 h 1362075"/>
                  <a:gd name="connsiteX3" fmla="*/ 962960 w 1067736"/>
                  <a:gd name="connsiteY3" fmla="*/ 1362075 h 1362075"/>
                  <a:gd name="connsiteX4" fmla="*/ 620061 w 1067736"/>
                  <a:gd name="connsiteY4" fmla="*/ 1285875 h 1362075"/>
                  <a:gd name="connsiteX5" fmla="*/ 324786 w 1067736"/>
                  <a:gd name="connsiteY5" fmla="*/ 1304925 h 1362075"/>
                  <a:gd name="connsiteX6" fmla="*/ 105711 w 1067736"/>
                  <a:gd name="connsiteY6" fmla="*/ 1343025 h 1362075"/>
                  <a:gd name="connsiteX7" fmla="*/ 935 w 1067736"/>
                  <a:gd name="connsiteY7" fmla="*/ 1257300 h 1362075"/>
                  <a:gd name="connsiteX8" fmla="*/ 48561 w 1067736"/>
                  <a:gd name="connsiteY8" fmla="*/ 952500 h 1362075"/>
                  <a:gd name="connsiteX9" fmla="*/ 29511 w 1067736"/>
                  <a:gd name="connsiteY9" fmla="*/ 742950 h 1362075"/>
                  <a:gd name="connsiteX10" fmla="*/ 286686 w 1067736"/>
                  <a:gd name="connsiteY10" fmla="*/ 428625 h 1362075"/>
                  <a:gd name="connsiteX11" fmla="*/ 362886 w 1067736"/>
                  <a:gd name="connsiteY11" fmla="*/ 238125 h 1362075"/>
                  <a:gd name="connsiteX12" fmla="*/ 115236 w 1067736"/>
                  <a:gd name="connsiteY12" fmla="*/ 171450 h 1362075"/>
                  <a:gd name="connsiteX13" fmla="*/ 86660 w 1067736"/>
                  <a:gd name="connsiteY13" fmla="*/ 0 h 1362075"/>
                  <a:gd name="connsiteX0" fmla="*/ 86660 w 1067736"/>
                  <a:gd name="connsiteY0" fmla="*/ 0 h 1362075"/>
                  <a:gd name="connsiteX1" fmla="*/ 248585 w 1067736"/>
                  <a:gd name="connsiteY1" fmla="*/ 47625 h 1362075"/>
                  <a:gd name="connsiteX2" fmla="*/ 962960 w 1067736"/>
                  <a:gd name="connsiteY2" fmla="*/ 0 h 1362075"/>
                  <a:gd name="connsiteX3" fmla="*/ 1067736 w 1067736"/>
                  <a:gd name="connsiteY3" fmla="*/ 1219200 h 1362075"/>
                  <a:gd name="connsiteX4" fmla="*/ 962960 w 1067736"/>
                  <a:gd name="connsiteY4" fmla="*/ 1362075 h 1362075"/>
                  <a:gd name="connsiteX5" fmla="*/ 620061 w 1067736"/>
                  <a:gd name="connsiteY5" fmla="*/ 1285875 h 1362075"/>
                  <a:gd name="connsiteX6" fmla="*/ 324786 w 1067736"/>
                  <a:gd name="connsiteY6" fmla="*/ 1304925 h 1362075"/>
                  <a:gd name="connsiteX7" fmla="*/ 105711 w 1067736"/>
                  <a:gd name="connsiteY7" fmla="*/ 1343025 h 1362075"/>
                  <a:gd name="connsiteX8" fmla="*/ 935 w 1067736"/>
                  <a:gd name="connsiteY8" fmla="*/ 1257300 h 1362075"/>
                  <a:gd name="connsiteX9" fmla="*/ 48561 w 1067736"/>
                  <a:gd name="connsiteY9" fmla="*/ 952500 h 1362075"/>
                  <a:gd name="connsiteX10" fmla="*/ 29511 w 1067736"/>
                  <a:gd name="connsiteY10" fmla="*/ 742950 h 1362075"/>
                  <a:gd name="connsiteX11" fmla="*/ 286686 w 1067736"/>
                  <a:gd name="connsiteY11" fmla="*/ 428625 h 1362075"/>
                  <a:gd name="connsiteX12" fmla="*/ 362886 w 1067736"/>
                  <a:gd name="connsiteY12" fmla="*/ 238125 h 1362075"/>
                  <a:gd name="connsiteX13" fmla="*/ 115236 w 1067736"/>
                  <a:gd name="connsiteY13" fmla="*/ 171450 h 1362075"/>
                  <a:gd name="connsiteX14" fmla="*/ 86660 w 1067736"/>
                  <a:gd name="connsiteY14" fmla="*/ 0 h 1362075"/>
                  <a:gd name="connsiteX0" fmla="*/ 86660 w 1067736"/>
                  <a:gd name="connsiteY0" fmla="*/ 47625 h 1409700"/>
                  <a:gd name="connsiteX1" fmla="*/ 248585 w 1067736"/>
                  <a:gd name="connsiteY1" fmla="*/ 95250 h 1409700"/>
                  <a:gd name="connsiteX2" fmla="*/ 324785 w 1067736"/>
                  <a:gd name="connsiteY2" fmla="*/ 0 h 1409700"/>
                  <a:gd name="connsiteX3" fmla="*/ 962960 w 1067736"/>
                  <a:gd name="connsiteY3" fmla="*/ 47625 h 1409700"/>
                  <a:gd name="connsiteX4" fmla="*/ 1067736 w 1067736"/>
                  <a:gd name="connsiteY4" fmla="*/ 1266825 h 1409700"/>
                  <a:gd name="connsiteX5" fmla="*/ 962960 w 1067736"/>
                  <a:gd name="connsiteY5" fmla="*/ 1409700 h 1409700"/>
                  <a:gd name="connsiteX6" fmla="*/ 620061 w 1067736"/>
                  <a:gd name="connsiteY6" fmla="*/ 1333500 h 1409700"/>
                  <a:gd name="connsiteX7" fmla="*/ 324786 w 1067736"/>
                  <a:gd name="connsiteY7" fmla="*/ 1352550 h 1409700"/>
                  <a:gd name="connsiteX8" fmla="*/ 105711 w 1067736"/>
                  <a:gd name="connsiteY8" fmla="*/ 1390650 h 1409700"/>
                  <a:gd name="connsiteX9" fmla="*/ 935 w 1067736"/>
                  <a:gd name="connsiteY9" fmla="*/ 1304925 h 1409700"/>
                  <a:gd name="connsiteX10" fmla="*/ 48561 w 1067736"/>
                  <a:gd name="connsiteY10" fmla="*/ 1000125 h 1409700"/>
                  <a:gd name="connsiteX11" fmla="*/ 29511 w 1067736"/>
                  <a:gd name="connsiteY11" fmla="*/ 790575 h 1409700"/>
                  <a:gd name="connsiteX12" fmla="*/ 286686 w 1067736"/>
                  <a:gd name="connsiteY12" fmla="*/ 476250 h 1409700"/>
                  <a:gd name="connsiteX13" fmla="*/ 362886 w 1067736"/>
                  <a:gd name="connsiteY13" fmla="*/ 285750 h 1409700"/>
                  <a:gd name="connsiteX14" fmla="*/ 115236 w 1067736"/>
                  <a:gd name="connsiteY14" fmla="*/ 219075 h 1409700"/>
                  <a:gd name="connsiteX15" fmla="*/ 86660 w 1067736"/>
                  <a:gd name="connsiteY15" fmla="*/ 47625 h 1409700"/>
                  <a:gd name="connsiteX0" fmla="*/ 86660 w 1067736"/>
                  <a:gd name="connsiteY0" fmla="*/ 133350 h 1495425"/>
                  <a:gd name="connsiteX1" fmla="*/ 248585 w 1067736"/>
                  <a:gd name="connsiteY1" fmla="*/ 180975 h 1495425"/>
                  <a:gd name="connsiteX2" fmla="*/ 324785 w 1067736"/>
                  <a:gd name="connsiteY2" fmla="*/ 85725 h 1495425"/>
                  <a:gd name="connsiteX3" fmla="*/ 420035 w 1067736"/>
                  <a:gd name="connsiteY3" fmla="*/ 0 h 1495425"/>
                  <a:gd name="connsiteX4" fmla="*/ 962960 w 1067736"/>
                  <a:gd name="connsiteY4" fmla="*/ 133350 h 1495425"/>
                  <a:gd name="connsiteX5" fmla="*/ 1067736 w 1067736"/>
                  <a:gd name="connsiteY5" fmla="*/ 1352550 h 1495425"/>
                  <a:gd name="connsiteX6" fmla="*/ 962960 w 1067736"/>
                  <a:gd name="connsiteY6" fmla="*/ 1495425 h 1495425"/>
                  <a:gd name="connsiteX7" fmla="*/ 620061 w 1067736"/>
                  <a:gd name="connsiteY7" fmla="*/ 1419225 h 1495425"/>
                  <a:gd name="connsiteX8" fmla="*/ 324786 w 1067736"/>
                  <a:gd name="connsiteY8" fmla="*/ 1438275 h 1495425"/>
                  <a:gd name="connsiteX9" fmla="*/ 105711 w 1067736"/>
                  <a:gd name="connsiteY9" fmla="*/ 1476375 h 1495425"/>
                  <a:gd name="connsiteX10" fmla="*/ 935 w 1067736"/>
                  <a:gd name="connsiteY10" fmla="*/ 1390650 h 1495425"/>
                  <a:gd name="connsiteX11" fmla="*/ 48561 w 1067736"/>
                  <a:gd name="connsiteY11" fmla="*/ 1085850 h 1495425"/>
                  <a:gd name="connsiteX12" fmla="*/ 29511 w 1067736"/>
                  <a:gd name="connsiteY12" fmla="*/ 876300 h 1495425"/>
                  <a:gd name="connsiteX13" fmla="*/ 286686 w 1067736"/>
                  <a:gd name="connsiteY13" fmla="*/ 561975 h 1495425"/>
                  <a:gd name="connsiteX14" fmla="*/ 362886 w 1067736"/>
                  <a:gd name="connsiteY14" fmla="*/ 371475 h 1495425"/>
                  <a:gd name="connsiteX15" fmla="*/ 115236 w 1067736"/>
                  <a:gd name="connsiteY15" fmla="*/ 304800 h 1495425"/>
                  <a:gd name="connsiteX16" fmla="*/ 86660 w 1067736"/>
                  <a:gd name="connsiteY16" fmla="*/ 133350 h 1495425"/>
                  <a:gd name="connsiteX0" fmla="*/ 86660 w 1067736"/>
                  <a:gd name="connsiteY0" fmla="*/ 133350 h 1495425"/>
                  <a:gd name="connsiteX1" fmla="*/ 248585 w 1067736"/>
                  <a:gd name="connsiteY1" fmla="*/ 180975 h 1495425"/>
                  <a:gd name="connsiteX2" fmla="*/ 324785 w 1067736"/>
                  <a:gd name="connsiteY2" fmla="*/ 85725 h 1495425"/>
                  <a:gd name="connsiteX3" fmla="*/ 420035 w 1067736"/>
                  <a:gd name="connsiteY3" fmla="*/ 0 h 1495425"/>
                  <a:gd name="connsiteX4" fmla="*/ 962960 w 1067736"/>
                  <a:gd name="connsiteY4" fmla="*/ 133350 h 1495425"/>
                  <a:gd name="connsiteX5" fmla="*/ 1067736 w 1067736"/>
                  <a:gd name="connsiteY5" fmla="*/ 1352550 h 1495425"/>
                  <a:gd name="connsiteX6" fmla="*/ 962960 w 1067736"/>
                  <a:gd name="connsiteY6" fmla="*/ 1495425 h 1495425"/>
                  <a:gd name="connsiteX7" fmla="*/ 620061 w 1067736"/>
                  <a:gd name="connsiteY7" fmla="*/ 1419225 h 1495425"/>
                  <a:gd name="connsiteX8" fmla="*/ 324786 w 1067736"/>
                  <a:gd name="connsiteY8" fmla="*/ 1438275 h 1495425"/>
                  <a:gd name="connsiteX9" fmla="*/ 105711 w 1067736"/>
                  <a:gd name="connsiteY9" fmla="*/ 1476375 h 1495425"/>
                  <a:gd name="connsiteX10" fmla="*/ 935 w 1067736"/>
                  <a:gd name="connsiteY10" fmla="*/ 1390650 h 1495425"/>
                  <a:gd name="connsiteX11" fmla="*/ 48561 w 1067736"/>
                  <a:gd name="connsiteY11" fmla="*/ 1085850 h 1495425"/>
                  <a:gd name="connsiteX12" fmla="*/ 29511 w 1067736"/>
                  <a:gd name="connsiteY12" fmla="*/ 876300 h 1495425"/>
                  <a:gd name="connsiteX13" fmla="*/ 286686 w 1067736"/>
                  <a:gd name="connsiteY13" fmla="*/ 561975 h 1495425"/>
                  <a:gd name="connsiteX14" fmla="*/ 362886 w 1067736"/>
                  <a:gd name="connsiteY14" fmla="*/ 371475 h 1495425"/>
                  <a:gd name="connsiteX15" fmla="*/ 115236 w 1067736"/>
                  <a:gd name="connsiteY15" fmla="*/ 304800 h 1495425"/>
                  <a:gd name="connsiteX16" fmla="*/ 86660 w 1067736"/>
                  <a:gd name="connsiteY16" fmla="*/ 133350 h 1495425"/>
                  <a:gd name="connsiteX0" fmla="*/ 86660 w 1067736"/>
                  <a:gd name="connsiteY0" fmla="*/ 133350 h 1495425"/>
                  <a:gd name="connsiteX1" fmla="*/ 248585 w 1067736"/>
                  <a:gd name="connsiteY1" fmla="*/ 180975 h 1495425"/>
                  <a:gd name="connsiteX2" fmla="*/ 324785 w 1067736"/>
                  <a:gd name="connsiteY2" fmla="*/ 85725 h 1495425"/>
                  <a:gd name="connsiteX3" fmla="*/ 420035 w 1067736"/>
                  <a:gd name="connsiteY3" fmla="*/ 0 h 1495425"/>
                  <a:gd name="connsiteX4" fmla="*/ 562910 w 1067736"/>
                  <a:gd name="connsiteY4" fmla="*/ 47626 h 1495425"/>
                  <a:gd name="connsiteX5" fmla="*/ 962960 w 1067736"/>
                  <a:gd name="connsiteY5" fmla="*/ 133350 h 1495425"/>
                  <a:gd name="connsiteX6" fmla="*/ 1067736 w 1067736"/>
                  <a:gd name="connsiteY6" fmla="*/ 1352550 h 1495425"/>
                  <a:gd name="connsiteX7" fmla="*/ 962960 w 1067736"/>
                  <a:gd name="connsiteY7" fmla="*/ 1495425 h 1495425"/>
                  <a:gd name="connsiteX8" fmla="*/ 620061 w 1067736"/>
                  <a:gd name="connsiteY8" fmla="*/ 1419225 h 1495425"/>
                  <a:gd name="connsiteX9" fmla="*/ 324786 w 1067736"/>
                  <a:gd name="connsiteY9" fmla="*/ 1438275 h 1495425"/>
                  <a:gd name="connsiteX10" fmla="*/ 105711 w 1067736"/>
                  <a:gd name="connsiteY10" fmla="*/ 1476375 h 1495425"/>
                  <a:gd name="connsiteX11" fmla="*/ 935 w 1067736"/>
                  <a:gd name="connsiteY11" fmla="*/ 1390650 h 1495425"/>
                  <a:gd name="connsiteX12" fmla="*/ 48561 w 1067736"/>
                  <a:gd name="connsiteY12" fmla="*/ 1085850 h 1495425"/>
                  <a:gd name="connsiteX13" fmla="*/ 29511 w 1067736"/>
                  <a:gd name="connsiteY13" fmla="*/ 876300 h 1495425"/>
                  <a:gd name="connsiteX14" fmla="*/ 286686 w 1067736"/>
                  <a:gd name="connsiteY14" fmla="*/ 561975 h 1495425"/>
                  <a:gd name="connsiteX15" fmla="*/ 362886 w 1067736"/>
                  <a:gd name="connsiteY15" fmla="*/ 371475 h 1495425"/>
                  <a:gd name="connsiteX16" fmla="*/ 115236 w 1067736"/>
                  <a:gd name="connsiteY16" fmla="*/ 304800 h 1495425"/>
                  <a:gd name="connsiteX17" fmla="*/ 86660 w 1067736"/>
                  <a:gd name="connsiteY17" fmla="*/ 133350 h 1495425"/>
                  <a:gd name="connsiteX0" fmla="*/ 86660 w 1067736"/>
                  <a:gd name="connsiteY0" fmla="*/ 143476 h 1505551"/>
                  <a:gd name="connsiteX1" fmla="*/ 248585 w 1067736"/>
                  <a:gd name="connsiteY1" fmla="*/ 191101 h 1505551"/>
                  <a:gd name="connsiteX2" fmla="*/ 324785 w 1067736"/>
                  <a:gd name="connsiteY2" fmla="*/ 95851 h 1505551"/>
                  <a:gd name="connsiteX3" fmla="*/ 420035 w 1067736"/>
                  <a:gd name="connsiteY3" fmla="*/ 10126 h 1505551"/>
                  <a:gd name="connsiteX4" fmla="*/ 562910 w 1067736"/>
                  <a:gd name="connsiteY4" fmla="*/ 57752 h 1505551"/>
                  <a:gd name="connsiteX5" fmla="*/ 715310 w 1067736"/>
                  <a:gd name="connsiteY5" fmla="*/ 10127 h 1505551"/>
                  <a:gd name="connsiteX6" fmla="*/ 962960 w 1067736"/>
                  <a:gd name="connsiteY6" fmla="*/ 143476 h 1505551"/>
                  <a:gd name="connsiteX7" fmla="*/ 1067736 w 1067736"/>
                  <a:gd name="connsiteY7" fmla="*/ 1362676 h 1505551"/>
                  <a:gd name="connsiteX8" fmla="*/ 962960 w 1067736"/>
                  <a:gd name="connsiteY8" fmla="*/ 1505551 h 1505551"/>
                  <a:gd name="connsiteX9" fmla="*/ 620061 w 1067736"/>
                  <a:gd name="connsiteY9" fmla="*/ 1429351 h 1505551"/>
                  <a:gd name="connsiteX10" fmla="*/ 324786 w 1067736"/>
                  <a:gd name="connsiteY10" fmla="*/ 1448401 h 1505551"/>
                  <a:gd name="connsiteX11" fmla="*/ 105711 w 1067736"/>
                  <a:gd name="connsiteY11" fmla="*/ 1486501 h 1505551"/>
                  <a:gd name="connsiteX12" fmla="*/ 935 w 1067736"/>
                  <a:gd name="connsiteY12" fmla="*/ 1400776 h 1505551"/>
                  <a:gd name="connsiteX13" fmla="*/ 48561 w 1067736"/>
                  <a:gd name="connsiteY13" fmla="*/ 1095976 h 1505551"/>
                  <a:gd name="connsiteX14" fmla="*/ 29511 w 1067736"/>
                  <a:gd name="connsiteY14" fmla="*/ 886426 h 1505551"/>
                  <a:gd name="connsiteX15" fmla="*/ 286686 w 1067736"/>
                  <a:gd name="connsiteY15" fmla="*/ 572101 h 1505551"/>
                  <a:gd name="connsiteX16" fmla="*/ 362886 w 1067736"/>
                  <a:gd name="connsiteY16" fmla="*/ 381601 h 1505551"/>
                  <a:gd name="connsiteX17" fmla="*/ 115236 w 1067736"/>
                  <a:gd name="connsiteY17" fmla="*/ 314926 h 1505551"/>
                  <a:gd name="connsiteX18" fmla="*/ 86660 w 1067736"/>
                  <a:gd name="connsiteY18" fmla="*/ 143476 h 1505551"/>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62960 w 1067736"/>
                  <a:gd name="connsiteY7" fmla="*/ 135283 h 1497358"/>
                  <a:gd name="connsiteX8" fmla="*/ 1067736 w 1067736"/>
                  <a:gd name="connsiteY8" fmla="*/ 1354483 h 1497358"/>
                  <a:gd name="connsiteX9" fmla="*/ 962960 w 1067736"/>
                  <a:gd name="connsiteY9" fmla="*/ 1497358 h 1497358"/>
                  <a:gd name="connsiteX10" fmla="*/ 620061 w 1067736"/>
                  <a:gd name="connsiteY10" fmla="*/ 1421158 h 1497358"/>
                  <a:gd name="connsiteX11" fmla="*/ 324786 w 1067736"/>
                  <a:gd name="connsiteY11" fmla="*/ 1440208 h 1497358"/>
                  <a:gd name="connsiteX12" fmla="*/ 105711 w 1067736"/>
                  <a:gd name="connsiteY12" fmla="*/ 1478308 h 1497358"/>
                  <a:gd name="connsiteX13" fmla="*/ 935 w 1067736"/>
                  <a:gd name="connsiteY13" fmla="*/ 1392583 h 1497358"/>
                  <a:gd name="connsiteX14" fmla="*/ 48561 w 1067736"/>
                  <a:gd name="connsiteY14" fmla="*/ 1087783 h 1497358"/>
                  <a:gd name="connsiteX15" fmla="*/ 29511 w 1067736"/>
                  <a:gd name="connsiteY15" fmla="*/ 878233 h 1497358"/>
                  <a:gd name="connsiteX16" fmla="*/ 286686 w 1067736"/>
                  <a:gd name="connsiteY16" fmla="*/ 563908 h 1497358"/>
                  <a:gd name="connsiteX17" fmla="*/ 362886 w 1067736"/>
                  <a:gd name="connsiteY17" fmla="*/ 373408 h 1497358"/>
                  <a:gd name="connsiteX18" fmla="*/ 115236 w 1067736"/>
                  <a:gd name="connsiteY18" fmla="*/ 306733 h 1497358"/>
                  <a:gd name="connsiteX19" fmla="*/ 86660 w 1067736"/>
                  <a:gd name="connsiteY19"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1067736 w 1067736"/>
                  <a:gd name="connsiteY8" fmla="*/ 1354483 h 1497358"/>
                  <a:gd name="connsiteX9" fmla="*/ 962960 w 1067736"/>
                  <a:gd name="connsiteY9" fmla="*/ 1497358 h 1497358"/>
                  <a:gd name="connsiteX10" fmla="*/ 620061 w 1067736"/>
                  <a:gd name="connsiteY10" fmla="*/ 1421158 h 1497358"/>
                  <a:gd name="connsiteX11" fmla="*/ 324786 w 1067736"/>
                  <a:gd name="connsiteY11" fmla="*/ 1440208 h 1497358"/>
                  <a:gd name="connsiteX12" fmla="*/ 105711 w 1067736"/>
                  <a:gd name="connsiteY12" fmla="*/ 1478308 h 1497358"/>
                  <a:gd name="connsiteX13" fmla="*/ 935 w 1067736"/>
                  <a:gd name="connsiteY13" fmla="*/ 1392583 h 1497358"/>
                  <a:gd name="connsiteX14" fmla="*/ 48561 w 1067736"/>
                  <a:gd name="connsiteY14" fmla="*/ 1087783 h 1497358"/>
                  <a:gd name="connsiteX15" fmla="*/ 29511 w 1067736"/>
                  <a:gd name="connsiteY15" fmla="*/ 878233 h 1497358"/>
                  <a:gd name="connsiteX16" fmla="*/ 286686 w 1067736"/>
                  <a:gd name="connsiteY16" fmla="*/ 563908 h 1497358"/>
                  <a:gd name="connsiteX17" fmla="*/ 362886 w 1067736"/>
                  <a:gd name="connsiteY17" fmla="*/ 373408 h 1497358"/>
                  <a:gd name="connsiteX18" fmla="*/ 115236 w 1067736"/>
                  <a:gd name="connsiteY18" fmla="*/ 306733 h 1497358"/>
                  <a:gd name="connsiteX19" fmla="*/ 86660 w 1067736"/>
                  <a:gd name="connsiteY19"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696260 w 1067736"/>
                  <a:gd name="connsiteY8" fmla="*/ 344833 h 1497358"/>
                  <a:gd name="connsiteX9" fmla="*/ 1067736 w 1067736"/>
                  <a:gd name="connsiteY9" fmla="*/ 1354483 h 1497358"/>
                  <a:gd name="connsiteX10" fmla="*/ 962960 w 1067736"/>
                  <a:gd name="connsiteY10" fmla="*/ 1497358 h 1497358"/>
                  <a:gd name="connsiteX11" fmla="*/ 620061 w 1067736"/>
                  <a:gd name="connsiteY11" fmla="*/ 1421158 h 1497358"/>
                  <a:gd name="connsiteX12" fmla="*/ 324786 w 1067736"/>
                  <a:gd name="connsiteY12" fmla="*/ 1440208 h 1497358"/>
                  <a:gd name="connsiteX13" fmla="*/ 105711 w 1067736"/>
                  <a:gd name="connsiteY13" fmla="*/ 1478308 h 1497358"/>
                  <a:gd name="connsiteX14" fmla="*/ 935 w 1067736"/>
                  <a:gd name="connsiteY14" fmla="*/ 1392583 h 1497358"/>
                  <a:gd name="connsiteX15" fmla="*/ 48561 w 1067736"/>
                  <a:gd name="connsiteY15" fmla="*/ 1087783 h 1497358"/>
                  <a:gd name="connsiteX16" fmla="*/ 29511 w 1067736"/>
                  <a:gd name="connsiteY16" fmla="*/ 878233 h 1497358"/>
                  <a:gd name="connsiteX17" fmla="*/ 286686 w 1067736"/>
                  <a:gd name="connsiteY17" fmla="*/ 563908 h 1497358"/>
                  <a:gd name="connsiteX18" fmla="*/ 362886 w 1067736"/>
                  <a:gd name="connsiteY18" fmla="*/ 373408 h 1497358"/>
                  <a:gd name="connsiteX19" fmla="*/ 115236 w 1067736"/>
                  <a:gd name="connsiteY19" fmla="*/ 306733 h 1497358"/>
                  <a:gd name="connsiteX20" fmla="*/ 86660 w 1067736"/>
                  <a:gd name="connsiteY20"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696260 w 1067736"/>
                  <a:gd name="connsiteY8" fmla="*/ 344833 h 1497358"/>
                  <a:gd name="connsiteX9" fmla="*/ 1067736 w 1067736"/>
                  <a:gd name="connsiteY9" fmla="*/ 1354483 h 1497358"/>
                  <a:gd name="connsiteX10" fmla="*/ 962960 w 1067736"/>
                  <a:gd name="connsiteY10" fmla="*/ 1497358 h 1497358"/>
                  <a:gd name="connsiteX11" fmla="*/ 620061 w 1067736"/>
                  <a:gd name="connsiteY11" fmla="*/ 1421158 h 1497358"/>
                  <a:gd name="connsiteX12" fmla="*/ 324786 w 1067736"/>
                  <a:gd name="connsiteY12" fmla="*/ 1440208 h 1497358"/>
                  <a:gd name="connsiteX13" fmla="*/ 105711 w 1067736"/>
                  <a:gd name="connsiteY13" fmla="*/ 1478308 h 1497358"/>
                  <a:gd name="connsiteX14" fmla="*/ 935 w 1067736"/>
                  <a:gd name="connsiteY14" fmla="*/ 1392583 h 1497358"/>
                  <a:gd name="connsiteX15" fmla="*/ 48561 w 1067736"/>
                  <a:gd name="connsiteY15" fmla="*/ 1087783 h 1497358"/>
                  <a:gd name="connsiteX16" fmla="*/ 29511 w 1067736"/>
                  <a:gd name="connsiteY16" fmla="*/ 878233 h 1497358"/>
                  <a:gd name="connsiteX17" fmla="*/ 286686 w 1067736"/>
                  <a:gd name="connsiteY17" fmla="*/ 563908 h 1497358"/>
                  <a:gd name="connsiteX18" fmla="*/ 362886 w 1067736"/>
                  <a:gd name="connsiteY18" fmla="*/ 373408 h 1497358"/>
                  <a:gd name="connsiteX19" fmla="*/ 115236 w 1067736"/>
                  <a:gd name="connsiteY19" fmla="*/ 306733 h 1497358"/>
                  <a:gd name="connsiteX20" fmla="*/ 86660 w 1067736"/>
                  <a:gd name="connsiteY20"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696260 w 1067736"/>
                  <a:gd name="connsiteY8" fmla="*/ 344833 h 1497358"/>
                  <a:gd name="connsiteX9" fmla="*/ 829610 w 1067736"/>
                  <a:gd name="connsiteY9" fmla="*/ 506758 h 1497358"/>
                  <a:gd name="connsiteX10" fmla="*/ 1067736 w 1067736"/>
                  <a:gd name="connsiteY10" fmla="*/ 1354483 h 1497358"/>
                  <a:gd name="connsiteX11" fmla="*/ 962960 w 1067736"/>
                  <a:gd name="connsiteY11" fmla="*/ 1497358 h 1497358"/>
                  <a:gd name="connsiteX12" fmla="*/ 620061 w 1067736"/>
                  <a:gd name="connsiteY12" fmla="*/ 1421158 h 1497358"/>
                  <a:gd name="connsiteX13" fmla="*/ 324786 w 1067736"/>
                  <a:gd name="connsiteY13" fmla="*/ 1440208 h 1497358"/>
                  <a:gd name="connsiteX14" fmla="*/ 105711 w 1067736"/>
                  <a:gd name="connsiteY14" fmla="*/ 1478308 h 1497358"/>
                  <a:gd name="connsiteX15" fmla="*/ 935 w 1067736"/>
                  <a:gd name="connsiteY15" fmla="*/ 1392583 h 1497358"/>
                  <a:gd name="connsiteX16" fmla="*/ 48561 w 1067736"/>
                  <a:gd name="connsiteY16" fmla="*/ 1087783 h 1497358"/>
                  <a:gd name="connsiteX17" fmla="*/ 29511 w 1067736"/>
                  <a:gd name="connsiteY17" fmla="*/ 878233 h 1497358"/>
                  <a:gd name="connsiteX18" fmla="*/ 286686 w 1067736"/>
                  <a:gd name="connsiteY18" fmla="*/ 563908 h 1497358"/>
                  <a:gd name="connsiteX19" fmla="*/ 362886 w 1067736"/>
                  <a:gd name="connsiteY19" fmla="*/ 373408 h 1497358"/>
                  <a:gd name="connsiteX20" fmla="*/ 115236 w 1067736"/>
                  <a:gd name="connsiteY20" fmla="*/ 306733 h 1497358"/>
                  <a:gd name="connsiteX21" fmla="*/ 86660 w 1067736"/>
                  <a:gd name="connsiteY21" fmla="*/ 135283 h 1497358"/>
                  <a:gd name="connsiteX0" fmla="*/ 86660 w 1067736"/>
                  <a:gd name="connsiteY0" fmla="*/ 135283 h 1497358"/>
                  <a:gd name="connsiteX1" fmla="*/ 248585 w 1067736"/>
                  <a:gd name="connsiteY1" fmla="*/ 182908 h 1497358"/>
                  <a:gd name="connsiteX2" fmla="*/ 324785 w 1067736"/>
                  <a:gd name="connsiteY2" fmla="*/ 87658 h 1497358"/>
                  <a:gd name="connsiteX3" fmla="*/ 420035 w 1067736"/>
                  <a:gd name="connsiteY3" fmla="*/ 1933 h 1497358"/>
                  <a:gd name="connsiteX4" fmla="*/ 562910 w 1067736"/>
                  <a:gd name="connsiteY4" fmla="*/ 49559 h 1497358"/>
                  <a:gd name="connsiteX5" fmla="*/ 715310 w 1067736"/>
                  <a:gd name="connsiteY5" fmla="*/ 1934 h 1497358"/>
                  <a:gd name="connsiteX6" fmla="*/ 801035 w 1067736"/>
                  <a:gd name="connsiteY6" fmla="*/ 68609 h 1497358"/>
                  <a:gd name="connsiteX7" fmla="*/ 905810 w 1067736"/>
                  <a:gd name="connsiteY7" fmla="*/ 230533 h 1497358"/>
                  <a:gd name="connsiteX8" fmla="*/ 696260 w 1067736"/>
                  <a:gd name="connsiteY8" fmla="*/ 344833 h 1497358"/>
                  <a:gd name="connsiteX9" fmla="*/ 829610 w 1067736"/>
                  <a:gd name="connsiteY9" fmla="*/ 506758 h 1497358"/>
                  <a:gd name="connsiteX10" fmla="*/ 1010585 w 1067736"/>
                  <a:gd name="connsiteY10" fmla="*/ 744883 h 1497358"/>
                  <a:gd name="connsiteX11" fmla="*/ 1067736 w 1067736"/>
                  <a:gd name="connsiteY11" fmla="*/ 1354483 h 1497358"/>
                  <a:gd name="connsiteX12" fmla="*/ 962960 w 1067736"/>
                  <a:gd name="connsiteY12" fmla="*/ 1497358 h 1497358"/>
                  <a:gd name="connsiteX13" fmla="*/ 620061 w 1067736"/>
                  <a:gd name="connsiteY13" fmla="*/ 1421158 h 1497358"/>
                  <a:gd name="connsiteX14" fmla="*/ 324786 w 1067736"/>
                  <a:gd name="connsiteY14" fmla="*/ 1440208 h 1497358"/>
                  <a:gd name="connsiteX15" fmla="*/ 105711 w 1067736"/>
                  <a:gd name="connsiteY15" fmla="*/ 1478308 h 1497358"/>
                  <a:gd name="connsiteX16" fmla="*/ 935 w 1067736"/>
                  <a:gd name="connsiteY16" fmla="*/ 1392583 h 1497358"/>
                  <a:gd name="connsiteX17" fmla="*/ 48561 w 1067736"/>
                  <a:gd name="connsiteY17" fmla="*/ 1087783 h 1497358"/>
                  <a:gd name="connsiteX18" fmla="*/ 29511 w 1067736"/>
                  <a:gd name="connsiteY18" fmla="*/ 878233 h 1497358"/>
                  <a:gd name="connsiteX19" fmla="*/ 286686 w 1067736"/>
                  <a:gd name="connsiteY19" fmla="*/ 563908 h 1497358"/>
                  <a:gd name="connsiteX20" fmla="*/ 362886 w 1067736"/>
                  <a:gd name="connsiteY20" fmla="*/ 373408 h 1497358"/>
                  <a:gd name="connsiteX21" fmla="*/ 115236 w 1067736"/>
                  <a:gd name="connsiteY21" fmla="*/ 306733 h 1497358"/>
                  <a:gd name="connsiteX22" fmla="*/ 86660 w 1067736"/>
                  <a:gd name="connsiteY22" fmla="*/ 135283 h 1497358"/>
                  <a:gd name="connsiteX0" fmla="*/ 86660 w 1116815"/>
                  <a:gd name="connsiteY0" fmla="*/ 135283 h 1497358"/>
                  <a:gd name="connsiteX1" fmla="*/ 248585 w 1116815"/>
                  <a:gd name="connsiteY1" fmla="*/ 182908 h 1497358"/>
                  <a:gd name="connsiteX2" fmla="*/ 324785 w 1116815"/>
                  <a:gd name="connsiteY2" fmla="*/ 87658 h 1497358"/>
                  <a:gd name="connsiteX3" fmla="*/ 420035 w 1116815"/>
                  <a:gd name="connsiteY3" fmla="*/ 1933 h 1497358"/>
                  <a:gd name="connsiteX4" fmla="*/ 562910 w 1116815"/>
                  <a:gd name="connsiteY4" fmla="*/ 49559 h 1497358"/>
                  <a:gd name="connsiteX5" fmla="*/ 715310 w 1116815"/>
                  <a:gd name="connsiteY5" fmla="*/ 1934 h 1497358"/>
                  <a:gd name="connsiteX6" fmla="*/ 801035 w 1116815"/>
                  <a:gd name="connsiteY6" fmla="*/ 68609 h 1497358"/>
                  <a:gd name="connsiteX7" fmla="*/ 905810 w 1116815"/>
                  <a:gd name="connsiteY7" fmla="*/ 230533 h 1497358"/>
                  <a:gd name="connsiteX8" fmla="*/ 696260 w 1116815"/>
                  <a:gd name="connsiteY8" fmla="*/ 344833 h 1497358"/>
                  <a:gd name="connsiteX9" fmla="*/ 829610 w 1116815"/>
                  <a:gd name="connsiteY9" fmla="*/ 506758 h 1497358"/>
                  <a:gd name="connsiteX10" fmla="*/ 1010585 w 1116815"/>
                  <a:gd name="connsiteY10" fmla="*/ 744883 h 1497358"/>
                  <a:gd name="connsiteX11" fmla="*/ 1115360 w 1116815"/>
                  <a:gd name="connsiteY11" fmla="*/ 1068733 h 1497358"/>
                  <a:gd name="connsiteX12" fmla="*/ 1067736 w 1116815"/>
                  <a:gd name="connsiteY12" fmla="*/ 1354483 h 1497358"/>
                  <a:gd name="connsiteX13" fmla="*/ 962960 w 1116815"/>
                  <a:gd name="connsiteY13" fmla="*/ 1497358 h 1497358"/>
                  <a:gd name="connsiteX14" fmla="*/ 620061 w 1116815"/>
                  <a:gd name="connsiteY14" fmla="*/ 1421158 h 1497358"/>
                  <a:gd name="connsiteX15" fmla="*/ 324786 w 1116815"/>
                  <a:gd name="connsiteY15" fmla="*/ 1440208 h 1497358"/>
                  <a:gd name="connsiteX16" fmla="*/ 105711 w 1116815"/>
                  <a:gd name="connsiteY16" fmla="*/ 1478308 h 1497358"/>
                  <a:gd name="connsiteX17" fmla="*/ 935 w 1116815"/>
                  <a:gd name="connsiteY17" fmla="*/ 1392583 h 1497358"/>
                  <a:gd name="connsiteX18" fmla="*/ 48561 w 1116815"/>
                  <a:gd name="connsiteY18" fmla="*/ 1087783 h 1497358"/>
                  <a:gd name="connsiteX19" fmla="*/ 29511 w 1116815"/>
                  <a:gd name="connsiteY19" fmla="*/ 878233 h 1497358"/>
                  <a:gd name="connsiteX20" fmla="*/ 286686 w 1116815"/>
                  <a:gd name="connsiteY20" fmla="*/ 563908 h 1497358"/>
                  <a:gd name="connsiteX21" fmla="*/ 362886 w 1116815"/>
                  <a:gd name="connsiteY21" fmla="*/ 373408 h 1497358"/>
                  <a:gd name="connsiteX22" fmla="*/ 115236 w 1116815"/>
                  <a:gd name="connsiteY22" fmla="*/ 306733 h 1497358"/>
                  <a:gd name="connsiteX23" fmla="*/ 86660 w 1116815"/>
                  <a:gd name="connsiteY23" fmla="*/ 135283 h 1497358"/>
                  <a:gd name="connsiteX0" fmla="*/ 86660 w 1116815"/>
                  <a:gd name="connsiteY0" fmla="*/ 135283 h 1478858"/>
                  <a:gd name="connsiteX1" fmla="*/ 248585 w 1116815"/>
                  <a:gd name="connsiteY1" fmla="*/ 182908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286686 w 1116815"/>
                  <a:gd name="connsiteY20" fmla="*/ 563908 h 1478858"/>
                  <a:gd name="connsiteX21" fmla="*/ 362886 w 1116815"/>
                  <a:gd name="connsiteY21" fmla="*/ 373408 h 1478858"/>
                  <a:gd name="connsiteX22" fmla="*/ 115236 w 1116815"/>
                  <a:gd name="connsiteY22" fmla="*/ 306733 h 1478858"/>
                  <a:gd name="connsiteX23" fmla="*/ 86660 w 1116815"/>
                  <a:gd name="connsiteY23" fmla="*/ 135283 h 1478858"/>
                  <a:gd name="connsiteX0" fmla="*/ 86660 w 1116815"/>
                  <a:gd name="connsiteY0" fmla="*/ 135283 h 1478858"/>
                  <a:gd name="connsiteX1" fmla="*/ 248585 w 1116815"/>
                  <a:gd name="connsiteY1" fmla="*/ 182908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96185 w 1116815"/>
                  <a:gd name="connsiteY20" fmla="*/ 659158 h 1478858"/>
                  <a:gd name="connsiteX21" fmla="*/ 286686 w 1116815"/>
                  <a:gd name="connsiteY21" fmla="*/ 563908 h 1478858"/>
                  <a:gd name="connsiteX22" fmla="*/ 362886 w 1116815"/>
                  <a:gd name="connsiteY22" fmla="*/ 373408 h 1478858"/>
                  <a:gd name="connsiteX23" fmla="*/ 115236 w 1116815"/>
                  <a:gd name="connsiteY23" fmla="*/ 306733 h 1478858"/>
                  <a:gd name="connsiteX24" fmla="*/ 86660 w 1116815"/>
                  <a:gd name="connsiteY24" fmla="*/ 135283 h 1478858"/>
                  <a:gd name="connsiteX0" fmla="*/ 86660 w 1116815"/>
                  <a:gd name="connsiteY0" fmla="*/ 135283 h 1478858"/>
                  <a:gd name="connsiteX1" fmla="*/ 248585 w 1116815"/>
                  <a:gd name="connsiteY1" fmla="*/ 182908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96185 w 1116815"/>
                  <a:gd name="connsiteY20" fmla="*/ 659158 h 1478858"/>
                  <a:gd name="connsiteX21" fmla="*/ 420036 w 1116815"/>
                  <a:gd name="connsiteY21" fmla="*/ 459133 h 1478858"/>
                  <a:gd name="connsiteX22" fmla="*/ 362886 w 1116815"/>
                  <a:gd name="connsiteY22" fmla="*/ 373408 h 1478858"/>
                  <a:gd name="connsiteX23" fmla="*/ 115236 w 1116815"/>
                  <a:gd name="connsiteY23" fmla="*/ 306733 h 1478858"/>
                  <a:gd name="connsiteX24" fmla="*/ 86660 w 1116815"/>
                  <a:gd name="connsiteY24"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96185 w 1116815"/>
                  <a:gd name="connsiteY20" fmla="*/ 659158 h 1478858"/>
                  <a:gd name="connsiteX21" fmla="*/ 420036 w 1116815"/>
                  <a:gd name="connsiteY21" fmla="*/ 459133 h 1478858"/>
                  <a:gd name="connsiteX22" fmla="*/ 362886 w 1116815"/>
                  <a:gd name="connsiteY22" fmla="*/ 373408 h 1478858"/>
                  <a:gd name="connsiteX23" fmla="*/ 115236 w 1116815"/>
                  <a:gd name="connsiteY23" fmla="*/ 306733 h 1478858"/>
                  <a:gd name="connsiteX24" fmla="*/ 86660 w 1116815"/>
                  <a:gd name="connsiteY24"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420035 w 1116815"/>
                  <a:gd name="connsiteY3" fmla="*/ 1933 h 1478858"/>
                  <a:gd name="connsiteX4" fmla="*/ 562910 w 1116815"/>
                  <a:gd name="connsiteY4" fmla="*/ 49559 h 1478858"/>
                  <a:gd name="connsiteX5" fmla="*/ 715310 w 1116815"/>
                  <a:gd name="connsiteY5" fmla="*/ 1934 h 1478858"/>
                  <a:gd name="connsiteX6" fmla="*/ 801035 w 1116815"/>
                  <a:gd name="connsiteY6" fmla="*/ 68609 h 1478858"/>
                  <a:gd name="connsiteX7" fmla="*/ 905810 w 1116815"/>
                  <a:gd name="connsiteY7" fmla="*/ 230533 h 1478858"/>
                  <a:gd name="connsiteX8" fmla="*/ 696260 w 1116815"/>
                  <a:gd name="connsiteY8" fmla="*/ 344833 h 1478858"/>
                  <a:gd name="connsiteX9" fmla="*/ 829610 w 1116815"/>
                  <a:gd name="connsiteY9" fmla="*/ 506758 h 1478858"/>
                  <a:gd name="connsiteX10" fmla="*/ 1010585 w 1116815"/>
                  <a:gd name="connsiteY10" fmla="*/ 744883 h 1478858"/>
                  <a:gd name="connsiteX11" fmla="*/ 1115360 w 1116815"/>
                  <a:gd name="connsiteY11" fmla="*/ 1068733 h 1478858"/>
                  <a:gd name="connsiteX12" fmla="*/ 1067736 w 1116815"/>
                  <a:gd name="connsiteY12" fmla="*/ 1354483 h 1478858"/>
                  <a:gd name="connsiteX13" fmla="*/ 915335 w 1116815"/>
                  <a:gd name="connsiteY13" fmla="*/ 1478308 h 1478858"/>
                  <a:gd name="connsiteX14" fmla="*/ 620061 w 1116815"/>
                  <a:gd name="connsiteY14" fmla="*/ 1421158 h 1478858"/>
                  <a:gd name="connsiteX15" fmla="*/ 324786 w 1116815"/>
                  <a:gd name="connsiteY15" fmla="*/ 1440208 h 1478858"/>
                  <a:gd name="connsiteX16" fmla="*/ 105711 w 1116815"/>
                  <a:gd name="connsiteY16" fmla="*/ 1478308 h 1478858"/>
                  <a:gd name="connsiteX17" fmla="*/ 935 w 1116815"/>
                  <a:gd name="connsiteY17" fmla="*/ 1392583 h 1478858"/>
                  <a:gd name="connsiteX18" fmla="*/ 48561 w 1116815"/>
                  <a:gd name="connsiteY18" fmla="*/ 1087783 h 1478858"/>
                  <a:gd name="connsiteX19" fmla="*/ 29511 w 1116815"/>
                  <a:gd name="connsiteY19" fmla="*/ 878233 h 1478858"/>
                  <a:gd name="connsiteX20" fmla="*/ 96185 w 1116815"/>
                  <a:gd name="connsiteY20" fmla="*/ 659158 h 1478858"/>
                  <a:gd name="connsiteX21" fmla="*/ 420036 w 1116815"/>
                  <a:gd name="connsiteY21" fmla="*/ 459133 h 1478858"/>
                  <a:gd name="connsiteX22" fmla="*/ 362886 w 1116815"/>
                  <a:gd name="connsiteY22" fmla="*/ 373408 h 1478858"/>
                  <a:gd name="connsiteX23" fmla="*/ 115236 w 1116815"/>
                  <a:gd name="connsiteY23" fmla="*/ 306733 h 1478858"/>
                  <a:gd name="connsiteX24" fmla="*/ 48560 w 1116815"/>
                  <a:gd name="connsiteY24" fmla="*/ 192433 h 1478858"/>
                  <a:gd name="connsiteX25" fmla="*/ 86660 w 1116815"/>
                  <a:gd name="connsiteY25"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343835 w 1116815"/>
                  <a:gd name="connsiteY3" fmla="*/ 11458 h 1478858"/>
                  <a:gd name="connsiteX4" fmla="*/ 420035 w 1116815"/>
                  <a:gd name="connsiteY4" fmla="*/ 1933 h 1478858"/>
                  <a:gd name="connsiteX5" fmla="*/ 562910 w 1116815"/>
                  <a:gd name="connsiteY5" fmla="*/ 49559 h 1478858"/>
                  <a:gd name="connsiteX6" fmla="*/ 715310 w 1116815"/>
                  <a:gd name="connsiteY6" fmla="*/ 1934 h 1478858"/>
                  <a:gd name="connsiteX7" fmla="*/ 801035 w 1116815"/>
                  <a:gd name="connsiteY7" fmla="*/ 68609 h 1478858"/>
                  <a:gd name="connsiteX8" fmla="*/ 905810 w 1116815"/>
                  <a:gd name="connsiteY8" fmla="*/ 230533 h 1478858"/>
                  <a:gd name="connsiteX9" fmla="*/ 696260 w 1116815"/>
                  <a:gd name="connsiteY9" fmla="*/ 344833 h 1478858"/>
                  <a:gd name="connsiteX10" fmla="*/ 829610 w 1116815"/>
                  <a:gd name="connsiteY10" fmla="*/ 506758 h 1478858"/>
                  <a:gd name="connsiteX11" fmla="*/ 1010585 w 1116815"/>
                  <a:gd name="connsiteY11" fmla="*/ 744883 h 1478858"/>
                  <a:gd name="connsiteX12" fmla="*/ 1115360 w 1116815"/>
                  <a:gd name="connsiteY12" fmla="*/ 1068733 h 1478858"/>
                  <a:gd name="connsiteX13" fmla="*/ 1067736 w 1116815"/>
                  <a:gd name="connsiteY13" fmla="*/ 1354483 h 1478858"/>
                  <a:gd name="connsiteX14" fmla="*/ 915335 w 1116815"/>
                  <a:gd name="connsiteY14" fmla="*/ 1478308 h 1478858"/>
                  <a:gd name="connsiteX15" fmla="*/ 620061 w 1116815"/>
                  <a:gd name="connsiteY15" fmla="*/ 1421158 h 1478858"/>
                  <a:gd name="connsiteX16" fmla="*/ 324786 w 1116815"/>
                  <a:gd name="connsiteY16" fmla="*/ 1440208 h 1478858"/>
                  <a:gd name="connsiteX17" fmla="*/ 105711 w 1116815"/>
                  <a:gd name="connsiteY17" fmla="*/ 1478308 h 1478858"/>
                  <a:gd name="connsiteX18" fmla="*/ 935 w 1116815"/>
                  <a:gd name="connsiteY18" fmla="*/ 1392583 h 1478858"/>
                  <a:gd name="connsiteX19" fmla="*/ 48561 w 1116815"/>
                  <a:gd name="connsiteY19" fmla="*/ 1087783 h 1478858"/>
                  <a:gd name="connsiteX20" fmla="*/ 29511 w 1116815"/>
                  <a:gd name="connsiteY20" fmla="*/ 878233 h 1478858"/>
                  <a:gd name="connsiteX21" fmla="*/ 96185 w 1116815"/>
                  <a:gd name="connsiteY21" fmla="*/ 659158 h 1478858"/>
                  <a:gd name="connsiteX22" fmla="*/ 420036 w 1116815"/>
                  <a:gd name="connsiteY22" fmla="*/ 459133 h 1478858"/>
                  <a:gd name="connsiteX23" fmla="*/ 362886 w 1116815"/>
                  <a:gd name="connsiteY23" fmla="*/ 373408 h 1478858"/>
                  <a:gd name="connsiteX24" fmla="*/ 115236 w 1116815"/>
                  <a:gd name="connsiteY24" fmla="*/ 306733 h 1478858"/>
                  <a:gd name="connsiteX25" fmla="*/ 48560 w 1116815"/>
                  <a:gd name="connsiteY25" fmla="*/ 192433 h 1478858"/>
                  <a:gd name="connsiteX26" fmla="*/ 86660 w 1116815"/>
                  <a:gd name="connsiteY26"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343835 w 1116815"/>
                  <a:gd name="connsiteY3" fmla="*/ 11458 h 1478858"/>
                  <a:gd name="connsiteX4" fmla="*/ 420035 w 1116815"/>
                  <a:gd name="connsiteY4" fmla="*/ 1933 h 1478858"/>
                  <a:gd name="connsiteX5" fmla="*/ 562910 w 1116815"/>
                  <a:gd name="connsiteY5" fmla="*/ 49559 h 1478858"/>
                  <a:gd name="connsiteX6" fmla="*/ 715310 w 1116815"/>
                  <a:gd name="connsiteY6" fmla="*/ 1934 h 1478858"/>
                  <a:gd name="connsiteX7" fmla="*/ 801035 w 1116815"/>
                  <a:gd name="connsiteY7" fmla="*/ 68609 h 1478858"/>
                  <a:gd name="connsiteX8" fmla="*/ 905810 w 1116815"/>
                  <a:gd name="connsiteY8" fmla="*/ 230533 h 1478858"/>
                  <a:gd name="connsiteX9" fmla="*/ 696260 w 1116815"/>
                  <a:gd name="connsiteY9" fmla="*/ 344833 h 1478858"/>
                  <a:gd name="connsiteX10" fmla="*/ 829610 w 1116815"/>
                  <a:gd name="connsiteY10" fmla="*/ 506758 h 1478858"/>
                  <a:gd name="connsiteX11" fmla="*/ 1010585 w 1116815"/>
                  <a:gd name="connsiteY11" fmla="*/ 744883 h 1478858"/>
                  <a:gd name="connsiteX12" fmla="*/ 1115360 w 1116815"/>
                  <a:gd name="connsiteY12" fmla="*/ 1068733 h 1478858"/>
                  <a:gd name="connsiteX13" fmla="*/ 1067736 w 1116815"/>
                  <a:gd name="connsiteY13" fmla="*/ 1354483 h 1478858"/>
                  <a:gd name="connsiteX14" fmla="*/ 915335 w 1116815"/>
                  <a:gd name="connsiteY14" fmla="*/ 1478308 h 1478858"/>
                  <a:gd name="connsiteX15" fmla="*/ 620061 w 1116815"/>
                  <a:gd name="connsiteY15" fmla="*/ 1421158 h 1478858"/>
                  <a:gd name="connsiteX16" fmla="*/ 324786 w 1116815"/>
                  <a:gd name="connsiteY16" fmla="*/ 1440208 h 1478858"/>
                  <a:gd name="connsiteX17" fmla="*/ 105711 w 1116815"/>
                  <a:gd name="connsiteY17" fmla="*/ 1478308 h 1478858"/>
                  <a:gd name="connsiteX18" fmla="*/ 935 w 1116815"/>
                  <a:gd name="connsiteY18" fmla="*/ 1392583 h 1478858"/>
                  <a:gd name="connsiteX19" fmla="*/ 48561 w 1116815"/>
                  <a:gd name="connsiteY19" fmla="*/ 1087783 h 1478858"/>
                  <a:gd name="connsiteX20" fmla="*/ 29511 w 1116815"/>
                  <a:gd name="connsiteY20" fmla="*/ 878233 h 1478858"/>
                  <a:gd name="connsiteX21" fmla="*/ 96185 w 1116815"/>
                  <a:gd name="connsiteY21" fmla="*/ 659158 h 1478858"/>
                  <a:gd name="connsiteX22" fmla="*/ 229535 w 1116815"/>
                  <a:gd name="connsiteY22" fmla="*/ 516283 h 1478858"/>
                  <a:gd name="connsiteX23" fmla="*/ 420036 w 1116815"/>
                  <a:gd name="connsiteY23" fmla="*/ 459133 h 1478858"/>
                  <a:gd name="connsiteX24" fmla="*/ 362886 w 1116815"/>
                  <a:gd name="connsiteY24" fmla="*/ 373408 h 1478858"/>
                  <a:gd name="connsiteX25" fmla="*/ 115236 w 1116815"/>
                  <a:gd name="connsiteY25" fmla="*/ 306733 h 1478858"/>
                  <a:gd name="connsiteX26" fmla="*/ 48560 w 1116815"/>
                  <a:gd name="connsiteY26" fmla="*/ 192433 h 1478858"/>
                  <a:gd name="connsiteX27" fmla="*/ 86660 w 1116815"/>
                  <a:gd name="connsiteY27" fmla="*/ 135283 h 1478858"/>
                  <a:gd name="connsiteX0" fmla="*/ 86660 w 1116815"/>
                  <a:gd name="connsiteY0" fmla="*/ 135283 h 1478858"/>
                  <a:gd name="connsiteX1" fmla="*/ 220010 w 1116815"/>
                  <a:gd name="connsiteY1" fmla="*/ 116233 h 1478858"/>
                  <a:gd name="connsiteX2" fmla="*/ 324785 w 1116815"/>
                  <a:gd name="connsiteY2" fmla="*/ 87658 h 1478858"/>
                  <a:gd name="connsiteX3" fmla="*/ 343835 w 1116815"/>
                  <a:gd name="connsiteY3" fmla="*/ 11458 h 1478858"/>
                  <a:gd name="connsiteX4" fmla="*/ 420035 w 1116815"/>
                  <a:gd name="connsiteY4" fmla="*/ 1933 h 1478858"/>
                  <a:gd name="connsiteX5" fmla="*/ 562910 w 1116815"/>
                  <a:gd name="connsiteY5" fmla="*/ 49559 h 1478858"/>
                  <a:gd name="connsiteX6" fmla="*/ 715310 w 1116815"/>
                  <a:gd name="connsiteY6" fmla="*/ 1934 h 1478858"/>
                  <a:gd name="connsiteX7" fmla="*/ 801035 w 1116815"/>
                  <a:gd name="connsiteY7" fmla="*/ 68609 h 1478858"/>
                  <a:gd name="connsiteX8" fmla="*/ 905810 w 1116815"/>
                  <a:gd name="connsiteY8" fmla="*/ 230533 h 1478858"/>
                  <a:gd name="connsiteX9" fmla="*/ 696260 w 1116815"/>
                  <a:gd name="connsiteY9" fmla="*/ 344833 h 1478858"/>
                  <a:gd name="connsiteX10" fmla="*/ 705785 w 1116815"/>
                  <a:gd name="connsiteY10" fmla="*/ 506758 h 1478858"/>
                  <a:gd name="connsiteX11" fmla="*/ 1010585 w 1116815"/>
                  <a:gd name="connsiteY11" fmla="*/ 744883 h 1478858"/>
                  <a:gd name="connsiteX12" fmla="*/ 1115360 w 1116815"/>
                  <a:gd name="connsiteY12" fmla="*/ 1068733 h 1478858"/>
                  <a:gd name="connsiteX13" fmla="*/ 1067736 w 1116815"/>
                  <a:gd name="connsiteY13" fmla="*/ 1354483 h 1478858"/>
                  <a:gd name="connsiteX14" fmla="*/ 915335 w 1116815"/>
                  <a:gd name="connsiteY14" fmla="*/ 1478308 h 1478858"/>
                  <a:gd name="connsiteX15" fmla="*/ 620061 w 1116815"/>
                  <a:gd name="connsiteY15" fmla="*/ 1421158 h 1478858"/>
                  <a:gd name="connsiteX16" fmla="*/ 324786 w 1116815"/>
                  <a:gd name="connsiteY16" fmla="*/ 1440208 h 1478858"/>
                  <a:gd name="connsiteX17" fmla="*/ 105711 w 1116815"/>
                  <a:gd name="connsiteY17" fmla="*/ 1478308 h 1478858"/>
                  <a:gd name="connsiteX18" fmla="*/ 935 w 1116815"/>
                  <a:gd name="connsiteY18" fmla="*/ 1392583 h 1478858"/>
                  <a:gd name="connsiteX19" fmla="*/ 48561 w 1116815"/>
                  <a:gd name="connsiteY19" fmla="*/ 1087783 h 1478858"/>
                  <a:gd name="connsiteX20" fmla="*/ 29511 w 1116815"/>
                  <a:gd name="connsiteY20" fmla="*/ 878233 h 1478858"/>
                  <a:gd name="connsiteX21" fmla="*/ 96185 w 1116815"/>
                  <a:gd name="connsiteY21" fmla="*/ 659158 h 1478858"/>
                  <a:gd name="connsiteX22" fmla="*/ 229535 w 1116815"/>
                  <a:gd name="connsiteY22" fmla="*/ 516283 h 1478858"/>
                  <a:gd name="connsiteX23" fmla="*/ 420036 w 1116815"/>
                  <a:gd name="connsiteY23" fmla="*/ 459133 h 1478858"/>
                  <a:gd name="connsiteX24" fmla="*/ 362886 w 1116815"/>
                  <a:gd name="connsiteY24" fmla="*/ 373408 h 1478858"/>
                  <a:gd name="connsiteX25" fmla="*/ 115236 w 1116815"/>
                  <a:gd name="connsiteY25" fmla="*/ 306733 h 1478858"/>
                  <a:gd name="connsiteX26" fmla="*/ 48560 w 1116815"/>
                  <a:gd name="connsiteY26" fmla="*/ 192433 h 1478858"/>
                  <a:gd name="connsiteX27" fmla="*/ 86660 w 1116815"/>
                  <a:gd name="connsiteY27" fmla="*/ 135283 h 1478858"/>
                  <a:gd name="connsiteX0" fmla="*/ 87267 w 1117422"/>
                  <a:gd name="connsiteY0" fmla="*/ 135283 h 1478858"/>
                  <a:gd name="connsiteX1" fmla="*/ 220617 w 1117422"/>
                  <a:gd name="connsiteY1" fmla="*/ 116233 h 1478858"/>
                  <a:gd name="connsiteX2" fmla="*/ 325392 w 1117422"/>
                  <a:gd name="connsiteY2" fmla="*/ 87658 h 1478858"/>
                  <a:gd name="connsiteX3" fmla="*/ 344442 w 1117422"/>
                  <a:gd name="connsiteY3" fmla="*/ 11458 h 1478858"/>
                  <a:gd name="connsiteX4" fmla="*/ 420642 w 1117422"/>
                  <a:gd name="connsiteY4" fmla="*/ 1933 h 1478858"/>
                  <a:gd name="connsiteX5" fmla="*/ 563517 w 1117422"/>
                  <a:gd name="connsiteY5" fmla="*/ 49559 h 1478858"/>
                  <a:gd name="connsiteX6" fmla="*/ 715917 w 1117422"/>
                  <a:gd name="connsiteY6" fmla="*/ 1934 h 1478858"/>
                  <a:gd name="connsiteX7" fmla="*/ 801642 w 1117422"/>
                  <a:gd name="connsiteY7" fmla="*/ 68609 h 1478858"/>
                  <a:gd name="connsiteX8" fmla="*/ 906417 w 1117422"/>
                  <a:gd name="connsiteY8" fmla="*/ 230533 h 1478858"/>
                  <a:gd name="connsiteX9" fmla="*/ 696867 w 1117422"/>
                  <a:gd name="connsiteY9" fmla="*/ 344833 h 1478858"/>
                  <a:gd name="connsiteX10" fmla="*/ 706392 w 1117422"/>
                  <a:gd name="connsiteY10" fmla="*/ 506758 h 1478858"/>
                  <a:gd name="connsiteX11" fmla="*/ 1011192 w 1117422"/>
                  <a:gd name="connsiteY11" fmla="*/ 744883 h 1478858"/>
                  <a:gd name="connsiteX12" fmla="*/ 1115967 w 1117422"/>
                  <a:gd name="connsiteY12" fmla="*/ 1068733 h 1478858"/>
                  <a:gd name="connsiteX13" fmla="*/ 1068343 w 1117422"/>
                  <a:gd name="connsiteY13" fmla="*/ 1354483 h 1478858"/>
                  <a:gd name="connsiteX14" fmla="*/ 915942 w 1117422"/>
                  <a:gd name="connsiteY14" fmla="*/ 1478308 h 1478858"/>
                  <a:gd name="connsiteX15" fmla="*/ 620668 w 1117422"/>
                  <a:gd name="connsiteY15" fmla="*/ 1421158 h 1478858"/>
                  <a:gd name="connsiteX16" fmla="*/ 325393 w 1117422"/>
                  <a:gd name="connsiteY16" fmla="*/ 1440208 h 1478858"/>
                  <a:gd name="connsiteX17" fmla="*/ 106318 w 1117422"/>
                  <a:gd name="connsiteY17" fmla="*/ 1478308 h 1478858"/>
                  <a:gd name="connsiteX18" fmla="*/ 1542 w 1117422"/>
                  <a:gd name="connsiteY18" fmla="*/ 1392583 h 1478858"/>
                  <a:gd name="connsiteX19" fmla="*/ 20593 w 1117422"/>
                  <a:gd name="connsiteY19" fmla="*/ 1087783 h 1478858"/>
                  <a:gd name="connsiteX20" fmla="*/ 30118 w 1117422"/>
                  <a:gd name="connsiteY20" fmla="*/ 878233 h 1478858"/>
                  <a:gd name="connsiteX21" fmla="*/ 96792 w 1117422"/>
                  <a:gd name="connsiteY21" fmla="*/ 659158 h 1478858"/>
                  <a:gd name="connsiteX22" fmla="*/ 230142 w 1117422"/>
                  <a:gd name="connsiteY22" fmla="*/ 516283 h 1478858"/>
                  <a:gd name="connsiteX23" fmla="*/ 420643 w 1117422"/>
                  <a:gd name="connsiteY23" fmla="*/ 459133 h 1478858"/>
                  <a:gd name="connsiteX24" fmla="*/ 363493 w 1117422"/>
                  <a:gd name="connsiteY24" fmla="*/ 373408 h 1478858"/>
                  <a:gd name="connsiteX25" fmla="*/ 115843 w 1117422"/>
                  <a:gd name="connsiteY25" fmla="*/ 306733 h 1478858"/>
                  <a:gd name="connsiteX26" fmla="*/ 49167 w 1117422"/>
                  <a:gd name="connsiteY26" fmla="*/ 192433 h 1478858"/>
                  <a:gd name="connsiteX27" fmla="*/ 87267 w 1117422"/>
                  <a:gd name="connsiteY27" fmla="*/ 135283 h 1478858"/>
                  <a:gd name="connsiteX0" fmla="*/ 87267 w 1117422"/>
                  <a:gd name="connsiteY0" fmla="*/ 135283 h 1478308"/>
                  <a:gd name="connsiteX1" fmla="*/ 220617 w 1117422"/>
                  <a:gd name="connsiteY1" fmla="*/ 116233 h 1478308"/>
                  <a:gd name="connsiteX2" fmla="*/ 325392 w 1117422"/>
                  <a:gd name="connsiteY2" fmla="*/ 87658 h 1478308"/>
                  <a:gd name="connsiteX3" fmla="*/ 344442 w 1117422"/>
                  <a:gd name="connsiteY3" fmla="*/ 11458 h 1478308"/>
                  <a:gd name="connsiteX4" fmla="*/ 420642 w 1117422"/>
                  <a:gd name="connsiteY4" fmla="*/ 1933 h 1478308"/>
                  <a:gd name="connsiteX5" fmla="*/ 563517 w 1117422"/>
                  <a:gd name="connsiteY5" fmla="*/ 49559 h 1478308"/>
                  <a:gd name="connsiteX6" fmla="*/ 715917 w 1117422"/>
                  <a:gd name="connsiteY6" fmla="*/ 1934 h 1478308"/>
                  <a:gd name="connsiteX7" fmla="*/ 801642 w 1117422"/>
                  <a:gd name="connsiteY7" fmla="*/ 68609 h 1478308"/>
                  <a:gd name="connsiteX8" fmla="*/ 906417 w 1117422"/>
                  <a:gd name="connsiteY8" fmla="*/ 230533 h 1478308"/>
                  <a:gd name="connsiteX9" fmla="*/ 696867 w 1117422"/>
                  <a:gd name="connsiteY9" fmla="*/ 344833 h 1478308"/>
                  <a:gd name="connsiteX10" fmla="*/ 706392 w 1117422"/>
                  <a:gd name="connsiteY10" fmla="*/ 506758 h 1478308"/>
                  <a:gd name="connsiteX11" fmla="*/ 1011192 w 1117422"/>
                  <a:gd name="connsiteY11" fmla="*/ 744883 h 1478308"/>
                  <a:gd name="connsiteX12" fmla="*/ 1115967 w 1117422"/>
                  <a:gd name="connsiteY12" fmla="*/ 1068733 h 1478308"/>
                  <a:gd name="connsiteX13" fmla="*/ 1068343 w 1117422"/>
                  <a:gd name="connsiteY13" fmla="*/ 1354483 h 1478308"/>
                  <a:gd name="connsiteX14" fmla="*/ 915942 w 1117422"/>
                  <a:gd name="connsiteY14" fmla="*/ 1478308 h 1478308"/>
                  <a:gd name="connsiteX15" fmla="*/ 620668 w 1117422"/>
                  <a:gd name="connsiteY15" fmla="*/ 1421158 h 1478308"/>
                  <a:gd name="connsiteX16" fmla="*/ 325393 w 1117422"/>
                  <a:gd name="connsiteY16" fmla="*/ 1440208 h 1478308"/>
                  <a:gd name="connsiteX17" fmla="*/ 68218 w 1117422"/>
                  <a:gd name="connsiteY17" fmla="*/ 1468783 h 1478308"/>
                  <a:gd name="connsiteX18" fmla="*/ 1542 w 1117422"/>
                  <a:gd name="connsiteY18" fmla="*/ 1392583 h 1478308"/>
                  <a:gd name="connsiteX19" fmla="*/ 20593 w 1117422"/>
                  <a:gd name="connsiteY19" fmla="*/ 1087783 h 1478308"/>
                  <a:gd name="connsiteX20" fmla="*/ 30118 w 1117422"/>
                  <a:gd name="connsiteY20" fmla="*/ 878233 h 1478308"/>
                  <a:gd name="connsiteX21" fmla="*/ 96792 w 1117422"/>
                  <a:gd name="connsiteY21" fmla="*/ 659158 h 1478308"/>
                  <a:gd name="connsiteX22" fmla="*/ 230142 w 1117422"/>
                  <a:gd name="connsiteY22" fmla="*/ 516283 h 1478308"/>
                  <a:gd name="connsiteX23" fmla="*/ 420643 w 1117422"/>
                  <a:gd name="connsiteY23" fmla="*/ 459133 h 1478308"/>
                  <a:gd name="connsiteX24" fmla="*/ 363493 w 1117422"/>
                  <a:gd name="connsiteY24" fmla="*/ 373408 h 1478308"/>
                  <a:gd name="connsiteX25" fmla="*/ 115843 w 1117422"/>
                  <a:gd name="connsiteY25" fmla="*/ 306733 h 1478308"/>
                  <a:gd name="connsiteX26" fmla="*/ 49167 w 1117422"/>
                  <a:gd name="connsiteY26" fmla="*/ 192433 h 1478308"/>
                  <a:gd name="connsiteX27" fmla="*/ 87267 w 1117422"/>
                  <a:gd name="connsiteY27" fmla="*/ 135283 h 1478308"/>
                  <a:gd name="connsiteX0" fmla="*/ 96516 w 1126671"/>
                  <a:gd name="connsiteY0" fmla="*/ 135283 h 1478308"/>
                  <a:gd name="connsiteX1" fmla="*/ 229866 w 1126671"/>
                  <a:gd name="connsiteY1" fmla="*/ 116233 h 1478308"/>
                  <a:gd name="connsiteX2" fmla="*/ 334641 w 1126671"/>
                  <a:gd name="connsiteY2" fmla="*/ 87658 h 1478308"/>
                  <a:gd name="connsiteX3" fmla="*/ 353691 w 1126671"/>
                  <a:gd name="connsiteY3" fmla="*/ 11458 h 1478308"/>
                  <a:gd name="connsiteX4" fmla="*/ 429891 w 1126671"/>
                  <a:gd name="connsiteY4" fmla="*/ 1933 h 1478308"/>
                  <a:gd name="connsiteX5" fmla="*/ 572766 w 1126671"/>
                  <a:gd name="connsiteY5" fmla="*/ 49559 h 1478308"/>
                  <a:gd name="connsiteX6" fmla="*/ 725166 w 1126671"/>
                  <a:gd name="connsiteY6" fmla="*/ 1934 h 1478308"/>
                  <a:gd name="connsiteX7" fmla="*/ 810891 w 1126671"/>
                  <a:gd name="connsiteY7" fmla="*/ 68609 h 1478308"/>
                  <a:gd name="connsiteX8" fmla="*/ 915666 w 1126671"/>
                  <a:gd name="connsiteY8" fmla="*/ 230533 h 1478308"/>
                  <a:gd name="connsiteX9" fmla="*/ 706116 w 1126671"/>
                  <a:gd name="connsiteY9" fmla="*/ 344833 h 1478308"/>
                  <a:gd name="connsiteX10" fmla="*/ 715641 w 1126671"/>
                  <a:gd name="connsiteY10" fmla="*/ 506758 h 1478308"/>
                  <a:gd name="connsiteX11" fmla="*/ 1020441 w 1126671"/>
                  <a:gd name="connsiteY11" fmla="*/ 744883 h 1478308"/>
                  <a:gd name="connsiteX12" fmla="*/ 1125216 w 1126671"/>
                  <a:gd name="connsiteY12" fmla="*/ 1068733 h 1478308"/>
                  <a:gd name="connsiteX13" fmla="*/ 1077592 w 1126671"/>
                  <a:gd name="connsiteY13" fmla="*/ 1354483 h 1478308"/>
                  <a:gd name="connsiteX14" fmla="*/ 925191 w 1126671"/>
                  <a:gd name="connsiteY14" fmla="*/ 1478308 h 1478308"/>
                  <a:gd name="connsiteX15" fmla="*/ 629917 w 1126671"/>
                  <a:gd name="connsiteY15" fmla="*/ 1421158 h 1478308"/>
                  <a:gd name="connsiteX16" fmla="*/ 334642 w 1126671"/>
                  <a:gd name="connsiteY16" fmla="*/ 1440208 h 1478308"/>
                  <a:gd name="connsiteX17" fmla="*/ 77467 w 1126671"/>
                  <a:gd name="connsiteY17" fmla="*/ 1468783 h 1478308"/>
                  <a:gd name="connsiteX18" fmla="*/ 1266 w 1126671"/>
                  <a:gd name="connsiteY18" fmla="*/ 1287808 h 1478308"/>
                  <a:gd name="connsiteX19" fmla="*/ 29842 w 1126671"/>
                  <a:gd name="connsiteY19" fmla="*/ 1087783 h 1478308"/>
                  <a:gd name="connsiteX20" fmla="*/ 39367 w 1126671"/>
                  <a:gd name="connsiteY20" fmla="*/ 878233 h 1478308"/>
                  <a:gd name="connsiteX21" fmla="*/ 106041 w 1126671"/>
                  <a:gd name="connsiteY21" fmla="*/ 659158 h 1478308"/>
                  <a:gd name="connsiteX22" fmla="*/ 239391 w 1126671"/>
                  <a:gd name="connsiteY22" fmla="*/ 516283 h 1478308"/>
                  <a:gd name="connsiteX23" fmla="*/ 429892 w 1126671"/>
                  <a:gd name="connsiteY23" fmla="*/ 459133 h 1478308"/>
                  <a:gd name="connsiteX24" fmla="*/ 372742 w 1126671"/>
                  <a:gd name="connsiteY24" fmla="*/ 373408 h 1478308"/>
                  <a:gd name="connsiteX25" fmla="*/ 125092 w 1126671"/>
                  <a:gd name="connsiteY25" fmla="*/ 306733 h 1478308"/>
                  <a:gd name="connsiteX26" fmla="*/ 58416 w 1126671"/>
                  <a:gd name="connsiteY26" fmla="*/ 192433 h 1478308"/>
                  <a:gd name="connsiteX27" fmla="*/ 96516 w 1126671"/>
                  <a:gd name="connsiteY27" fmla="*/ 135283 h 1478308"/>
                  <a:gd name="connsiteX0" fmla="*/ 96516 w 1126671"/>
                  <a:gd name="connsiteY0" fmla="*/ 135283 h 1469449"/>
                  <a:gd name="connsiteX1" fmla="*/ 229866 w 1126671"/>
                  <a:gd name="connsiteY1" fmla="*/ 116233 h 1469449"/>
                  <a:gd name="connsiteX2" fmla="*/ 334641 w 1126671"/>
                  <a:gd name="connsiteY2" fmla="*/ 87658 h 1469449"/>
                  <a:gd name="connsiteX3" fmla="*/ 353691 w 1126671"/>
                  <a:gd name="connsiteY3" fmla="*/ 11458 h 1469449"/>
                  <a:gd name="connsiteX4" fmla="*/ 429891 w 1126671"/>
                  <a:gd name="connsiteY4" fmla="*/ 1933 h 1469449"/>
                  <a:gd name="connsiteX5" fmla="*/ 572766 w 1126671"/>
                  <a:gd name="connsiteY5" fmla="*/ 49559 h 1469449"/>
                  <a:gd name="connsiteX6" fmla="*/ 725166 w 1126671"/>
                  <a:gd name="connsiteY6" fmla="*/ 1934 h 1469449"/>
                  <a:gd name="connsiteX7" fmla="*/ 810891 w 1126671"/>
                  <a:gd name="connsiteY7" fmla="*/ 68609 h 1469449"/>
                  <a:gd name="connsiteX8" fmla="*/ 915666 w 1126671"/>
                  <a:gd name="connsiteY8" fmla="*/ 230533 h 1469449"/>
                  <a:gd name="connsiteX9" fmla="*/ 706116 w 1126671"/>
                  <a:gd name="connsiteY9" fmla="*/ 344833 h 1469449"/>
                  <a:gd name="connsiteX10" fmla="*/ 715641 w 1126671"/>
                  <a:gd name="connsiteY10" fmla="*/ 506758 h 1469449"/>
                  <a:gd name="connsiteX11" fmla="*/ 1020441 w 1126671"/>
                  <a:gd name="connsiteY11" fmla="*/ 744883 h 1469449"/>
                  <a:gd name="connsiteX12" fmla="*/ 1125216 w 1126671"/>
                  <a:gd name="connsiteY12" fmla="*/ 1068733 h 1469449"/>
                  <a:gd name="connsiteX13" fmla="*/ 1077592 w 1126671"/>
                  <a:gd name="connsiteY13" fmla="*/ 1354483 h 1469449"/>
                  <a:gd name="connsiteX14" fmla="*/ 906141 w 1126671"/>
                  <a:gd name="connsiteY14" fmla="*/ 1430683 h 1469449"/>
                  <a:gd name="connsiteX15" fmla="*/ 629917 w 1126671"/>
                  <a:gd name="connsiteY15" fmla="*/ 1421158 h 1469449"/>
                  <a:gd name="connsiteX16" fmla="*/ 334642 w 1126671"/>
                  <a:gd name="connsiteY16" fmla="*/ 1440208 h 1469449"/>
                  <a:gd name="connsiteX17" fmla="*/ 77467 w 1126671"/>
                  <a:gd name="connsiteY17" fmla="*/ 1468783 h 1469449"/>
                  <a:gd name="connsiteX18" fmla="*/ 1266 w 1126671"/>
                  <a:gd name="connsiteY18" fmla="*/ 1287808 h 1469449"/>
                  <a:gd name="connsiteX19" fmla="*/ 29842 w 1126671"/>
                  <a:gd name="connsiteY19" fmla="*/ 1087783 h 1469449"/>
                  <a:gd name="connsiteX20" fmla="*/ 39367 w 1126671"/>
                  <a:gd name="connsiteY20" fmla="*/ 878233 h 1469449"/>
                  <a:gd name="connsiteX21" fmla="*/ 106041 w 1126671"/>
                  <a:gd name="connsiteY21" fmla="*/ 659158 h 1469449"/>
                  <a:gd name="connsiteX22" fmla="*/ 239391 w 1126671"/>
                  <a:gd name="connsiteY22" fmla="*/ 516283 h 1469449"/>
                  <a:gd name="connsiteX23" fmla="*/ 429892 w 1126671"/>
                  <a:gd name="connsiteY23" fmla="*/ 459133 h 1469449"/>
                  <a:gd name="connsiteX24" fmla="*/ 372742 w 1126671"/>
                  <a:gd name="connsiteY24" fmla="*/ 373408 h 1469449"/>
                  <a:gd name="connsiteX25" fmla="*/ 125092 w 1126671"/>
                  <a:gd name="connsiteY25" fmla="*/ 306733 h 1469449"/>
                  <a:gd name="connsiteX26" fmla="*/ 58416 w 1126671"/>
                  <a:gd name="connsiteY26" fmla="*/ 192433 h 1469449"/>
                  <a:gd name="connsiteX27" fmla="*/ 96516 w 1126671"/>
                  <a:gd name="connsiteY27" fmla="*/ 135283 h 1469449"/>
                  <a:gd name="connsiteX0" fmla="*/ 96516 w 1126671"/>
                  <a:gd name="connsiteY0" fmla="*/ 135283 h 1440208"/>
                  <a:gd name="connsiteX1" fmla="*/ 229866 w 1126671"/>
                  <a:gd name="connsiteY1" fmla="*/ 116233 h 1440208"/>
                  <a:gd name="connsiteX2" fmla="*/ 334641 w 1126671"/>
                  <a:gd name="connsiteY2" fmla="*/ 87658 h 1440208"/>
                  <a:gd name="connsiteX3" fmla="*/ 353691 w 1126671"/>
                  <a:gd name="connsiteY3" fmla="*/ 11458 h 1440208"/>
                  <a:gd name="connsiteX4" fmla="*/ 429891 w 1126671"/>
                  <a:gd name="connsiteY4" fmla="*/ 1933 h 1440208"/>
                  <a:gd name="connsiteX5" fmla="*/ 572766 w 1126671"/>
                  <a:gd name="connsiteY5" fmla="*/ 49559 h 1440208"/>
                  <a:gd name="connsiteX6" fmla="*/ 725166 w 1126671"/>
                  <a:gd name="connsiteY6" fmla="*/ 1934 h 1440208"/>
                  <a:gd name="connsiteX7" fmla="*/ 810891 w 1126671"/>
                  <a:gd name="connsiteY7" fmla="*/ 68609 h 1440208"/>
                  <a:gd name="connsiteX8" fmla="*/ 915666 w 1126671"/>
                  <a:gd name="connsiteY8" fmla="*/ 230533 h 1440208"/>
                  <a:gd name="connsiteX9" fmla="*/ 706116 w 1126671"/>
                  <a:gd name="connsiteY9" fmla="*/ 344833 h 1440208"/>
                  <a:gd name="connsiteX10" fmla="*/ 715641 w 1126671"/>
                  <a:gd name="connsiteY10" fmla="*/ 506758 h 1440208"/>
                  <a:gd name="connsiteX11" fmla="*/ 1020441 w 1126671"/>
                  <a:gd name="connsiteY11" fmla="*/ 744883 h 1440208"/>
                  <a:gd name="connsiteX12" fmla="*/ 1125216 w 1126671"/>
                  <a:gd name="connsiteY12" fmla="*/ 1068733 h 1440208"/>
                  <a:gd name="connsiteX13" fmla="*/ 1077592 w 1126671"/>
                  <a:gd name="connsiteY13" fmla="*/ 1354483 h 1440208"/>
                  <a:gd name="connsiteX14" fmla="*/ 906141 w 1126671"/>
                  <a:gd name="connsiteY14" fmla="*/ 1430683 h 1440208"/>
                  <a:gd name="connsiteX15" fmla="*/ 629917 w 1126671"/>
                  <a:gd name="connsiteY15" fmla="*/ 1421158 h 1440208"/>
                  <a:gd name="connsiteX16" fmla="*/ 334642 w 1126671"/>
                  <a:gd name="connsiteY16" fmla="*/ 1440208 h 1440208"/>
                  <a:gd name="connsiteX17" fmla="*/ 96517 w 1126671"/>
                  <a:gd name="connsiteY17" fmla="*/ 1430683 h 1440208"/>
                  <a:gd name="connsiteX18" fmla="*/ 1266 w 1126671"/>
                  <a:gd name="connsiteY18" fmla="*/ 1287808 h 1440208"/>
                  <a:gd name="connsiteX19" fmla="*/ 29842 w 1126671"/>
                  <a:gd name="connsiteY19" fmla="*/ 1087783 h 1440208"/>
                  <a:gd name="connsiteX20" fmla="*/ 39367 w 1126671"/>
                  <a:gd name="connsiteY20" fmla="*/ 878233 h 1440208"/>
                  <a:gd name="connsiteX21" fmla="*/ 106041 w 1126671"/>
                  <a:gd name="connsiteY21" fmla="*/ 659158 h 1440208"/>
                  <a:gd name="connsiteX22" fmla="*/ 239391 w 1126671"/>
                  <a:gd name="connsiteY22" fmla="*/ 516283 h 1440208"/>
                  <a:gd name="connsiteX23" fmla="*/ 429892 w 1126671"/>
                  <a:gd name="connsiteY23" fmla="*/ 459133 h 1440208"/>
                  <a:gd name="connsiteX24" fmla="*/ 372742 w 1126671"/>
                  <a:gd name="connsiteY24" fmla="*/ 373408 h 1440208"/>
                  <a:gd name="connsiteX25" fmla="*/ 125092 w 1126671"/>
                  <a:gd name="connsiteY25" fmla="*/ 306733 h 1440208"/>
                  <a:gd name="connsiteX26" fmla="*/ 58416 w 1126671"/>
                  <a:gd name="connsiteY26" fmla="*/ 192433 h 1440208"/>
                  <a:gd name="connsiteX27" fmla="*/ 96516 w 1126671"/>
                  <a:gd name="connsiteY27" fmla="*/ 135283 h 1440208"/>
                  <a:gd name="connsiteX0" fmla="*/ 96516 w 1126671"/>
                  <a:gd name="connsiteY0" fmla="*/ 135283 h 1440208"/>
                  <a:gd name="connsiteX1" fmla="*/ 229866 w 1126671"/>
                  <a:gd name="connsiteY1" fmla="*/ 116233 h 1440208"/>
                  <a:gd name="connsiteX2" fmla="*/ 334641 w 1126671"/>
                  <a:gd name="connsiteY2" fmla="*/ 87658 h 1440208"/>
                  <a:gd name="connsiteX3" fmla="*/ 353691 w 1126671"/>
                  <a:gd name="connsiteY3" fmla="*/ 11458 h 1440208"/>
                  <a:gd name="connsiteX4" fmla="*/ 429891 w 1126671"/>
                  <a:gd name="connsiteY4" fmla="*/ 1933 h 1440208"/>
                  <a:gd name="connsiteX5" fmla="*/ 572766 w 1126671"/>
                  <a:gd name="connsiteY5" fmla="*/ 49559 h 1440208"/>
                  <a:gd name="connsiteX6" fmla="*/ 725166 w 1126671"/>
                  <a:gd name="connsiteY6" fmla="*/ 1934 h 1440208"/>
                  <a:gd name="connsiteX7" fmla="*/ 810891 w 1126671"/>
                  <a:gd name="connsiteY7" fmla="*/ 68609 h 1440208"/>
                  <a:gd name="connsiteX8" fmla="*/ 915666 w 1126671"/>
                  <a:gd name="connsiteY8" fmla="*/ 230533 h 1440208"/>
                  <a:gd name="connsiteX9" fmla="*/ 706116 w 1126671"/>
                  <a:gd name="connsiteY9" fmla="*/ 344833 h 1440208"/>
                  <a:gd name="connsiteX10" fmla="*/ 715641 w 1126671"/>
                  <a:gd name="connsiteY10" fmla="*/ 506758 h 1440208"/>
                  <a:gd name="connsiteX11" fmla="*/ 1020441 w 1126671"/>
                  <a:gd name="connsiteY11" fmla="*/ 744883 h 1440208"/>
                  <a:gd name="connsiteX12" fmla="*/ 1125216 w 1126671"/>
                  <a:gd name="connsiteY12" fmla="*/ 1068733 h 1440208"/>
                  <a:gd name="connsiteX13" fmla="*/ 1077592 w 1126671"/>
                  <a:gd name="connsiteY13" fmla="*/ 1354483 h 1440208"/>
                  <a:gd name="connsiteX14" fmla="*/ 906141 w 1126671"/>
                  <a:gd name="connsiteY14" fmla="*/ 1430683 h 1440208"/>
                  <a:gd name="connsiteX15" fmla="*/ 629917 w 1126671"/>
                  <a:gd name="connsiteY15" fmla="*/ 1421158 h 1440208"/>
                  <a:gd name="connsiteX16" fmla="*/ 334642 w 1126671"/>
                  <a:gd name="connsiteY16" fmla="*/ 1440208 h 1440208"/>
                  <a:gd name="connsiteX17" fmla="*/ 96517 w 1126671"/>
                  <a:gd name="connsiteY17" fmla="*/ 1430683 h 1440208"/>
                  <a:gd name="connsiteX18" fmla="*/ 20317 w 1126671"/>
                  <a:gd name="connsiteY18" fmla="*/ 1402109 h 1440208"/>
                  <a:gd name="connsiteX19" fmla="*/ 1266 w 1126671"/>
                  <a:gd name="connsiteY19" fmla="*/ 1287808 h 1440208"/>
                  <a:gd name="connsiteX20" fmla="*/ 29842 w 1126671"/>
                  <a:gd name="connsiteY20" fmla="*/ 1087783 h 1440208"/>
                  <a:gd name="connsiteX21" fmla="*/ 39367 w 1126671"/>
                  <a:gd name="connsiteY21" fmla="*/ 878233 h 1440208"/>
                  <a:gd name="connsiteX22" fmla="*/ 106041 w 1126671"/>
                  <a:gd name="connsiteY22" fmla="*/ 659158 h 1440208"/>
                  <a:gd name="connsiteX23" fmla="*/ 239391 w 1126671"/>
                  <a:gd name="connsiteY23" fmla="*/ 516283 h 1440208"/>
                  <a:gd name="connsiteX24" fmla="*/ 429892 w 1126671"/>
                  <a:gd name="connsiteY24" fmla="*/ 459133 h 1440208"/>
                  <a:gd name="connsiteX25" fmla="*/ 372742 w 1126671"/>
                  <a:gd name="connsiteY25" fmla="*/ 373408 h 1440208"/>
                  <a:gd name="connsiteX26" fmla="*/ 125092 w 1126671"/>
                  <a:gd name="connsiteY26" fmla="*/ 306733 h 1440208"/>
                  <a:gd name="connsiteX27" fmla="*/ 58416 w 1126671"/>
                  <a:gd name="connsiteY27" fmla="*/ 192433 h 1440208"/>
                  <a:gd name="connsiteX28" fmla="*/ 96516 w 1126671"/>
                  <a:gd name="connsiteY28" fmla="*/ 135283 h 1440208"/>
                  <a:gd name="connsiteX0" fmla="*/ 96516 w 1126671"/>
                  <a:gd name="connsiteY0" fmla="*/ 135283 h 1440208"/>
                  <a:gd name="connsiteX1" fmla="*/ 229866 w 1126671"/>
                  <a:gd name="connsiteY1" fmla="*/ 116233 h 1440208"/>
                  <a:gd name="connsiteX2" fmla="*/ 334641 w 1126671"/>
                  <a:gd name="connsiteY2" fmla="*/ 87658 h 1440208"/>
                  <a:gd name="connsiteX3" fmla="*/ 353691 w 1126671"/>
                  <a:gd name="connsiteY3" fmla="*/ 11458 h 1440208"/>
                  <a:gd name="connsiteX4" fmla="*/ 429891 w 1126671"/>
                  <a:gd name="connsiteY4" fmla="*/ 1933 h 1440208"/>
                  <a:gd name="connsiteX5" fmla="*/ 572766 w 1126671"/>
                  <a:gd name="connsiteY5" fmla="*/ 49559 h 1440208"/>
                  <a:gd name="connsiteX6" fmla="*/ 725166 w 1126671"/>
                  <a:gd name="connsiteY6" fmla="*/ 1934 h 1440208"/>
                  <a:gd name="connsiteX7" fmla="*/ 810891 w 1126671"/>
                  <a:gd name="connsiteY7" fmla="*/ 68609 h 1440208"/>
                  <a:gd name="connsiteX8" fmla="*/ 915666 w 1126671"/>
                  <a:gd name="connsiteY8" fmla="*/ 230533 h 1440208"/>
                  <a:gd name="connsiteX9" fmla="*/ 706116 w 1126671"/>
                  <a:gd name="connsiteY9" fmla="*/ 344833 h 1440208"/>
                  <a:gd name="connsiteX10" fmla="*/ 715641 w 1126671"/>
                  <a:gd name="connsiteY10" fmla="*/ 506758 h 1440208"/>
                  <a:gd name="connsiteX11" fmla="*/ 1020441 w 1126671"/>
                  <a:gd name="connsiteY11" fmla="*/ 744883 h 1440208"/>
                  <a:gd name="connsiteX12" fmla="*/ 1125216 w 1126671"/>
                  <a:gd name="connsiteY12" fmla="*/ 1068733 h 1440208"/>
                  <a:gd name="connsiteX13" fmla="*/ 1077592 w 1126671"/>
                  <a:gd name="connsiteY13" fmla="*/ 1354483 h 1440208"/>
                  <a:gd name="connsiteX14" fmla="*/ 906141 w 1126671"/>
                  <a:gd name="connsiteY14" fmla="*/ 1430683 h 1440208"/>
                  <a:gd name="connsiteX15" fmla="*/ 629917 w 1126671"/>
                  <a:gd name="connsiteY15" fmla="*/ 1421158 h 1440208"/>
                  <a:gd name="connsiteX16" fmla="*/ 334642 w 1126671"/>
                  <a:gd name="connsiteY16" fmla="*/ 1440208 h 1440208"/>
                  <a:gd name="connsiteX17" fmla="*/ 144142 w 1126671"/>
                  <a:gd name="connsiteY17" fmla="*/ 1421158 h 1440208"/>
                  <a:gd name="connsiteX18" fmla="*/ 20317 w 1126671"/>
                  <a:gd name="connsiteY18" fmla="*/ 1402109 h 1440208"/>
                  <a:gd name="connsiteX19" fmla="*/ 1266 w 1126671"/>
                  <a:gd name="connsiteY19" fmla="*/ 1287808 h 1440208"/>
                  <a:gd name="connsiteX20" fmla="*/ 29842 w 1126671"/>
                  <a:gd name="connsiteY20" fmla="*/ 1087783 h 1440208"/>
                  <a:gd name="connsiteX21" fmla="*/ 39367 w 1126671"/>
                  <a:gd name="connsiteY21" fmla="*/ 878233 h 1440208"/>
                  <a:gd name="connsiteX22" fmla="*/ 106041 w 1126671"/>
                  <a:gd name="connsiteY22" fmla="*/ 659158 h 1440208"/>
                  <a:gd name="connsiteX23" fmla="*/ 239391 w 1126671"/>
                  <a:gd name="connsiteY23" fmla="*/ 516283 h 1440208"/>
                  <a:gd name="connsiteX24" fmla="*/ 429892 w 1126671"/>
                  <a:gd name="connsiteY24" fmla="*/ 459133 h 1440208"/>
                  <a:gd name="connsiteX25" fmla="*/ 372742 w 1126671"/>
                  <a:gd name="connsiteY25" fmla="*/ 373408 h 1440208"/>
                  <a:gd name="connsiteX26" fmla="*/ 125092 w 1126671"/>
                  <a:gd name="connsiteY26" fmla="*/ 306733 h 1440208"/>
                  <a:gd name="connsiteX27" fmla="*/ 58416 w 1126671"/>
                  <a:gd name="connsiteY27" fmla="*/ 192433 h 1440208"/>
                  <a:gd name="connsiteX28" fmla="*/ 96516 w 1126671"/>
                  <a:gd name="connsiteY28" fmla="*/ 135283 h 1440208"/>
                  <a:gd name="connsiteX0" fmla="*/ 96516 w 1126253"/>
                  <a:gd name="connsiteY0" fmla="*/ 135283 h 1440208"/>
                  <a:gd name="connsiteX1" fmla="*/ 229866 w 1126253"/>
                  <a:gd name="connsiteY1" fmla="*/ 116233 h 1440208"/>
                  <a:gd name="connsiteX2" fmla="*/ 334641 w 1126253"/>
                  <a:gd name="connsiteY2" fmla="*/ 87658 h 1440208"/>
                  <a:gd name="connsiteX3" fmla="*/ 353691 w 1126253"/>
                  <a:gd name="connsiteY3" fmla="*/ 11458 h 1440208"/>
                  <a:gd name="connsiteX4" fmla="*/ 429891 w 1126253"/>
                  <a:gd name="connsiteY4" fmla="*/ 1933 h 1440208"/>
                  <a:gd name="connsiteX5" fmla="*/ 572766 w 1126253"/>
                  <a:gd name="connsiteY5" fmla="*/ 49559 h 1440208"/>
                  <a:gd name="connsiteX6" fmla="*/ 725166 w 1126253"/>
                  <a:gd name="connsiteY6" fmla="*/ 1934 h 1440208"/>
                  <a:gd name="connsiteX7" fmla="*/ 810891 w 1126253"/>
                  <a:gd name="connsiteY7" fmla="*/ 68609 h 1440208"/>
                  <a:gd name="connsiteX8" fmla="*/ 915666 w 1126253"/>
                  <a:gd name="connsiteY8" fmla="*/ 230533 h 1440208"/>
                  <a:gd name="connsiteX9" fmla="*/ 706116 w 1126253"/>
                  <a:gd name="connsiteY9" fmla="*/ 344833 h 1440208"/>
                  <a:gd name="connsiteX10" fmla="*/ 715641 w 1126253"/>
                  <a:gd name="connsiteY10" fmla="*/ 506758 h 1440208"/>
                  <a:gd name="connsiteX11" fmla="*/ 1020441 w 1126253"/>
                  <a:gd name="connsiteY11" fmla="*/ 744883 h 1440208"/>
                  <a:gd name="connsiteX12" fmla="*/ 1125216 w 1126253"/>
                  <a:gd name="connsiteY12" fmla="*/ 1068733 h 1440208"/>
                  <a:gd name="connsiteX13" fmla="*/ 1058542 w 1126253"/>
                  <a:gd name="connsiteY13" fmla="*/ 1383058 h 1440208"/>
                  <a:gd name="connsiteX14" fmla="*/ 906141 w 1126253"/>
                  <a:gd name="connsiteY14" fmla="*/ 1430683 h 1440208"/>
                  <a:gd name="connsiteX15" fmla="*/ 629917 w 1126253"/>
                  <a:gd name="connsiteY15" fmla="*/ 1421158 h 1440208"/>
                  <a:gd name="connsiteX16" fmla="*/ 334642 w 1126253"/>
                  <a:gd name="connsiteY16" fmla="*/ 1440208 h 1440208"/>
                  <a:gd name="connsiteX17" fmla="*/ 144142 w 1126253"/>
                  <a:gd name="connsiteY17" fmla="*/ 1421158 h 1440208"/>
                  <a:gd name="connsiteX18" fmla="*/ 20317 w 1126253"/>
                  <a:gd name="connsiteY18" fmla="*/ 1402109 h 1440208"/>
                  <a:gd name="connsiteX19" fmla="*/ 1266 w 1126253"/>
                  <a:gd name="connsiteY19" fmla="*/ 1287808 h 1440208"/>
                  <a:gd name="connsiteX20" fmla="*/ 29842 w 1126253"/>
                  <a:gd name="connsiteY20" fmla="*/ 1087783 h 1440208"/>
                  <a:gd name="connsiteX21" fmla="*/ 39367 w 1126253"/>
                  <a:gd name="connsiteY21" fmla="*/ 878233 h 1440208"/>
                  <a:gd name="connsiteX22" fmla="*/ 106041 w 1126253"/>
                  <a:gd name="connsiteY22" fmla="*/ 659158 h 1440208"/>
                  <a:gd name="connsiteX23" fmla="*/ 239391 w 1126253"/>
                  <a:gd name="connsiteY23" fmla="*/ 516283 h 1440208"/>
                  <a:gd name="connsiteX24" fmla="*/ 429892 w 1126253"/>
                  <a:gd name="connsiteY24" fmla="*/ 459133 h 1440208"/>
                  <a:gd name="connsiteX25" fmla="*/ 372742 w 1126253"/>
                  <a:gd name="connsiteY25" fmla="*/ 373408 h 1440208"/>
                  <a:gd name="connsiteX26" fmla="*/ 125092 w 1126253"/>
                  <a:gd name="connsiteY26" fmla="*/ 306733 h 1440208"/>
                  <a:gd name="connsiteX27" fmla="*/ 58416 w 1126253"/>
                  <a:gd name="connsiteY27" fmla="*/ 192433 h 1440208"/>
                  <a:gd name="connsiteX28" fmla="*/ 96516 w 1126253"/>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429892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429892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398320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398320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398320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 name="connsiteX0" fmla="*/ 96516 w 1128187"/>
                  <a:gd name="connsiteY0" fmla="*/ 135283 h 1440208"/>
                  <a:gd name="connsiteX1" fmla="*/ 229866 w 1128187"/>
                  <a:gd name="connsiteY1" fmla="*/ 116233 h 1440208"/>
                  <a:gd name="connsiteX2" fmla="*/ 334641 w 1128187"/>
                  <a:gd name="connsiteY2" fmla="*/ 87658 h 1440208"/>
                  <a:gd name="connsiteX3" fmla="*/ 353691 w 1128187"/>
                  <a:gd name="connsiteY3" fmla="*/ 11458 h 1440208"/>
                  <a:gd name="connsiteX4" fmla="*/ 429891 w 1128187"/>
                  <a:gd name="connsiteY4" fmla="*/ 1933 h 1440208"/>
                  <a:gd name="connsiteX5" fmla="*/ 572766 w 1128187"/>
                  <a:gd name="connsiteY5" fmla="*/ 49559 h 1440208"/>
                  <a:gd name="connsiteX6" fmla="*/ 725166 w 1128187"/>
                  <a:gd name="connsiteY6" fmla="*/ 1934 h 1440208"/>
                  <a:gd name="connsiteX7" fmla="*/ 810891 w 1128187"/>
                  <a:gd name="connsiteY7" fmla="*/ 68609 h 1440208"/>
                  <a:gd name="connsiteX8" fmla="*/ 915666 w 1128187"/>
                  <a:gd name="connsiteY8" fmla="*/ 230533 h 1440208"/>
                  <a:gd name="connsiteX9" fmla="*/ 706116 w 1128187"/>
                  <a:gd name="connsiteY9" fmla="*/ 344833 h 1440208"/>
                  <a:gd name="connsiteX10" fmla="*/ 715641 w 1128187"/>
                  <a:gd name="connsiteY10" fmla="*/ 506758 h 1440208"/>
                  <a:gd name="connsiteX11" fmla="*/ 1020441 w 1128187"/>
                  <a:gd name="connsiteY11" fmla="*/ 744883 h 1440208"/>
                  <a:gd name="connsiteX12" fmla="*/ 1125216 w 1128187"/>
                  <a:gd name="connsiteY12" fmla="*/ 1068733 h 1440208"/>
                  <a:gd name="connsiteX13" fmla="*/ 1058542 w 1128187"/>
                  <a:gd name="connsiteY13" fmla="*/ 1383058 h 1440208"/>
                  <a:gd name="connsiteX14" fmla="*/ 906141 w 1128187"/>
                  <a:gd name="connsiteY14" fmla="*/ 1430683 h 1440208"/>
                  <a:gd name="connsiteX15" fmla="*/ 629917 w 1128187"/>
                  <a:gd name="connsiteY15" fmla="*/ 1421158 h 1440208"/>
                  <a:gd name="connsiteX16" fmla="*/ 334642 w 1128187"/>
                  <a:gd name="connsiteY16" fmla="*/ 1440208 h 1440208"/>
                  <a:gd name="connsiteX17" fmla="*/ 144142 w 1128187"/>
                  <a:gd name="connsiteY17" fmla="*/ 1421158 h 1440208"/>
                  <a:gd name="connsiteX18" fmla="*/ 20317 w 1128187"/>
                  <a:gd name="connsiteY18" fmla="*/ 1402109 h 1440208"/>
                  <a:gd name="connsiteX19" fmla="*/ 1266 w 1128187"/>
                  <a:gd name="connsiteY19" fmla="*/ 1287808 h 1440208"/>
                  <a:gd name="connsiteX20" fmla="*/ 29842 w 1128187"/>
                  <a:gd name="connsiteY20" fmla="*/ 1087783 h 1440208"/>
                  <a:gd name="connsiteX21" fmla="*/ 39367 w 1128187"/>
                  <a:gd name="connsiteY21" fmla="*/ 878233 h 1440208"/>
                  <a:gd name="connsiteX22" fmla="*/ 106041 w 1128187"/>
                  <a:gd name="connsiteY22" fmla="*/ 659158 h 1440208"/>
                  <a:gd name="connsiteX23" fmla="*/ 239391 w 1128187"/>
                  <a:gd name="connsiteY23" fmla="*/ 516283 h 1440208"/>
                  <a:gd name="connsiteX24" fmla="*/ 382534 w 1128187"/>
                  <a:gd name="connsiteY24" fmla="*/ 459133 h 1440208"/>
                  <a:gd name="connsiteX25" fmla="*/ 372742 w 1128187"/>
                  <a:gd name="connsiteY25" fmla="*/ 373408 h 1440208"/>
                  <a:gd name="connsiteX26" fmla="*/ 125092 w 1128187"/>
                  <a:gd name="connsiteY26" fmla="*/ 306733 h 1440208"/>
                  <a:gd name="connsiteX27" fmla="*/ 58416 w 1128187"/>
                  <a:gd name="connsiteY27" fmla="*/ 192433 h 1440208"/>
                  <a:gd name="connsiteX28" fmla="*/ 96516 w 1128187"/>
                  <a:gd name="connsiteY28" fmla="*/ 135283 h 144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28187" h="1440208">
                    <a:moveTo>
                      <a:pt x="96516" y="135283"/>
                    </a:moveTo>
                    <a:cubicBezTo>
                      <a:pt x="144141" y="135283"/>
                      <a:pt x="182241" y="116233"/>
                      <a:pt x="229866" y="116233"/>
                    </a:cubicBezTo>
                    <a:cubicBezTo>
                      <a:pt x="271141" y="116233"/>
                      <a:pt x="293366" y="87658"/>
                      <a:pt x="334641" y="87658"/>
                    </a:cubicBezTo>
                    <a:cubicBezTo>
                      <a:pt x="360041" y="74958"/>
                      <a:pt x="337816" y="25746"/>
                      <a:pt x="353691" y="11458"/>
                    </a:cubicBezTo>
                    <a:cubicBezTo>
                      <a:pt x="369566" y="-2829"/>
                      <a:pt x="398141" y="345"/>
                      <a:pt x="429891" y="1933"/>
                    </a:cubicBezTo>
                    <a:cubicBezTo>
                      <a:pt x="483866" y="3521"/>
                      <a:pt x="482279" y="27334"/>
                      <a:pt x="572766" y="49559"/>
                    </a:cubicBezTo>
                    <a:cubicBezTo>
                      <a:pt x="618804" y="57497"/>
                      <a:pt x="658491" y="-12353"/>
                      <a:pt x="725166" y="1934"/>
                    </a:cubicBezTo>
                    <a:cubicBezTo>
                      <a:pt x="775966" y="-2828"/>
                      <a:pt x="769616" y="46384"/>
                      <a:pt x="810891" y="68609"/>
                    </a:cubicBezTo>
                    <a:cubicBezTo>
                      <a:pt x="852166" y="90834"/>
                      <a:pt x="895029" y="181321"/>
                      <a:pt x="915666" y="230533"/>
                    </a:cubicBezTo>
                    <a:cubicBezTo>
                      <a:pt x="936303" y="279745"/>
                      <a:pt x="728341" y="284508"/>
                      <a:pt x="706116" y="344833"/>
                    </a:cubicBezTo>
                    <a:cubicBezTo>
                      <a:pt x="683891" y="405158"/>
                      <a:pt x="677541" y="433733"/>
                      <a:pt x="715641" y="506758"/>
                    </a:cubicBezTo>
                    <a:cubicBezTo>
                      <a:pt x="753741" y="579783"/>
                      <a:pt x="980754" y="649633"/>
                      <a:pt x="1020441" y="744883"/>
                    </a:cubicBezTo>
                    <a:cubicBezTo>
                      <a:pt x="1060128" y="840133"/>
                      <a:pt x="1115691" y="967133"/>
                      <a:pt x="1125216" y="1068733"/>
                    </a:cubicBezTo>
                    <a:cubicBezTo>
                      <a:pt x="1134741" y="1170333"/>
                      <a:pt x="1123629" y="1256058"/>
                      <a:pt x="1058542" y="1383058"/>
                    </a:cubicBezTo>
                    <a:cubicBezTo>
                      <a:pt x="950592" y="1446558"/>
                      <a:pt x="956941" y="1414808"/>
                      <a:pt x="906141" y="1430683"/>
                    </a:cubicBezTo>
                    <a:cubicBezTo>
                      <a:pt x="791841" y="1417983"/>
                      <a:pt x="744217" y="1433858"/>
                      <a:pt x="629917" y="1421158"/>
                    </a:cubicBezTo>
                    <a:lnTo>
                      <a:pt x="334642" y="1440208"/>
                    </a:lnTo>
                    <a:lnTo>
                      <a:pt x="144142" y="1421158"/>
                    </a:lnTo>
                    <a:cubicBezTo>
                      <a:pt x="128267" y="1405283"/>
                      <a:pt x="36192" y="1417984"/>
                      <a:pt x="20317" y="1402109"/>
                    </a:cubicBezTo>
                    <a:lnTo>
                      <a:pt x="1266" y="1287808"/>
                    </a:lnTo>
                    <a:cubicBezTo>
                      <a:pt x="-8259" y="1205258"/>
                      <a:pt x="39367" y="1170333"/>
                      <a:pt x="29842" y="1087783"/>
                    </a:cubicBezTo>
                    <a:cubicBezTo>
                      <a:pt x="29842" y="1052858"/>
                      <a:pt x="39367" y="913158"/>
                      <a:pt x="39367" y="878233"/>
                    </a:cubicBezTo>
                    <a:cubicBezTo>
                      <a:pt x="44129" y="825846"/>
                      <a:pt x="63179" y="711545"/>
                      <a:pt x="106041" y="659158"/>
                    </a:cubicBezTo>
                    <a:cubicBezTo>
                      <a:pt x="156841" y="600421"/>
                      <a:pt x="185416" y="549620"/>
                      <a:pt x="239391" y="516283"/>
                    </a:cubicBezTo>
                    <a:cubicBezTo>
                      <a:pt x="293366" y="482946"/>
                      <a:pt x="340936" y="489888"/>
                      <a:pt x="382534" y="459133"/>
                    </a:cubicBezTo>
                    <a:cubicBezTo>
                      <a:pt x="351784" y="342086"/>
                      <a:pt x="414017" y="436908"/>
                      <a:pt x="372742" y="373408"/>
                    </a:cubicBezTo>
                    <a:cubicBezTo>
                      <a:pt x="302892" y="328958"/>
                      <a:pt x="194942" y="351183"/>
                      <a:pt x="125092" y="306733"/>
                    </a:cubicBezTo>
                    <a:cubicBezTo>
                      <a:pt x="121917" y="284508"/>
                      <a:pt x="61591" y="214658"/>
                      <a:pt x="58416" y="192433"/>
                    </a:cubicBezTo>
                    <a:lnTo>
                      <a:pt x="96516" y="135283"/>
                    </a:lnTo>
                    <a:close/>
                  </a:path>
                </a:pathLst>
              </a:custGeom>
              <a:blipFill>
                <a:blip r:embed="rId5"/>
                <a:tile tx="0" ty="0" sx="100000" sy="100000" flip="none" algn="tl"/>
              </a:blipFill>
              <a:ln w="9525">
                <a:solidFill>
                  <a:srgbClr val="000000"/>
                </a:solidFill>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57" name="フリーフォーム 126">
                <a:extLst>
                  <a:ext uri="{FF2B5EF4-FFF2-40B4-BE49-F238E27FC236}">
                    <a16:creationId xmlns:a16="http://schemas.microsoft.com/office/drawing/2014/main" id="{81407790-C307-05A1-0ACB-FD6B7978B738}"/>
                  </a:ext>
                </a:extLst>
              </p:cNvPr>
              <p:cNvSpPr/>
              <p:nvPr/>
            </p:nvSpPr>
            <p:spPr>
              <a:xfrm>
                <a:off x="8970530" y="4906552"/>
                <a:ext cx="357540" cy="97354"/>
              </a:xfrm>
              <a:custGeom>
                <a:avLst/>
                <a:gdLst>
                  <a:gd name="connsiteX0" fmla="*/ 0 w 409594"/>
                  <a:gd name="connsiteY0" fmla="*/ 6416 h 73091"/>
                  <a:gd name="connsiteX1" fmla="*/ 409575 w 409594"/>
                  <a:gd name="connsiteY1" fmla="*/ 6416 h 73091"/>
                  <a:gd name="connsiteX2" fmla="*/ 19050 w 409594"/>
                  <a:gd name="connsiteY2" fmla="*/ 73091 h 73091"/>
                  <a:gd name="connsiteX3" fmla="*/ 19050 w 409594"/>
                  <a:gd name="connsiteY3" fmla="*/ 73091 h 73091"/>
                  <a:gd name="connsiteX0" fmla="*/ 0 w 412448"/>
                  <a:gd name="connsiteY0" fmla="*/ 6416 h 73091"/>
                  <a:gd name="connsiteX1" fmla="*/ 409575 w 412448"/>
                  <a:gd name="connsiteY1" fmla="*/ 6416 h 73091"/>
                  <a:gd name="connsiteX2" fmla="*/ 174288 w 412448"/>
                  <a:gd name="connsiteY2" fmla="*/ 52998 h 73091"/>
                  <a:gd name="connsiteX3" fmla="*/ 19050 w 412448"/>
                  <a:gd name="connsiteY3" fmla="*/ 73091 h 73091"/>
                  <a:gd name="connsiteX4" fmla="*/ 19050 w 412448"/>
                  <a:gd name="connsiteY4" fmla="*/ 73091 h 73091"/>
                  <a:gd name="connsiteX0" fmla="*/ 0 w 412448"/>
                  <a:gd name="connsiteY0" fmla="*/ 6416 h 74142"/>
                  <a:gd name="connsiteX1" fmla="*/ 409575 w 412448"/>
                  <a:gd name="connsiteY1" fmla="*/ 6416 h 74142"/>
                  <a:gd name="connsiteX2" fmla="*/ 174288 w 412448"/>
                  <a:gd name="connsiteY2" fmla="*/ 52998 h 74142"/>
                  <a:gd name="connsiteX3" fmla="*/ 19050 w 412448"/>
                  <a:gd name="connsiteY3" fmla="*/ 73091 h 74142"/>
                  <a:gd name="connsiteX4" fmla="*/ 179931 w 412448"/>
                  <a:gd name="connsiteY4" fmla="*/ 22857 h 74142"/>
                  <a:gd name="connsiteX0" fmla="*/ 34581 w 447029"/>
                  <a:gd name="connsiteY0" fmla="*/ 6416 h 56538"/>
                  <a:gd name="connsiteX1" fmla="*/ 444156 w 447029"/>
                  <a:gd name="connsiteY1" fmla="*/ 6416 h 56538"/>
                  <a:gd name="connsiteX2" fmla="*/ 208869 w 447029"/>
                  <a:gd name="connsiteY2" fmla="*/ 52998 h 56538"/>
                  <a:gd name="connsiteX3" fmla="*/ 4 w 447029"/>
                  <a:gd name="connsiteY3" fmla="*/ 40942 h 56538"/>
                  <a:gd name="connsiteX4" fmla="*/ 214512 w 447029"/>
                  <a:gd name="connsiteY4" fmla="*/ 22857 h 56538"/>
                  <a:gd name="connsiteX0" fmla="*/ 34632 w 446554"/>
                  <a:gd name="connsiteY0" fmla="*/ 4117 h 42933"/>
                  <a:gd name="connsiteX1" fmla="*/ 444207 w 446554"/>
                  <a:gd name="connsiteY1" fmla="*/ 4117 h 42933"/>
                  <a:gd name="connsiteX2" fmla="*/ 195513 w 446554"/>
                  <a:gd name="connsiteY2" fmla="*/ 36634 h 42933"/>
                  <a:gd name="connsiteX3" fmla="*/ 55 w 446554"/>
                  <a:gd name="connsiteY3" fmla="*/ 38643 h 42933"/>
                  <a:gd name="connsiteX4" fmla="*/ 214563 w 446554"/>
                  <a:gd name="connsiteY4" fmla="*/ 20558 h 42933"/>
                  <a:gd name="connsiteX0" fmla="*/ 34632 w 446554"/>
                  <a:gd name="connsiteY0" fmla="*/ 4117 h 39192"/>
                  <a:gd name="connsiteX1" fmla="*/ 444207 w 446554"/>
                  <a:gd name="connsiteY1" fmla="*/ 4117 h 39192"/>
                  <a:gd name="connsiteX2" fmla="*/ 195513 w 446554"/>
                  <a:gd name="connsiteY2" fmla="*/ 36634 h 39192"/>
                  <a:gd name="connsiteX3" fmla="*/ 55 w 446554"/>
                  <a:gd name="connsiteY3" fmla="*/ 16540 h 39192"/>
                  <a:gd name="connsiteX4" fmla="*/ 214563 w 446554"/>
                  <a:gd name="connsiteY4" fmla="*/ 20558 h 39192"/>
                  <a:gd name="connsiteX0" fmla="*/ 51817 w 680874"/>
                  <a:gd name="connsiteY0" fmla="*/ 4117 h 39431"/>
                  <a:gd name="connsiteX1" fmla="*/ 461392 w 680874"/>
                  <a:gd name="connsiteY1" fmla="*/ 4117 h 39431"/>
                  <a:gd name="connsiteX2" fmla="*/ 212698 w 680874"/>
                  <a:gd name="connsiteY2" fmla="*/ 36634 h 39431"/>
                  <a:gd name="connsiteX3" fmla="*/ 17240 w 680874"/>
                  <a:gd name="connsiteY3" fmla="*/ 16540 h 39431"/>
                  <a:gd name="connsiteX4" fmla="*/ 680873 w 680874"/>
                  <a:gd name="connsiteY4" fmla="*/ 465 h 39431"/>
                  <a:gd name="connsiteX0" fmla="*/ 51817 w 680873"/>
                  <a:gd name="connsiteY0" fmla="*/ 3652 h 31632"/>
                  <a:gd name="connsiteX1" fmla="*/ 461392 w 680873"/>
                  <a:gd name="connsiteY1" fmla="*/ 3652 h 31632"/>
                  <a:gd name="connsiteX2" fmla="*/ 212698 w 680873"/>
                  <a:gd name="connsiteY2" fmla="*/ 28132 h 31632"/>
                  <a:gd name="connsiteX3" fmla="*/ 17240 w 680873"/>
                  <a:gd name="connsiteY3" fmla="*/ 16075 h 31632"/>
                  <a:gd name="connsiteX4" fmla="*/ 680873 w 680873"/>
                  <a:gd name="connsiteY4" fmla="*/ 0 h 31632"/>
                  <a:gd name="connsiteX0" fmla="*/ 8499 w 637555"/>
                  <a:gd name="connsiteY0" fmla="*/ 3652 h 31391"/>
                  <a:gd name="connsiteX1" fmla="*/ 418074 w 637555"/>
                  <a:gd name="connsiteY1" fmla="*/ 3652 h 31391"/>
                  <a:gd name="connsiteX2" fmla="*/ 169380 w 637555"/>
                  <a:gd name="connsiteY2" fmla="*/ 28132 h 31391"/>
                  <a:gd name="connsiteX3" fmla="*/ 20846 w 637555"/>
                  <a:gd name="connsiteY3" fmla="*/ 14066 h 31391"/>
                  <a:gd name="connsiteX4" fmla="*/ 637555 w 637555"/>
                  <a:gd name="connsiteY4" fmla="*/ 0 h 31391"/>
                  <a:gd name="connsiteX0" fmla="*/ 8913 w 644673"/>
                  <a:gd name="connsiteY0" fmla="*/ 3635 h 34915"/>
                  <a:gd name="connsiteX1" fmla="*/ 418488 w 644673"/>
                  <a:gd name="connsiteY1" fmla="*/ 3635 h 34915"/>
                  <a:gd name="connsiteX2" fmla="*/ 169794 w 644673"/>
                  <a:gd name="connsiteY2" fmla="*/ 28115 h 34915"/>
                  <a:gd name="connsiteX3" fmla="*/ 21260 w 644673"/>
                  <a:gd name="connsiteY3" fmla="*/ 14049 h 34915"/>
                  <a:gd name="connsiteX4" fmla="*/ 644672 w 644673"/>
                  <a:gd name="connsiteY4" fmla="*/ 30123 h 34915"/>
                  <a:gd name="connsiteX0" fmla="*/ 0 w 635759"/>
                  <a:gd name="connsiteY0" fmla="*/ 3635 h 31147"/>
                  <a:gd name="connsiteX1" fmla="*/ 409575 w 635759"/>
                  <a:gd name="connsiteY1" fmla="*/ 3635 h 31147"/>
                  <a:gd name="connsiteX2" fmla="*/ 160881 w 635759"/>
                  <a:gd name="connsiteY2" fmla="*/ 28115 h 31147"/>
                  <a:gd name="connsiteX3" fmla="*/ 12347 w 635759"/>
                  <a:gd name="connsiteY3" fmla="*/ 14049 h 31147"/>
                  <a:gd name="connsiteX4" fmla="*/ 395501 w 635759"/>
                  <a:gd name="connsiteY4" fmla="*/ 14049 h 31147"/>
                  <a:gd name="connsiteX5" fmla="*/ 635759 w 635759"/>
                  <a:gd name="connsiteY5" fmla="*/ 30123 h 31147"/>
                  <a:gd name="connsiteX0" fmla="*/ 6833 w 642592"/>
                  <a:gd name="connsiteY0" fmla="*/ 3521 h 30009"/>
                  <a:gd name="connsiteX1" fmla="*/ 416408 w 642592"/>
                  <a:gd name="connsiteY1" fmla="*/ 3521 h 30009"/>
                  <a:gd name="connsiteX2" fmla="*/ 93977 w 642592"/>
                  <a:gd name="connsiteY2" fmla="*/ 25992 h 30009"/>
                  <a:gd name="connsiteX3" fmla="*/ 19180 w 642592"/>
                  <a:gd name="connsiteY3" fmla="*/ 13935 h 30009"/>
                  <a:gd name="connsiteX4" fmla="*/ 402334 w 642592"/>
                  <a:gd name="connsiteY4" fmla="*/ 13935 h 30009"/>
                  <a:gd name="connsiteX5" fmla="*/ 642592 w 642592"/>
                  <a:gd name="connsiteY5" fmla="*/ 30009 h 30009"/>
                  <a:gd name="connsiteX0" fmla="*/ 6833 w 416968"/>
                  <a:gd name="connsiteY0" fmla="*/ 3521 h 52112"/>
                  <a:gd name="connsiteX1" fmla="*/ 416408 w 416968"/>
                  <a:gd name="connsiteY1" fmla="*/ 3521 h 52112"/>
                  <a:gd name="connsiteX2" fmla="*/ 93977 w 416968"/>
                  <a:gd name="connsiteY2" fmla="*/ 25992 h 52112"/>
                  <a:gd name="connsiteX3" fmla="*/ 19180 w 416968"/>
                  <a:gd name="connsiteY3" fmla="*/ 13935 h 52112"/>
                  <a:gd name="connsiteX4" fmla="*/ 402334 w 416968"/>
                  <a:gd name="connsiteY4" fmla="*/ 13935 h 52112"/>
                  <a:gd name="connsiteX5" fmla="*/ 119729 w 416968"/>
                  <a:gd name="connsiteY5" fmla="*/ 52112 h 52112"/>
                  <a:gd name="connsiteX0" fmla="*/ 28342 w 438477"/>
                  <a:gd name="connsiteY0" fmla="*/ 3521 h 52112"/>
                  <a:gd name="connsiteX1" fmla="*/ 437917 w 438477"/>
                  <a:gd name="connsiteY1" fmla="*/ 3521 h 52112"/>
                  <a:gd name="connsiteX2" fmla="*/ 55155 w 438477"/>
                  <a:gd name="connsiteY2" fmla="*/ 25992 h 52112"/>
                  <a:gd name="connsiteX3" fmla="*/ 40689 w 438477"/>
                  <a:gd name="connsiteY3" fmla="*/ 13935 h 52112"/>
                  <a:gd name="connsiteX4" fmla="*/ 423843 w 438477"/>
                  <a:gd name="connsiteY4" fmla="*/ 13935 h 52112"/>
                  <a:gd name="connsiteX5" fmla="*/ 141238 w 438477"/>
                  <a:gd name="connsiteY5" fmla="*/ 52112 h 52112"/>
                  <a:gd name="connsiteX0" fmla="*/ 28342 w 438477"/>
                  <a:gd name="connsiteY0" fmla="*/ 3521 h 52112"/>
                  <a:gd name="connsiteX1" fmla="*/ 437917 w 438477"/>
                  <a:gd name="connsiteY1" fmla="*/ 3521 h 52112"/>
                  <a:gd name="connsiteX2" fmla="*/ 55155 w 438477"/>
                  <a:gd name="connsiteY2" fmla="*/ 25992 h 52112"/>
                  <a:gd name="connsiteX3" fmla="*/ 40689 w 438477"/>
                  <a:gd name="connsiteY3" fmla="*/ 13935 h 52112"/>
                  <a:gd name="connsiteX4" fmla="*/ 423843 w 438477"/>
                  <a:gd name="connsiteY4" fmla="*/ 32019 h 52112"/>
                  <a:gd name="connsiteX5" fmla="*/ 141238 w 438477"/>
                  <a:gd name="connsiteY5" fmla="*/ 52112 h 52112"/>
                  <a:gd name="connsiteX0" fmla="*/ 30635 w 473447"/>
                  <a:gd name="connsiteY0" fmla="*/ 3521 h 52112"/>
                  <a:gd name="connsiteX1" fmla="*/ 440210 w 473447"/>
                  <a:gd name="connsiteY1" fmla="*/ 3521 h 52112"/>
                  <a:gd name="connsiteX2" fmla="*/ 57448 w 473447"/>
                  <a:gd name="connsiteY2" fmla="*/ 25992 h 52112"/>
                  <a:gd name="connsiteX3" fmla="*/ 42982 w 473447"/>
                  <a:gd name="connsiteY3" fmla="*/ 13935 h 52112"/>
                  <a:gd name="connsiteX4" fmla="*/ 459653 w 473447"/>
                  <a:gd name="connsiteY4" fmla="*/ 9916 h 52112"/>
                  <a:gd name="connsiteX5" fmla="*/ 143531 w 473447"/>
                  <a:gd name="connsiteY5" fmla="*/ 52112 h 52112"/>
                  <a:gd name="connsiteX0" fmla="*/ 30635 w 471422"/>
                  <a:gd name="connsiteY0" fmla="*/ 3521 h 36037"/>
                  <a:gd name="connsiteX1" fmla="*/ 440210 w 471422"/>
                  <a:gd name="connsiteY1" fmla="*/ 3521 h 36037"/>
                  <a:gd name="connsiteX2" fmla="*/ 57448 w 471422"/>
                  <a:gd name="connsiteY2" fmla="*/ 25992 h 36037"/>
                  <a:gd name="connsiteX3" fmla="*/ 42982 w 471422"/>
                  <a:gd name="connsiteY3" fmla="*/ 13935 h 36037"/>
                  <a:gd name="connsiteX4" fmla="*/ 459653 w 471422"/>
                  <a:gd name="connsiteY4" fmla="*/ 9916 h 36037"/>
                  <a:gd name="connsiteX5" fmla="*/ 42980 w 471422"/>
                  <a:gd name="connsiteY5" fmla="*/ 36037 h 36037"/>
                  <a:gd name="connsiteX0" fmla="*/ 30635 w 471423"/>
                  <a:gd name="connsiteY0" fmla="*/ 3521 h 36037"/>
                  <a:gd name="connsiteX1" fmla="*/ 440210 w 471423"/>
                  <a:gd name="connsiteY1" fmla="*/ 3521 h 36037"/>
                  <a:gd name="connsiteX2" fmla="*/ 57448 w 471423"/>
                  <a:gd name="connsiteY2" fmla="*/ 25992 h 36037"/>
                  <a:gd name="connsiteX3" fmla="*/ 42982 w 471423"/>
                  <a:gd name="connsiteY3" fmla="*/ 13935 h 36037"/>
                  <a:gd name="connsiteX4" fmla="*/ 459654 w 471423"/>
                  <a:gd name="connsiteY4" fmla="*/ 18634 h 36037"/>
                  <a:gd name="connsiteX5" fmla="*/ 42980 w 471423"/>
                  <a:gd name="connsiteY5" fmla="*/ 36037 h 36037"/>
                  <a:gd name="connsiteX0" fmla="*/ 30635 w 471423"/>
                  <a:gd name="connsiteY0" fmla="*/ 2060 h 34576"/>
                  <a:gd name="connsiteX1" fmla="*/ 463395 w 471423"/>
                  <a:gd name="connsiteY1" fmla="*/ 7291 h 34576"/>
                  <a:gd name="connsiteX2" fmla="*/ 57448 w 471423"/>
                  <a:gd name="connsiteY2" fmla="*/ 24531 h 34576"/>
                  <a:gd name="connsiteX3" fmla="*/ 42982 w 471423"/>
                  <a:gd name="connsiteY3" fmla="*/ 12474 h 34576"/>
                  <a:gd name="connsiteX4" fmla="*/ 459654 w 471423"/>
                  <a:gd name="connsiteY4" fmla="*/ 17173 h 34576"/>
                  <a:gd name="connsiteX5" fmla="*/ 42980 w 471423"/>
                  <a:gd name="connsiteY5" fmla="*/ 34576 h 34576"/>
                  <a:gd name="connsiteX0" fmla="*/ 0 w 475566"/>
                  <a:gd name="connsiteY0" fmla="*/ 3928 h 29469"/>
                  <a:gd name="connsiteX1" fmla="*/ 467538 w 475566"/>
                  <a:gd name="connsiteY1" fmla="*/ 2184 h 29469"/>
                  <a:gd name="connsiteX2" fmla="*/ 61591 w 475566"/>
                  <a:gd name="connsiteY2" fmla="*/ 19424 h 29469"/>
                  <a:gd name="connsiteX3" fmla="*/ 47125 w 475566"/>
                  <a:gd name="connsiteY3" fmla="*/ 7367 h 29469"/>
                  <a:gd name="connsiteX4" fmla="*/ 463797 w 475566"/>
                  <a:gd name="connsiteY4" fmla="*/ 12066 h 29469"/>
                  <a:gd name="connsiteX5" fmla="*/ 47123 w 475566"/>
                  <a:gd name="connsiteY5" fmla="*/ 29469 h 29469"/>
                  <a:gd name="connsiteX0" fmla="*/ 23204 w 498770"/>
                  <a:gd name="connsiteY0" fmla="*/ 3600 h 29141"/>
                  <a:gd name="connsiteX1" fmla="*/ 490742 w 498770"/>
                  <a:gd name="connsiteY1" fmla="*/ 1856 h 29141"/>
                  <a:gd name="connsiteX2" fmla="*/ 38426 w 498770"/>
                  <a:gd name="connsiteY2" fmla="*/ 13865 h 29141"/>
                  <a:gd name="connsiteX3" fmla="*/ 70329 w 498770"/>
                  <a:gd name="connsiteY3" fmla="*/ 7039 h 29141"/>
                  <a:gd name="connsiteX4" fmla="*/ 487001 w 498770"/>
                  <a:gd name="connsiteY4" fmla="*/ 11738 h 29141"/>
                  <a:gd name="connsiteX5" fmla="*/ 70327 w 498770"/>
                  <a:gd name="connsiteY5" fmla="*/ 29141 h 29141"/>
                  <a:gd name="connsiteX0" fmla="*/ 23204 w 498202"/>
                  <a:gd name="connsiteY0" fmla="*/ 3600 h 18679"/>
                  <a:gd name="connsiteX1" fmla="*/ 490742 w 498202"/>
                  <a:gd name="connsiteY1" fmla="*/ 1856 h 18679"/>
                  <a:gd name="connsiteX2" fmla="*/ 38426 w 498202"/>
                  <a:gd name="connsiteY2" fmla="*/ 13865 h 18679"/>
                  <a:gd name="connsiteX3" fmla="*/ 70329 w 498202"/>
                  <a:gd name="connsiteY3" fmla="*/ 7039 h 18679"/>
                  <a:gd name="connsiteX4" fmla="*/ 487001 w 498202"/>
                  <a:gd name="connsiteY4" fmla="*/ 11738 h 18679"/>
                  <a:gd name="connsiteX5" fmla="*/ 35550 w 498202"/>
                  <a:gd name="connsiteY5" fmla="*/ 18679 h 18679"/>
                  <a:gd name="connsiteX0" fmla="*/ 0 w 511583"/>
                  <a:gd name="connsiteY0" fmla="*/ 2133 h 22792"/>
                  <a:gd name="connsiteX1" fmla="*/ 504123 w 511583"/>
                  <a:gd name="connsiteY1" fmla="*/ 5969 h 22792"/>
                  <a:gd name="connsiteX2" fmla="*/ 51807 w 511583"/>
                  <a:gd name="connsiteY2" fmla="*/ 17978 h 22792"/>
                  <a:gd name="connsiteX3" fmla="*/ 83710 w 511583"/>
                  <a:gd name="connsiteY3" fmla="*/ 11152 h 22792"/>
                  <a:gd name="connsiteX4" fmla="*/ 500382 w 511583"/>
                  <a:gd name="connsiteY4" fmla="*/ 15851 h 22792"/>
                  <a:gd name="connsiteX5" fmla="*/ 48931 w 511583"/>
                  <a:gd name="connsiteY5" fmla="*/ 22792 h 22792"/>
                  <a:gd name="connsiteX0" fmla="*/ 0 w 513406"/>
                  <a:gd name="connsiteY0" fmla="*/ 4775 h 25434"/>
                  <a:gd name="connsiteX1" fmla="*/ 513270 w 513406"/>
                  <a:gd name="connsiteY1" fmla="*/ 1636 h 25434"/>
                  <a:gd name="connsiteX2" fmla="*/ 51807 w 513406"/>
                  <a:gd name="connsiteY2" fmla="*/ 20620 h 25434"/>
                  <a:gd name="connsiteX3" fmla="*/ 83710 w 513406"/>
                  <a:gd name="connsiteY3" fmla="*/ 13794 h 25434"/>
                  <a:gd name="connsiteX4" fmla="*/ 500382 w 513406"/>
                  <a:gd name="connsiteY4" fmla="*/ 18493 h 25434"/>
                  <a:gd name="connsiteX5" fmla="*/ 48931 w 513406"/>
                  <a:gd name="connsiteY5" fmla="*/ 25434 h 25434"/>
                  <a:gd name="connsiteX0" fmla="*/ 3219 w 516625"/>
                  <a:gd name="connsiteY0" fmla="*/ 4775 h 25434"/>
                  <a:gd name="connsiteX1" fmla="*/ 516489 w 516625"/>
                  <a:gd name="connsiteY1" fmla="*/ 1636 h 25434"/>
                  <a:gd name="connsiteX2" fmla="*/ 55026 w 516625"/>
                  <a:gd name="connsiteY2" fmla="*/ 20620 h 25434"/>
                  <a:gd name="connsiteX3" fmla="*/ 50344 w 516625"/>
                  <a:gd name="connsiteY3" fmla="*/ 9609 h 25434"/>
                  <a:gd name="connsiteX4" fmla="*/ 503601 w 516625"/>
                  <a:gd name="connsiteY4" fmla="*/ 18493 h 25434"/>
                  <a:gd name="connsiteX5" fmla="*/ 52150 w 516625"/>
                  <a:gd name="connsiteY5" fmla="*/ 25434 h 25434"/>
                  <a:gd name="connsiteX0" fmla="*/ 0 w 513406"/>
                  <a:gd name="connsiteY0" fmla="*/ 4775 h 45884"/>
                  <a:gd name="connsiteX1" fmla="*/ 513270 w 513406"/>
                  <a:gd name="connsiteY1" fmla="*/ 1636 h 45884"/>
                  <a:gd name="connsiteX2" fmla="*/ 51807 w 513406"/>
                  <a:gd name="connsiteY2" fmla="*/ 20620 h 45884"/>
                  <a:gd name="connsiteX3" fmla="*/ 83710 w 513406"/>
                  <a:gd name="connsiteY3" fmla="*/ 45878 h 45884"/>
                  <a:gd name="connsiteX4" fmla="*/ 500382 w 513406"/>
                  <a:gd name="connsiteY4" fmla="*/ 18493 h 45884"/>
                  <a:gd name="connsiteX5" fmla="*/ 48931 w 513406"/>
                  <a:gd name="connsiteY5" fmla="*/ 25434 h 45884"/>
                  <a:gd name="connsiteX0" fmla="*/ 0 w 513360"/>
                  <a:gd name="connsiteY0" fmla="*/ 4177 h 45320"/>
                  <a:gd name="connsiteX1" fmla="*/ 513270 w 513360"/>
                  <a:gd name="connsiteY1" fmla="*/ 1038 h 45320"/>
                  <a:gd name="connsiteX2" fmla="*/ 42661 w 513360"/>
                  <a:gd name="connsiteY2" fmla="*/ 11652 h 45320"/>
                  <a:gd name="connsiteX3" fmla="*/ 83710 w 513360"/>
                  <a:gd name="connsiteY3" fmla="*/ 45280 h 45320"/>
                  <a:gd name="connsiteX4" fmla="*/ 500382 w 513360"/>
                  <a:gd name="connsiteY4" fmla="*/ 17895 h 45320"/>
                  <a:gd name="connsiteX5" fmla="*/ 48931 w 513360"/>
                  <a:gd name="connsiteY5" fmla="*/ 24836 h 45320"/>
                  <a:gd name="connsiteX0" fmla="*/ 0 w 521041"/>
                  <a:gd name="connsiteY0" fmla="*/ 4177 h 24836"/>
                  <a:gd name="connsiteX1" fmla="*/ 513270 w 521041"/>
                  <a:gd name="connsiteY1" fmla="*/ 1038 h 24836"/>
                  <a:gd name="connsiteX2" fmla="*/ 42661 w 521041"/>
                  <a:gd name="connsiteY2" fmla="*/ 11652 h 24836"/>
                  <a:gd name="connsiteX3" fmla="*/ 504433 w 521041"/>
                  <a:gd name="connsiteY3" fmla="*/ 11801 h 24836"/>
                  <a:gd name="connsiteX4" fmla="*/ 500382 w 521041"/>
                  <a:gd name="connsiteY4" fmla="*/ 17895 h 24836"/>
                  <a:gd name="connsiteX5" fmla="*/ 48931 w 521041"/>
                  <a:gd name="connsiteY5" fmla="*/ 24836 h 24836"/>
                  <a:gd name="connsiteX0" fmla="*/ 0 w 966836"/>
                  <a:gd name="connsiteY0" fmla="*/ 4177 h 48579"/>
                  <a:gd name="connsiteX1" fmla="*/ 513270 w 966836"/>
                  <a:gd name="connsiteY1" fmla="*/ 1038 h 48579"/>
                  <a:gd name="connsiteX2" fmla="*/ 42661 w 966836"/>
                  <a:gd name="connsiteY2" fmla="*/ 11652 h 48579"/>
                  <a:gd name="connsiteX3" fmla="*/ 504433 w 966836"/>
                  <a:gd name="connsiteY3" fmla="*/ 11801 h 48579"/>
                  <a:gd name="connsiteX4" fmla="*/ 966836 w 966836"/>
                  <a:gd name="connsiteY4" fmla="*/ 47189 h 48579"/>
                  <a:gd name="connsiteX5" fmla="*/ 48931 w 966836"/>
                  <a:gd name="connsiteY5" fmla="*/ 24836 h 48579"/>
                  <a:gd name="connsiteX0" fmla="*/ 234599 w 1201435"/>
                  <a:gd name="connsiteY0" fmla="*/ 4177 h 94584"/>
                  <a:gd name="connsiteX1" fmla="*/ 747869 w 1201435"/>
                  <a:gd name="connsiteY1" fmla="*/ 1038 h 94584"/>
                  <a:gd name="connsiteX2" fmla="*/ 277260 w 1201435"/>
                  <a:gd name="connsiteY2" fmla="*/ 11652 h 94584"/>
                  <a:gd name="connsiteX3" fmla="*/ 739032 w 1201435"/>
                  <a:gd name="connsiteY3" fmla="*/ 11801 h 94584"/>
                  <a:gd name="connsiteX4" fmla="*/ 1201435 w 1201435"/>
                  <a:gd name="connsiteY4" fmla="*/ 47189 h 94584"/>
                  <a:gd name="connsiteX5" fmla="*/ 0 w 1201435"/>
                  <a:gd name="connsiteY5" fmla="*/ 94584 h 94584"/>
                  <a:gd name="connsiteX0" fmla="*/ 234599 w 1201435"/>
                  <a:gd name="connsiteY0" fmla="*/ 3433 h 93840"/>
                  <a:gd name="connsiteX1" fmla="*/ 775308 w 1201435"/>
                  <a:gd name="connsiteY1" fmla="*/ 1689 h 93840"/>
                  <a:gd name="connsiteX2" fmla="*/ 277260 w 1201435"/>
                  <a:gd name="connsiteY2" fmla="*/ 10908 h 93840"/>
                  <a:gd name="connsiteX3" fmla="*/ 739032 w 1201435"/>
                  <a:gd name="connsiteY3" fmla="*/ 11057 h 93840"/>
                  <a:gd name="connsiteX4" fmla="*/ 1201435 w 1201435"/>
                  <a:gd name="connsiteY4" fmla="*/ 46445 h 93840"/>
                  <a:gd name="connsiteX5" fmla="*/ 0 w 1201435"/>
                  <a:gd name="connsiteY5" fmla="*/ 93840 h 93840"/>
                  <a:gd name="connsiteX0" fmla="*/ 234599 w 1201435"/>
                  <a:gd name="connsiteY0" fmla="*/ 3433 h 93840"/>
                  <a:gd name="connsiteX1" fmla="*/ 775308 w 1201435"/>
                  <a:gd name="connsiteY1" fmla="*/ 1689 h 93840"/>
                  <a:gd name="connsiteX2" fmla="*/ 277260 w 1201435"/>
                  <a:gd name="connsiteY2" fmla="*/ 10908 h 93840"/>
                  <a:gd name="connsiteX3" fmla="*/ 766470 w 1201435"/>
                  <a:gd name="connsiteY3" fmla="*/ 9662 h 93840"/>
                  <a:gd name="connsiteX4" fmla="*/ 1201435 w 1201435"/>
                  <a:gd name="connsiteY4" fmla="*/ 46445 h 93840"/>
                  <a:gd name="connsiteX5" fmla="*/ 0 w 1201435"/>
                  <a:gd name="connsiteY5" fmla="*/ 93840 h 93840"/>
                  <a:gd name="connsiteX0" fmla="*/ 234599 w 1201435"/>
                  <a:gd name="connsiteY0" fmla="*/ 3352 h 93759"/>
                  <a:gd name="connsiteX1" fmla="*/ 775308 w 1201435"/>
                  <a:gd name="connsiteY1" fmla="*/ 1608 h 93759"/>
                  <a:gd name="connsiteX2" fmla="*/ 249821 w 1201435"/>
                  <a:gd name="connsiteY2" fmla="*/ 9432 h 93759"/>
                  <a:gd name="connsiteX3" fmla="*/ 766470 w 1201435"/>
                  <a:gd name="connsiteY3" fmla="*/ 9581 h 93759"/>
                  <a:gd name="connsiteX4" fmla="*/ 1201435 w 1201435"/>
                  <a:gd name="connsiteY4" fmla="*/ 46364 h 93759"/>
                  <a:gd name="connsiteX5" fmla="*/ 0 w 1201435"/>
                  <a:gd name="connsiteY5" fmla="*/ 93759 h 93759"/>
                  <a:gd name="connsiteX0" fmla="*/ 234599 w 775318"/>
                  <a:gd name="connsiteY0" fmla="*/ 3352 h 93759"/>
                  <a:gd name="connsiteX1" fmla="*/ 775308 w 775318"/>
                  <a:gd name="connsiteY1" fmla="*/ 1608 h 93759"/>
                  <a:gd name="connsiteX2" fmla="*/ 249821 w 775318"/>
                  <a:gd name="connsiteY2" fmla="*/ 9432 h 93759"/>
                  <a:gd name="connsiteX3" fmla="*/ 766470 w 775318"/>
                  <a:gd name="connsiteY3" fmla="*/ 9581 h 93759"/>
                  <a:gd name="connsiteX4" fmla="*/ 295966 w 775318"/>
                  <a:gd name="connsiteY4" fmla="*/ 15675 h 93759"/>
                  <a:gd name="connsiteX5" fmla="*/ 0 w 775318"/>
                  <a:gd name="connsiteY5" fmla="*/ 93759 h 93759"/>
                  <a:gd name="connsiteX0" fmla="*/ 234599 w 775318"/>
                  <a:gd name="connsiteY0" fmla="*/ 3352 h 93759"/>
                  <a:gd name="connsiteX1" fmla="*/ 775308 w 775318"/>
                  <a:gd name="connsiteY1" fmla="*/ 1608 h 93759"/>
                  <a:gd name="connsiteX2" fmla="*/ 249821 w 775318"/>
                  <a:gd name="connsiteY2" fmla="*/ 9432 h 93759"/>
                  <a:gd name="connsiteX3" fmla="*/ 766470 w 775318"/>
                  <a:gd name="connsiteY3" fmla="*/ 9581 h 93759"/>
                  <a:gd name="connsiteX4" fmla="*/ 259382 w 775318"/>
                  <a:gd name="connsiteY4" fmla="*/ 17070 h 93759"/>
                  <a:gd name="connsiteX5" fmla="*/ 0 w 775318"/>
                  <a:gd name="connsiteY5" fmla="*/ 93759 h 93759"/>
                  <a:gd name="connsiteX0" fmla="*/ 0 w 540719"/>
                  <a:gd name="connsiteY0" fmla="*/ 3352 h 19953"/>
                  <a:gd name="connsiteX1" fmla="*/ 540709 w 540719"/>
                  <a:gd name="connsiteY1" fmla="*/ 1608 h 19953"/>
                  <a:gd name="connsiteX2" fmla="*/ 15222 w 540719"/>
                  <a:gd name="connsiteY2" fmla="*/ 9432 h 19953"/>
                  <a:gd name="connsiteX3" fmla="*/ 531871 w 540719"/>
                  <a:gd name="connsiteY3" fmla="*/ 9581 h 19953"/>
                  <a:gd name="connsiteX4" fmla="*/ 24783 w 540719"/>
                  <a:gd name="connsiteY4" fmla="*/ 17070 h 19953"/>
                  <a:gd name="connsiteX0" fmla="*/ 0 w 541689"/>
                  <a:gd name="connsiteY0" fmla="*/ 7192 h 23793"/>
                  <a:gd name="connsiteX1" fmla="*/ 540709 w 541689"/>
                  <a:gd name="connsiteY1" fmla="*/ 5448 h 23793"/>
                  <a:gd name="connsiteX2" fmla="*/ 15222 w 541689"/>
                  <a:gd name="connsiteY2" fmla="*/ 13272 h 23793"/>
                  <a:gd name="connsiteX3" fmla="*/ 531871 w 541689"/>
                  <a:gd name="connsiteY3" fmla="*/ 13421 h 23793"/>
                  <a:gd name="connsiteX4" fmla="*/ 24783 w 541689"/>
                  <a:gd name="connsiteY4" fmla="*/ 20910 h 23793"/>
                  <a:gd name="connsiteX0" fmla="*/ 0 w 547373"/>
                  <a:gd name="connsiteY0" fmla="*/ 4699 h 21300"/>
                  <a:gd name="connsiteX1" fmla="*/ 540709 w 547373"/>
                  <a:gd name="connsiteY1" fmla="*/ 2955 h 21300"/>
                  <a:gd name="connsiteX2" fmla="*/ 15222 w 547373"/>
                  <a:gd name="connsiteY2" fmla="*/ 10779 h 21300"/>
                  <a:gd name="connsiteX3" fmla="*/ 531871 w 547373"/>
                  <a:gd name="connsiteY3" fmla="*/ 10928 h 21300"/>
                  <a:gd name="connsiteX4" fmla="*/ 24783 w 547373"/>
                  <a:gd name="connsiteY4" fmla="*/ 18417 h 21300"/>
                  <a:gd name="connsiteX0" fmla="*/ 0 w 547374"/>
                  <a:gd name="connsiteY0" fmla="*/ 4699 h 21300"/>
                  <a:gd name="connsiteX1" fmla="*/ 540709 w 547374"/>
                  <a:gd name="connsiteY1" fmla="*/ 2955 h 21300"/>
                  <a:gd name="connsiteX2" fmla="*/ 15222 w 547374"/>
                  <a:gd name="connsiteY2" fmla="*/ 10779 h 21300"/>
                  <a:gd name="connsiteX3" fmla="*/ 531871 w 547374"/>
                  <a:gd name="connsiteY3" fmla="*/ 10928 h 21300"/>
                  <a:gd name="connsiteX4" fmla="*/ 24783 w 547374"/>
                  <a:gd name="connsiteY4" fmla="*/ 18417 h 21300"/>
                  <a:gd name="connsiteX0" fmla="*/ 0 w 547374"/>
                  <a:gd name="connsiteY0" fmla="*/ 4699 h 18417"/>
                  <a:gd name="connsiteX1" fmla="*/ 540709 w 547374"/>
                  <a:gd name="connsiteY1" fmla="*/ 2955 h 18417"/>
                  <a:gd name="connsiteX2" fmla="*/ 15222 w 547374"/>
                  <a:gd name="connsiteY2" fmla="*/ 10779 h 18417"/>
                  <a:gd name="connsiteX3" fmla="*/ 531871 w 547374"/>
                  <a:gd name="connsiteY3" fmla="*/ 10928 h 18417"/>
                  <a:gd name="connsiteX4" fmla="*/ 24783 w 547374"/>
                  <a:gd name="connsiteY4" fmla="*/ 18417 h 18417"/>
                  <a:gd name="connsiteX0" fmla="*/ 0 w 547374"/>
                  <a:gd name="connsiteY0" fmla="*/ 4699 h 18417"/>
                  <a:gd name="connsiteX1" fmla="*/ 540709 w 547374"/>
                  <a:gd name="connsiteY1" fmla="*/ 2955 h 18417"/>
                  <a:gd name="connsiteX2" fmla="*/ 15222 w 547374"/>
                  <a:gd name="connsiteY2" fmla="*/ 10779 h 18417"/>
                  <a:gd name="connsiteX3" fmla="*/ 547288 w 547374"/>
                  <a:gd name="connsiteY3" fmla="*/ 14415 h 18417"/>
                  <a:gd name="connsiteX4" fmla="*/ 24783 w 547374"/>
                  <a:gd name="connsiteY4" fmla="*/ 18417 h 18417"/>
                  <a:gd name="connsiteX0" fmla="*/ 0 w 548368"/>
                  <a:gd name="connsiteY0" fmla="*/ 4699 h 19446"/>
                  <a:gd name="connsiteX1" fmla="*/ 540709 w 548368"/>
                  <a:gd name="connsiteY1" fmla="*/ 2955 h 19446"/>
                  <a:gd name="connsiteX2" fmla="*/ 15222 w 548368"/>
                  <a:gd name="connsiteY2" fmla="*/ 10779 h 19446"/>
                  <a:gd name="connsiteX3" fmla="*/ 547288 w 548368"/>
                  <a:gd name="connsiteY3" fmla="*/ 14415 h 19446"/>
                  <a:gd name="connsiteX4" fmla="*/ 24783 w 548368"/>
                  <a:gd name="connsiteY4" fmla="*/ 18417 h 19446"/>
                  <a:gd name="connsiteX0" fmla="*/ 0 w 548368"/>
                  <a:gd name="connsiteY0" fmla="*/ 7192 h 21939"/>
                  <a:gd name="connsiteX1" fmla="*/ 540709 w 548368"/>
                  <a:gd name="connsiteY1" fmla="*/ 5448 h 21939"/>
                  <a:gd name="connsiteX2" fmla="*/ 15222 w 548368"/>
                  <a:gd name="connsiteY2" fmla="*/ 13272 h 21939"/>
                  <a:gd name="connsiteX3" fmla="*/ 547288 w 548368"/>
                  <a:gd name="connsiteY3" fmla="*/ 16908 h 21939"/>
                  <a:gd name="connsiteX4" fmla="*/ 24783 w 548368"/>
                  <a:gd name="connsiteY4" fmla="*/ 20910 h 21939"/>
                  <a:gd name="connsiteX0" fmla="*/ 0 w 553197"/>
                  <a:gd name="connsiteY0" fmla="*/ 5186 h 19933"/>
                  <a:gd name="connsiteX1" fmla="*/ 540709 w 553197"/>
                  <a:gd name="connsiteY1" fmla="*/ 3442 h 19933"/>
                  <a:gd name="connsiteX2" fmla="*/ 15222 w 553197"/>
                  <a:gd name="connsiteY2" fmla="*/ 11266 h 19933"/>
                  <a:gd name="connsiteX3" fmla="*/ 547288 w 553197"/>
                  <a:gd name="connsiteY3" fmla="*/ 14902 h 19933"/>
                  <a:gd name="connsiteX4" fmla="*/ 24783 w 553197"/>
                  <a:gd name="connsiteY4" fmla="*/ 18904 h 19933"/>
                  <a:gd name="connsiteX0" fmla="*/ 0 w 553197"/>
                  <a:gd name="connsiteY0" fmla="*/ 6181 h 20928"/>
                  <a:gd name="connsiteX1" fmla="*/ 540709 w 553197"/>
                  <a:gd name="connsiteY1" fmla="*/ 4437 h 20928"/>
                  <a:gd name="connsiteX2" fmla="*/ 15222 w 553197"/>
                  <a:gd name="connsiteY2" fmla="*/ 12261 h 20928"/>
                  <a:gd name="connsiteX3" fmla="*/ 547288 w 553197"/>
                  <a:gd name="connsiteY3" fmla="*/ 15897 h 20928"/>
                  <a:gd name="connsiteX4" fmla="*/ 24783 w 553197"/>
                  <a:gd name="connsiteY4" fmla="*/ 19899 h 20928"/>
                  <a:gd name="connsiteX0" fmla="*/ 0 w 553198"/>
                  <a:gd name="connsiteY0" fmla="*/ 4216 h 18963"/>
                  <a:gd name="connsiteX1" fmla="*/ 540710 w 553198"/>
                  <a:gd name="connsiteY1" fmla="*/ 5960 h 18963"/>
                  <a:gd name="connsiteX2" fmla="*/ 15222 w 553198"/>
                  <a:gd name="connsiteY2" fmla="*/ 10296 h 18963"/>
                  <a:gd name="connsiteX3" fmla="*/ 547288 w 553198"/>
                  <a:gd name="connsiteY3" fmla="*/ 13932 h 18963"/>
                  <a:gd name="connsiteX4" fmla="*/ 24783 w 553198"/>
                  <a:gd name="connsiteY4" fmla="*/ 17934 h 18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198" h="18963">
                    <a:moveTo>
                      <a:pt x="0" y="4216"/>
                    </a:moveTo>
                    <a:cubicBezTo>
                      <a:pt x="203200" y="-1341"/>
                      <a:pt x="437960" y="-2028"/>
                      <a:pt x="540710" y="5960"/>
                    </a:cubicBezTo>
                    <a:cubicBezTo>
                      <a:pt x="643460" y="13948"/>
                      <a:pt x="80310" y="-817"/>
                      <a:pt x="15222" y="10296"/>
                    </a:cubicBezTo>
                    <a:cubicBezTo>
                      <a:pt x="-88411" y="12109"/>
                      <a:pt x="545312" y="13429"/>
                      <a:pt x="547288" y="13932"/>
                    </a:cubicBezTo>
                    <a:cubicBezTo>
                      <a:pt x="579716" y="22180"/>
                      <a:pt x="-129525" y="17762"/>
                      <a:pt x="24783" y="17934"/>
                    </a:cubicBezTo>
                  </a:path>
                </a:pathLst>
              </a:custGeom>
              <a:ln w="25400">
                <a:solidFill>
                  <a:srgbClr val="993300"/>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58" name="フリーフォーム 127">
                <a:extLst>
                  <a:ext uri="{FF2B5EF4-FFF2-40B4-BE49-F238E27FC236}">
                    <a16:creationId xmlns:a16="http://schemas.microsoft.com/office/drawing/2014/main" id="{67D2234A-464B-9C20-6604-A581B1DD08E0}"/>
                  </a:ext>
                </a:extLst>
              </p:cNvPr>
              <p:cNvSpPr/>
              <p:nvPr/>
            </p:nvSpPr>
            <p:spPr>
              <a:xfrm>
                <a:off x="8772926" y="5693988"/>
                <a:ext cx="270597" cy="196787"/>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206489"/>
                  <a:gd name="connsiteX1" fmla="*/ 95250 w 301625"/>
                  <a:gd name="connsiteY1" fmla="*/ 182562 h 206489"/>
                  <a:gd name="connsiteX2" fmla="*/ 301625 w 301625"/>
                  <a:gd name="connsiteY2" fmla="*/ 198437 h 206489"/>
                  <a:gd name="connsiteX3" fmla="*/ 301625 w 301625"/>
                  <a:gd name="connsiteY3" fmla="*/ 198437 h 206489"/>
                </a:gdLst>
                <a:ahLst/>
                <a:cxnLst>
                  <a:cxn ang="0">
                    <a:pos x="connsiteX0" y="connsiteY0"/>
                  </a:cxn>
                  <a:cxn ang="0">
                    <a:pos x="connsiteX1" y="connsiteY1"/>
                  </a:cxn>
                  <a:cxn ang="0">
                    <a:pos x="connsiteX2" y="connsiteY2"/>
                  </a:cxn>
                  <a:cxn ang="0">
                    <a:pos x="connsiteX3" y="connsiteY3"/>
                  </a:cxn>
                </a:cxnLst>
                <a:rect l="l" t="t" r="r" b="b"/>
                <a:pathLst>
                  <a:path w="301625" h="206489">
                    <a:moveTo>
                      <a:pt x="0" y="0"/>
                    </a:moveTo>
                    <a:cubicBezTo>
                      <a:pt x="26458" y="21167"/>
                      <a:pt x="2490" y="96904"/>
                      <a:pt x="95250" y="182562"/>
                    </a:cubicBezTo>
                    <a:cubicBezTo>
                      <a:pt x="222405" y="228534"/>
                      <a:pt x="232833" y="193145"/>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59" name="フリーフォーム 128">
                <a:extLst>
                  <a:ext uri="{FF2B5EF4-FFF2-40B4-BE49-F238E27FC236}">
                    <a16:creationId xmlns:a16="http://schemas.microsoft.com/office/drawing/2014/main" id="{91AC387E-1A17-8672-CF3C-B7475DE48A1F}"/>
                  </a:ext>
                </a:extLst>
              </p:cNvPr>
              <p:cNvSpPr/>
              <p:nvPr/>
            </p:nvSpPr>
            <p:spPr>
              <a:xfrm flipH="1">
                <a:off x="9330715" y="5536681"/>
                <a:ext cx="278534" cy="330488"/>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19126" y="78618"/>
                      <a:pt x="95250" y="140040"/>
                    </a:cubicBezTo>
                    <a:cubicBezTo>
                      <a:pt x="189895" y="187854"/>
                      <a:pt x="232833" y="17897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60" name="フリーフォーム 129">
                <a:extLst>
                  <a:ext uri="{FF2B5EF4-FFF2-40B4-BE49-F238E27FC236}">
                    <a16:creationId xmlns:a16="http://schemas.microsoft.com/office/drawing/2014/main" id="{537BAA58-108B-B357-19BA-9F224BBBF857}"/>
                  </a:ext>
                </a:extLst>
              </p:cNvPr>
              <p:cNvSpPr/>
              <p:nvPr/>
            </p:nvSpPr>
            <p:spPr>
              <a:xfrm flipH="1">
                <a:off x="8871350" y="5103006"/>
                <a:ext cx="108671" cy="214456"/>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61" name="フリーフォーム 130">
                <a:extLst>
                  <a:ext uri="{FF2B5EF4-FFF2-40B4-BE49-F238E27FC236}">
                    <a16:creationId xmlns:a16="http://schemas.microsoft.com/office/drawing/2014/main" id="{3B227867-7FB2-9423-9F34-84DD85EFA454}"/>
                  </a:ext>
                </a:extLst>
              </p:cNvPr>
              <p:cNvSpPr/>
              <p:nvPr/>
            </p:nvSpPr>
            <p:spPr>
              <a:xfrm>
                <a:off x="9218867" y="5109356"/>
                <a:ext cx="180111" cy="119205"/>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62" name="フリーフォーム 131">
                <a:extLst>
                  <a:ext uri="{FF2B5EF4-FFF2-40B4-BE49-F238E27FC236}">
                    <a16:creationId xmlns:a16="http://schemas.microsoft.com/office/drawing/2014/main" id="{E615A445-F78F-662C-9A3B-3EF689420802}"/>
                  </a:ext>
                </a:extLst>
              </p:cNvPr>
              <p:cNvSpPr/>
              <p:nvPr/>
            </p:nvSpPr>
            <p:spPr>
              <a:xfrm>
                <a:off x="9114958" y="5109356"/>
                <a:ext cx="65811" cy="144605"/>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63" name="フリーフォーム 132">
                <a:extLst>
                  <a:ext uri="{FF2B5EF4-FFF2-40B4-BE49-F238E27FC236}">
                    <a16:creationId xmlns:a16="http://schemas.microsoft.com/office/drawing/2014/main" id="{40481412-279E-6A0A-22DD-EE8E62110853}"/>
                  </a:ext>
                </a:extLst>
              </p:cNvPr>
              <p:cNvSpPr/>
              <p:nvPr/>
            </p:nvSpPr>
            <p:spPr>
              <a:xfrm>
                <a:off x="8943510" y="4669185"/>
                <a:ext cx="152400" cy="204932"/>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64" name="フリーフォーム 133">
                <a:extLst>
                  <a:ext uri="{FF2B5EF4-FFF2-40B4-BE49-F238E27FC236}">
                    <a16:creationId xmlns:a16="http://schemas.microsoft.com/office/drawing/2014/main" id="{561A65E4-DFE9-BC84-5F18-F8874497DAEE}"/>
                  </a:ext>
                </a:extLst>
              </p:cNvPr>
              <p:cNvSpPr/>
              <p:nvPr/>
            </p:nvSpPr>
            <p:spPr>
              <a:xfrm>
                <a:off x="9206169" y="4624734"/>
                <a:ext cx="45719" cy="249382"/>
              </a:xfrm>
              <a:custGeom>
                <a:avLst/>
                <a:gdLst>
                  <a:gd name="connsiteX0" fmla="*/ 0 w 246063"/>
                  <a:gd name="connsiteY0" fmla="*/ 0 h 206375"/>
                  <a:gd name="connsiteX1" fmla="*/ 246063 w 246063"/>
                  <a:gd name="connsiteY1" fmla="*/ 206375 h 206375"/>
                  <a:gd name="connsiteX2" fmla="*/ 246063 w 246063"/>
                  <a:gd name="connsiteY2" fmla="*/ 206375 h 206375"/>
                  <a:gd name="connsiteX0" fmla="*/ 0 w 246063"/>
                  <a:gd name="connsiteY0" fmla="*/ 0 h 206375"/>
                  <a:gd name="connsiteX1" fmla="*/ 47625 w 246063"/>
                  <a:gd name="connsiteY1" fmla="*/ 158750 h 206375"/>
                  <a:gd name="connsiteX2" fmla="*/ 246063 w 246063"/>
                  <a:gd name="connsiteY2" fmla="*/ 206375 h 206375"/>
                  <a:gd name="connsiteX3" fmla="*/ 246063 w 246063"/>
                  <a:gd name="connsiteY3" fmla="*/ 206375 h 206375"/>
                  <a:gd name="connsiteX0" fmla="*/ 0 w 301625"/>
                  <a:gd name="connsiteY0" fmla="*/ 0 h 198437"/>
                  <a:gd name="connsiteX1" fmla="*/ 103187 w 301625"/>
                  <a:gd name="connsiteY1" fmla="*/ 15081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82562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13130 w 314755"/>
                  <a:gd name="connsiteY0" fmla="*/ 0 h 198437"/>
                  <a:gd name="connsiteX1" fmla="*/ 4512 w 314755"/>
                  <a:gd name="connsiteY1" fmla="*/ 61421 h 198437"/>
                  <a:gd name="connsiteX2" fmla="*/ 108380 w 314755"/>
                  <a:gd name="connsiteY2" fmla="*/ 140040 h 198437"/>
                  <a:gd name="connsiteX3" fmla="*/ 314755 w 314755"/>
                  <a:gd name="connsiteY3" fmla="*/ 198437 h 198437"/>
                  <a:gd name="connsiteX4" fmla="*/ 314755 w 314755"/>
                  <a:gd name="connsiteY4"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95250 w 301625"/>
                  <a:gd name="connsiteY1" fmla="*/ 140040 h 198437"/>
                  <a:gd name="connsiteX2" fmla="*/ 301625 w 301625"/>
                  <a:gd name="connsiteY2" fmla="*/ 198437 h 198437"/>
                  <a:gd name="connsiteX3" fmla="*/ 301625 w 301625"/>
                  <a:gd name="connsiteY3" fmla="*/ 198437 h 198437"/>
                  <a:gd name="connsiteX0" fmla="*/ 0 w 301625"/>
                  <a:gd name="connsiteY0" fmla="*/ 0 h 198437"/>
                  <a:gd name="connsiteX1" fmla="*/ 164192 w 301625"/>
                  <a:gd name="connsiteY1" fmla="*/ 111692 h 198437"/>
                  <a:gd name="connsiteX2" fmla="*/ 301625 w 301625"/>
                  <a:gd name="connsiteY2" fmla="*/ 198437 h 198437"/>
                  <a:gd name="connsiteX3" fmla="*/ 301625 w 301625"/>
                  <a:gd name="connsiteY3" fmla="*/ 198437 h 198437"/>
                  <a:gd name="connsiteX0" fmla="*/ 0 w 301625"/>
                  <a:gd name="connsiteY0" fmla="*/ 0 h 198437"/>
                  <a:gd name="connsiteX1" fmla="*/ 164191 w 301625"/>
                  <a:gd name="connsiteY1" fmla="*/ 87998 h 198437"/>
                  <a:gd name="connsiteX2" fmla="*/ 301625 w 301625"/>
                  <a:gd name="connsiteY2" fmla="*/ 198437 h 198437"/>
                  <a:gd name="connsiteX3" fmla="*/ 301625 w 301625"/>
                  <a:gd name="connsiteY3" fmla="*/ 198437 h 198437"/>
                </a:gdLst>
                <a:ahLst/>
                <a:cxnLst>
                  <a:cxn ang="0">
                    <a:pos x="connsiteX0" y="connsiteY0"/>
                  </a:cxn>
                  <a:cxn ang="0">
                    <a:pos x="connsiteX1" y="connsiteY1"/>
                  </a:cxn>
                  <a:cxn ang="0">
                    <a:pos x="connsiteX2" y="connsiteY2"/>
                  </a:cxn>
                  <a:cxn ang="0">
                    <a:pos x="connsiteX3" y="connsiteY3"/>
                  </a:cxn>
                </a:cxnLst>
                <a:rect l="l" t="t" r="r" b="b"/>
                <a:pathLst>
                  <a:path w="301625" h="198437">
                    <a:moveTo>
                      <a:pt x="0" y="0"/>
                    </a:moveTo>
                    <a:cubicBezTo>
                      <a:pt x="19844" y="29175"/>
                      <a:pt x="88067" y="26576"/>
                      <a:pt x="164191" y="87998"/>
                    </a:cubicBezTo>
                    <a:cubicBezTo>
                      <a:pt x="258836" y="135812"/>
                      <a:pt x="278719" y="180031"/>
                      <a:pt x="301625" y="198437"/>
                    </a:cubicBezTo>
                    <a:lnTo>
                      <a:pt x="301625" y="19843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nvGrpSpPr>
            <p:cNvPr id="56" name="グループ化 55">
              <a:extLst>
                <a:ext uri="{FF2B5EF4-FFF2-40B4-BE49-F238E27FC236}">
                  <a16:creationId xmlns:a16="http://schemas.microsoft.com/office/drawing/2014/main" id="{58B5B2E3-4BD0-A76C-97EC-67364944B63A}"/>
                </a:ext>
              </a:extLst>
            </p:cNvPr>
            <p:cNvGrpSpPr>
              <a:grpSpLocks noChangeAspect="1"/>
            </p:cNvGrpSpPr>
            <p:nvPr/>
          </p:nvGrpSpPr>
          <p:grpSpPr>
            <a:xfrm>
              <a:off x="2709576" y="924302"/>
              <a:ext cx="203995" cy="732800"/>
              <a:chOff x="780858" y="0"/>
              <a:chExt cx="293824" cy="2119766"/>
            </a:xfrm>
          </p:grpSpPr>
          <p:cxnSp>
            <p:nvCxnSpPr>
              <p:cNvPr id="120" name="直線コネクタ 119">
                <a:extLst>
                  <a:ext uri="{FF2B5EF4-FFF2-40B4-BE49-F238E27FC236}">
                    <a16:creationId xmlns:a16="http://schemas.microsoft.com/office/drawing/2014/main" id="{6D8F3ADC-097E-0D21-6A8A-A7D99328AED4}"/>
                  </a:ext>
                </a:extLst>
              </p:cNvPr>
              <p:cNvCxnSpPr/>
              <p:nvPr/>
            </p:nvCxnSpPr>
            <p:spPr>
              <a:xfrm flipH="1">
                <a:off x="885559" y="145142"/>
                <a:ext cx="0" cy="197462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1" name="グループ化 120">
                <a:extLst>
                  <a:ext uri="{FF2B5EF4-FFF2-40B4-BE49-F238E27FC236}">
                    <a16:creationId xmlns:a16="http://schemas.microsoft.com/office/drawing/2014/main" id="{B84B53F7-ABC5-F1B0-6444-830AE644B4DD}"/>
                  </a:ext>
                </a:extLst>
              </p:cNvPr>
              <p:cNvGrpSpPr/>
              <p:nvPr/>
            </p:nvGrpSpPr>
            <p:grpSpPr>
              <a:xfrm>
                <a:off x="894681" y="318906"/>
                <a:ext cx="180001" cy="368568"/>
                <a:chOff x="894677" y="318906"/>
                <a:chExt cx="156504" cy="317502"/>
              </a:xfrm>
            </p:grpSpPr>
            <p:sp>
              <p:nvSpPr>
                <p:cNvPr id="6154" name="正方形/長方形 6153">
                  <a:extLst>
                    <a:ext uri="{FF2B5EF4-FFF2-40B4-BE49-F238E27FC236}">
                      <a16:creationId xmlns:a16="http://schemas.microsoft.com/office/drawing/2014/main" id="{FE585C43-6F9A-F5CB-255B-3BEFEF102A1C}"/>
                    </a:ext>
                  </a:extLst>
                </p:cNvPr>
                <p:cNvSpPr/>
                <p:nvPr/>
              </p:nvSpPr>
              <p:spPr>
                <a:xfrm>
                  <a:off x="894677" y="318906"/>
                  <a:ext cx="156503" cy="158751"/>
                </a:xfrm>
                <a:prstGeom prst="rect">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55" name="正方形/長方形 6154">
                  <a:extLst>
                    <a:ext uri="{FF2B5EF4-FFF2-40B4-BE49-F238E27FC236}">
                      <a16:creationId xmlns:a16="http://schemas.microsoft.com/office/drawing/2014/main" id="{6DEE0B68-0B12-8F1A-E709-AEE08B94CC48}"/>
                    </a:ext>
                  </a:extLst>
                </p:cNvPr>
                <p:cNvSpPr/>
                <p:nvPr/>
              </p:nvSpPr>
              <p:spPr>
                <a:xfrm>
                  <a:off x="894678" y="477657"/>
                  <a:ext cx="156503" cy="15875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nvGrpSpPr>
              <p:cNvPr id="122" name="グループ化 121">
                <a:extLst>
                  <a:ext uri="{FF2B5EF4-FFF2-40B4-BE49-F238E27FC236}">
                    <a16:creationId xmlns:a16="http://schemas.microsoft.com/office/drawing/2014/main" id="{925113E6-8CF2-2404-23CF-68FFE7D06375}"/>
                  </a:ext>
                </a:extLst>
              </p:cNvPr>
              <p:cNvGrpSpPr/>
              <p:nvPr/>
            </p:nvGrpSpPr>
            <p:grpSpPr>
              <a:xfrm>
                <a:off x="801232" y="494522"/>
                <a:ext cx="112034" cy="447143"/>
                <a:chOff x="801232" y="494522"/>
                <a:chExt cx="97144" cy="387450"/>
              </a:xfrm>
            </p:grpSpPr>
            <p:grpSp>
              <p:nvGrpSpPr>
                <p:cNvPr id="6148" name="グループ化 6147">
                  <a:extLst>
                    <a:ext uri="{FF2B5EF4-FFF2-40B4-BE49-F238E27FC236}">
                      <a16:creationId xmlns:a16="http://schemas.microsoft.com/office/drawing/2014/main" id="{2841B01F-88F6-C534-C469-A6601D123270}"/>
                    </a:ext>
                  </a:extLst>
                </p:cNvPr>
                <p:cNvGrpSpPr/>
                <p:nvPr/>
              </p:nvGrpSpPr>
              <p:grpSpPr>
                <a:xfrm>
                  <a:off x="801232" y="494522"/>
                  <a:ext cx="71437" cy="387450"/>
                  <a:chOff x="801232" y="494522"/>
                  <a:chExt cx="71437" cy="387450"/>
                </a:xfrm>
              </p:grpSpPr>
              <p:sp>
                <p:nvSpPr>
                  <p:cNvPr id="6151" name="正方形/長方形 6150">
                    <a:extLst>
                      <a:ext uri="{FF2B5EF4-FFF2-40B4-BE49-F238E27FC236}">
                        <a16:creationId xmlns:a16="http://schemas.microsoft.com/office/drawing/2014/main" id="{859D4D1A-212D-7982-D24E-BD92BB925CAD}"/>
                      </a:ext>
                    </a:extLst>
                  </p:cNvPr>
                  <p:cNvSpPr/>
                  <p:nvPr/>
                </p:nvSpPr>
                <p:spPr>
                  <a:xfrm>
                    <a:off x="813931" y="494522"/>
                    <a:ext cx="45719" cy="144000"/>
                  </a:xfrm>
                  <a:prstGeom prst="rect">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52" name="正方形/長方形 6151">
                    <a:extLst>
                      <a:ext uri="{FF2B5EF4-FFF2-40B4-BE49-F238E27FC236}">
                        <a16:creationId xmlns:a16="http://schemas.microsoft.com/office/drawing/2014/main" id="{20853822-4E8D-6E44-D174-9F15504BBD64}"/>
                      </a:ext>
                    </a:extLst>
                  </p:cNvPr>
                  <p:cNvSpPr/>
                  <p:nvPr/>
                </p:nvSpPr>
                <p:spPr>
                  <a:xfrm>
                    <a:off x="801232" y="640571"/>
                    <a:ext cx="71437" cy="25200"/>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53" name="正方形/長方形 6152">
                    <a:extLst>
                      <a:ext uri="{FF2B5EF4-FFF2-40B4-BE49-F238E27FC236}">
                        <a16:creationId xmlns:a16="http://schemas.microsoft.com/office/drawing/2014/main" id="{E6BAEAE5-14D3-236E-AD25-4440C46E7E71}"/>
                      </a:ext>
                    </a:extLst>
                  </p:cNvPr>
                  <p:cNvSpPr/>
                  <p:nvPr/>
                </p:nvSpPr>
                <p:spPr>
                  <a:xfrm>
                    <a:off x="812342" y="665972"/>
                    <a:ext cx="45719" cy="216000"/>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cxnSp>
              <p:nvCxnSpPr>
                <p:cNvPr id="6149" name="直線コネクタ 6148">
                  <a:extLst>
                    <a:ext uri="{FF2B5EF4-FFF2-40B4-BE49-F238E27FC236}">
                      <a16:creationId xmlns:a16="http://schemas.microsoft.com/office/drawing/2014/main" id="{C747535F-920C-E7FC-6597-DD8992CA1644}"/>
                    </a:ext>
                  </a:extLst>
                </p:cNvPr>
                <p:cNvCxnSpPr/>
                <p:nvPr/>
              </p:nvCxnSpPr>
              <p:spPr>
                <a:xfrm>
                  <a:off x="808375" y="723915"/>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50" name="直線コネクタ 6149">
                  <a:extLst>
                    <a:ext uri="{FF2B5EF4-FFF2-40B4-BE49-F238E27FC236}">
                      <a16:creationId xmlns:a16="http://schemas.microsoft.com/office/drawing/2014/main" id="{D41C5EA8-79C3-435F-94D5-3C5211755539}"/>
                    </a:ext>
                  </a:extLst>
                </p:cNvPr>
                <p:cNvCxnSpPr/>
                <p:nvPr/>
              </p:nvCxnSpPr>
              <p:spPr>
                <a:xfrm>
                  <a:off x="808376" y="821546"/>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3" name="グループ化 122">
                <a:extLst>
                  <a:ext uri="{FF2B5EF4-FFF2-40B4-BE49-F238E27FC236}">
                    <a16:creationId xmlns:a16="http://schemas.microsoft.com/office/drawing/2014/main" id="{5E51BD55-B51F-1B10-32B9-16C95373FC6B}"/>
                  </a:ext>
                </a:extLst>
              </p:cNvPr>
              <p:cNvGrpSpPr/>
              <p:nvPr/>
            </p:nvGrpSpPr>
            <p:grpSpPr>
              <a:xfrm>
                <a:off x="855929" y="1807767"/>
                <a:ext cx="106561" cy="253607"/>
                <a:chOff x="855938" y="1807767"/>
                <a:chExt cx="92381" cy="217486"/>
              </a:xfrm>
            </p:grpSpPr>
            <p:sp>
              <p:nvSpPr>
                <p:cNvPr id="6145" name="正方形/長方形 6144">
                  <a:extLst>
                    <a:ext uri="{FF2B5EF4-FFF2-40B4-BE49-F238E27FC236}">
                      <a16:creationId xmlns:a16="http://schemas.microsoft.com/office/drawing/2014/main" id="{4BD0ECA9-8369-83D7-B68E-3E6769D00053}"/>
                    </a:ext>
                  </a:extLst>
                </p:cNvPr>
                <p:cNvSpPr/>
                <p:nvPr/>
              </p:nvSpPr>
              <p:spPr>
                <a:xfrm>
                  <a:off x="898004" y="1807767"/>
                  <a:ext cx="45719" cy="216000"/>
                </a:xfrm>
                <a:prstGeom prst="rect">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cxnSp>
              <p:nvCxnSpPr>
                <p:cNvPr id="6146" name="直線コネクタ 6145">
                  <a:extLst>
                    <a:ext uri="{FF2B5EF4-FFF2-40B4-BE49-F238E27FC236}">
                      <a16:creationId xmlns:a16="http://schemas.microsoft.com/office/drawing/2014/main" id="{D1CF6562-CBC2-7638-F6BA-142FEE9BC293}"/>
                    </a:ext>
                  </a:extLst>
                </p:cNvPr>
                <p:cNvCxnSpPr/>
                <p:nvPr/>
              </p:nvCxnSpPr>
              <p:spPr>
                <a:xfrm>
                  <a:off x="858319" y="1808560"/>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47" name="直線コネクタ 6146">
                  <a:extLst>
                    <a:ext uri="{FF2B5EF4-FFF2-40B4-BE49-F238E27FC236}">
                      <a16:creationId xmlns:a16="http://schemas.microsoft.com/office/drawing/2014/main" id="{3126DE97-6C4A-45E4-A1F2-3C16D608BBBF}"/>
                    </a:ext>
                  </a:extLst>
                </p:cNvPr>
                <p:cNvCxnSpPr/>
                <p:nvPr/>
              </p:nvCxnSpPr>
              <p:spPr>
                <a:xfrm>
                  <a:off x="855938" y="2025253"/>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4" name="直線コネクタ 123">
                <a:extLst>
                  <a:ext uri="{FF2B5EF4-FFF2-40B4-BE49-F238E27FC236}">
                    <a16:creationId xmlns:a16="http://schemas.microsoft.com/office/drawing/2014/main" id="{20C19B98-B29C-B16B-F709-09DB188EEACD}"/>
                  </a:ext>
                </a:extLst>
              </p:cNvPr>
              <p:cNvCxnSpPr/>
              <p:nvPr/>
            </p:nvCxnSpPr>
            <p:spPr>
              <a:xfrm flipH="1">
                <a:off x="868379" y="2106150"/>
                <a:ext cx="6390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5" name="円/楕円 69">
                <a:extLst>
                  <a:ext uri="{FF2B5EF4-FFF2-40B4-BE49-F238E27FC236}">
                    <a16:creationId xmlns:a16="http://schemas.microsoft.com/office/drawing/2014/main" id="{26D9A4D0-B630-BB85-5CE6-A10C4EA854DE}"/>
                  </a:ext>
                </a:extLst>
              </p:cNvPr>
              <p:cNvSpPr/>
              <p:nvPr/>
            </p:nvSpPr>
            <p:spPr>
              <a:xfrm>
                <a:off x="780858" y="1108954"/>
                <a:ext cx="216000" cy="433799"/>
              </a:xfrm>
              <a:prstGeom prst="ellipse">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126" name="グループ化 125">
                <a:extLst>
                  <a:ext uri="{FF2B5EF4-FFF2-40B4-BE49-F238E27FC236}">
                    <a16:creationId xmlns:a16="http://schemas.microsoft.com/office/drawing/2014/main" id="{0EDAD196-0416-47E0-6025-71967F704BE0}"/>
                  </a:ext>
                </a:extLst>
              </p:cNvPr>
              <p:cNvGrpSpPr/>
              <p:nvPr/>
            </p:nvGrpSpPr>
            <p:grpSpPr>
              <a:xfrm>
                <a:off x="805128" y="0"/>
                <a:ext cx="128243" cy="144000"/>
                <a:chOff x="805128" y="0"/>
                <a:chExt cx="128243" cy="144000"/>
              </a:xfrm>
            </p:grpSpPr>
            <p:sp>
              <p:nvSpPr>
                <p:cNvPr id="127" name="正方形/長方形 126">
                  <a:extLst>
                    <a:ext uri="{FF2B5EF4-FFF2-40B4-BE49-F238E27FC236}">
                      <a16:creationId xmlns:a16="http://schemas.microsoft.com/office/drawing/2014/main" id="{F7E769E0-FB63-99FC-5837-BEFEA6C6DCFB}"/>
                    </a:ext>
                  </a:extLst>
                </p:cNvPr>
                <p:cNvSpPr/>
                <p:nvPr/>
              </p:nvSpPr>
              <p:spPr bwMode="auto">
                <a:xfrm>
                  <a:off x="861371" y="0"/>
                  <a:ext cx="72000" cy="144000"/>
                </a:xfrm>
                <a:prstGeom prst="rect">
                  <a:avLst/>
                </a:prstGeom>
                <a:noFill/>
                <a:ln w="1270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6144" name="正方形/長方形 6143">
                  <a:extLst>
                    <a:ext uri="{FF2B5EF4-FFF2-40B4-BE49-F238E27FC236}">
                      <a16:creationId xmlns:a16="http://schemas.microsoft.com/office/drawing/2014/main" id="{EE62907E-127A-3C9B-0A56-26B801C600FE}"/>
                    </a:ext>
                  </a:extLst>
                </p:cNvPr>
                <p:cNvSpPr/>
                <p:nvPr/>
              </p:nvSpPr>
              <p:spPr bwMode="auto">
                <a:xfrm>
                  <a:off x="805128" y="2721"/>
                  <a:ext cx="54000" cy="140400"/>
                </a:xfrm>
                <a:prstGeom prst="rect">
                  <a:avLst/>
                </a:prstGeom>
                <a:noFill/>
                <a:ln w="1270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grpSp>
          <p:nvGrpSpPr>
            <p:cNvPr id="57" name="グループ化 56">
              <a:extLst>
                <a:ext uri="{FF2B5EF4-FFF2-40B4-BE49-F238E27FC236}">
                  <a16:creationId xmlns:a16="http://schemas.microsoft.com/office/drawing/2014/main" id="{2D2D17DB-18F4-EBB2-740D-D5762BE85CD2}"/>
                </a:ext>
              </a:extLst>
            </p:cNvPr>
            <p:cNvGrpSpPr>
              <a:grpSpLocks noChangeAspect="1"/>
            </p:cNvGrpSpPr>
            <p:nvPr/>
          </p:nvGrpSpPr>
          <p:grpSpPr>
            <a:xfrm>
              <a:off x="5214945" y="933605"/>
              <a:ext cx="203995" cy="732800"/>
              <a:chOff x="780858" y="0"/>
              <a:chExt cx="293824" cy="2119766"/>
            </a:xfrm>
          </p:grpSpPr>
          <p:cxnSp>
            <p:nvCxnSpPr>
              <p:cNvPr id="97" name="直線コネクタ 96">
                <a:extLst>
                  <a:ext uri="{FF2B5EF4-FFF2-40B4-BE49-F238E27FC236}">
                    <a16:creationId xmlns:a16="http://schemas.microsoft.com/office/drawing/2014/main" id="{49FF0FCC-52FB-B55D-4B4E-6FAC23AD4F3B}"/>
                  </a:ext>
                </a:extLst>
              </p:cNvPr>
              <p:cNvCxnSpPr/>
              <p:nvPr/>
            </p:nvCxnSpPr>
            <p:spPr>
              <a:xfrm flipH="1">
                <a:off x="885559" y="145142"/>
                <a:ext cx="0" cy="197462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8" name="グループ化 97">
                <a:extLst>
                  <a:ext uri="{FF2B5EF4-FFF2-40B4-BE49-F238E27FC236}">
                    <a16:creationId xmlns:a16="http://schemas.microsoft.com/office/drawing/2014/main" id="{EA9F6E5E-9176-6DF1-2057-7709CAE8109D}"/>
                  </a:ext>
                </a:extLst>
              </p:cNvPr>
              <p:cNvGrpSpPr/>
              <p:nvPr/>
            </p:nvGrpSpPr>
            <p:grpSpPr>
              <a:xfrm>
                <a:off x="894681" y="318906"/>
                <a:ext cx="180001" cy="368568"/>
                <a:chOff x="894677" y="318906"/>
                <a:chExt cx="156504" cy="317502"/>
              </a:xfrm>
            </p:grpSpPr>
            <p:sp>
              <p:nvSpPr>
                <p:cNvPr id="118" name="正方形/長方形 117">
                  <a:extLst>
                    <a:ext uri="{FF2B5EF4-FFF2-40B4-BE49-F238E27FC236}">
                      <a16:creationId xmlns:a16="http://schemas.microsoft.com/office/drawing/2014/main" id="{01F48502-B1D1-195C-3354-54EFC1983505}"/>
                    </a:ext>
                  </a:extLst>
                </p:cNvPr>
                <p:cNvSpPr/>
                <p:nvPr/>
              </p:nvSpPr>
              <p:spPr>
                <a:xfrm>
                  <a:off x="894677" y="318906"/>
                  <a:ext cx="156503" cy="158751"/>
                </a:xfrm>
                <a:prstGeom prst="rect">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119" name="正方形/長方形 118">
                  <a:extLst>
                    <a:ext uri="{FF2B5EF4-FFF2-40B4-BE49-F238E27FC236}">
                      <a16:creationId xmlns:a16="http://schemas.microsoft.com/office/drawing/2014/main" id="{7008FE3E-7E84-B355-3CB0-22F4351BF4F7}"/>
                    </a:ext>
                  </a:extLst>
                </p:cNvPr>
                <p:cNvSpPr/>
                <p:nvPr/>
              </p:nvSpPr>
              <p:spPr>
                <a:xfrm>
                  <a:off x="894678" y="477657"/>
                  <a:ext cx="156503" cy="15875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nvGrpSpPr>
              <p:cNvPr id="99" name="グループ化 98">
                <a:extLst>
                  <a:ext uri="{FF2B5EF4-FFF2-40B4-BE49-F238E27FC236}">
                    <a16:creationId xmlns:a16="http://schemas.microsoft.com/office/drawing/2014/main" id="{C0073CBC-16D7-50B1-3964-6849A08590A1}"/>
                  </a:ext>
                </a:extLst>
              </p:cNvPr>
              <p:cNvGrpSpPr/>
              <p:nvPr/>
            </p:nvGrpSpPr>
            <p:grpSpPr>
              <a:xfrm>
                <a:off x="801232" y="494522"/>
                <a:ext cx="112034" cy="447143"/>
                <a:chOff x="801232" y="494522"/>
                <a:chExt cx="97144" cy="387450"/>
              </a:xfrm>
            </p:grpSpPr>
            <p:grpSp>
              <p:nvGrpSpPr>
                <p:cNvPr id="112" name="グループ化 111">
                  <a:extLst>
                    <a:ext uri="{FF2B5EF4-FFF2-40B4-BE49-F238E27FC236}">
                      <a16:creationId xmlns:a16="http://schemas.microsoft.com/office/drawing/2014/main" id="{1843664F-9071-86E9-D75E-821CFC5D631E}"/>
                    </a:ext>
                  </a:extLst>
                </p:cNvPr>
                <p:cNvGrpSpPr/>
                <p:nvPr/>
              </p:nvGrpSpPr>
              <p:grpSpPr>
                <a:xfrm>
                  <a:off x="801232" y="494522"/>
                  <a:ext cx="71437" cy="387450"/>
                  <a:chOff x="801232" y="494522"/>
                  <a:chExt cx="71437" cy="387450"/>
                </a:xfrm>
              </p:grpSpPr>
              <p:sp>
                <p:nvSpPr>
                  <p:cNvPr id="115" name="正方形/長方形 114">
                    <a:extLst>
                      <a:ext uri="{FF2B5EF4-FFF2-40B4-BE49-F238E27FC236}">
                        <a16:creationId xmlns:a16="http://schemas.microsoft.com/office/drawing/2014/main" id="{09FE0AC4-B95C-7421-3517-6E08F5C30819}"/>
                      </a:ext>
                    </a:extLst>
                  </p:cNvPr>
                  <p:cNvSpPr/>
                  <p:nvPr/>
                </p:nvSpPr>
                <p:spPr>
                  <a:xfrm>
                    <a:off x="813931" y="494522"/>
                    <a:ext cx="45719" cy="144000"/>
                  </a:xfrm>
                  <a:prstGeom prst="rect">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116" name="正方形/長方形 115">
                    <a:extLst>
                      <a:ext uri="{FF2B5EF4-FFF2-40B4-BE49-F238E27FC236}">
                        <a16:creationId xmlns:a16="http://schemas.microsoft.com/office/drawing/2014/main" id="{E9C6B8E1-9339-7ABE-7441-42E9945671C5}"/>
                      </a:ext>
                    </a:extLst>
                  </p:cNvPr>
                  <p:cNvSpPr/>
                  <p:nvPr/>
                </p:nvSpPr>
                <p:spPr>
                  <a:xfrm>
                    <a:off x="801232" y="640571"/>
                    <a:ext cx="71437" cy="25200"/>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117" name="正方形/長方形 116">
                    <a:extLst>
                      <a:ext uri="{FF2B5EF4-FFF2-40B4-BE49-F238E27FC236}">
                        <a16:creationId xmlns:a16="http://schemas.microsoft.com/office/drawing/2014/main" id="{E0EB63A0-43FB-6405-4E18-DA77B636B0DE}"/>
                      </a:ext>
                    </a:extLst>
                  </p:cNvPr>
                  <p:cNvSpPr/>
                  <p:nvPr/>
                </p:nvSpPr>
                <p:spPr>
                  <a:xfrm>
                    <a:off x="812342" y="665972"/>
                    <a:ext cx="45719" cy="216000"/>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cxnSp>
              <p:nvCxnSpPr>
                <p:cNvPr id="113" name="直線コネクタ 112">
                  <a:extLst>
                    <a:ext uri="{FF2B5EF4-FFF2-40B4-BE49-F238E27FC236}">
                      <a16:creationId xmlns:a16="http://schemas.microsoft.com/office/drawing/2014/main" id="{65536AD7-B92D-B44F-092C-3F9BC6A15213}"/>
                    </a:ext>
                  </a:extLst>
                </p:cNvPr>
                <p:cNvCxnSpPr/>
                <p:nvPr/>
              </p:nvCxnSpPr>
              <p:spPr>
                <a:xfrm>
                  <a:off x="808375" y="723915"/>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a:extLst>
                    <a:ext uri="{FF2B5EF4-FFF2-40B4-BE49-F238E27FC236}">
                      <a16:creationId xmlns:a16="http://schemas.microsoft.com/office/drawing/2014/main" id="{BE20EFC8-FC24-9CB7-8BF3-BE2F6B806E32}"/>
                    </a:ext>
                  </a:extLst>
                </p:cNvPr>
                <p:cNvCxnSpPr/>
                <p:nvPr/>
              </p:nvCxnSpPr>
              <p:spPr>
                <a:xfrm>
                  <a:off x="808376" y="821546"/>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 name="グループ化 99">
                <a:extLst>
                  <a:ext uri="{FF2B5EF4-FFF2-40B4-BE49-F238E27FC236}">
                    <a16:creationId xmlns:a16="http://schemas.microsoft.com/office/drawing/2014/main" id="{CC670971-A1A3-17A8-A651-817290EB0536}"/>
                  </a:ext>
                </a:extLst>
              </p:cNvPr>
              <p:cNvGrpSpPr/>
              <p:nvPr/>
            </p:nvGrpSpPr>
            <p:grpSpPr>
              <a:xfrm>
                <a:off x="855929" y="1807767"/>
                <a:ext cx="106561" cy="253607"/>
                <a:chOff x="855938" y="1807767"/>
                <a:chExt cx="92381" cy="217486"/>
              </a:xfrm>
            </p:grpSpPr>
            <p:sp>
              <p:nvSpPr>
                <p:cNvPr id="109" name="正方形/長方形 108">
                  <a:extLst>
                    <a:ext uri="{FF2B5EF4-FFF2-40B4-BE49-F238E27FC236}">
                      <a16:creationId xmlns:a16="http://schemas.microsoft.com/office/drawing/2014/main" id="{D5109128-F9CE-FE98-EF4D-895D9BD45495}"/>
                    </a:ext>
                  </a:extLst>
                </p:cNvPr>
                <p:cNvSpPr/>
                <p:nvPr/>
              </p:nvSpPr>
              <p:spPr>
                <a:xfrm>
                  <a:off x="898004" y="1807767"/>
                  <a:ext cx="45719" cy="216000"/>
                </a:xfrm>
                <a:prstGeom prst="rect">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cxnSp>
              <p:nvCxnSpPr>
                <p:cNvPr id="110" name="直線コネクタ 109">
                  <a:extLst>
                    <a:ext uri="{FF2B5EF4-FFF2-40B4-BE49-F238E27FC236}">
                      <a16:creationId xmlns:a16="http://schemas.microsoft.com/office/drawing/2014/main" id="{A92CE040-33BD-FD63-B0EC-30389222508D}"/>
                    </a:ext>
                  </a:extLst>
                </p:cNvPr>
                <p:cNvCxnSpPr/>
                <p:nvPr/>
              </p:nvCxnSpPr>
              <p:spPr>
                <a:xfrm>
                  <a:off x="858319" y="1808560"/>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線コネクタ 110">
                  <a:extLst>
                    <a:ext uri="{FF2B5EF4-FFF2-40B4-BE49-F238E27FC236}">
                      <a16:creationId xmlns:a16="http://schemas.microsoft.com/office/drawing/2014/main" id="{AF059728-F5EA-3CF7-0363-7BDED213780E}"/>
                    </a:ext>
                  </a:extLst>
                </p:cNvPr>
                <p:cNvCxnSpPr/>
                <p:nvPr/>
              </p:nvCxnSpPr>
              <p:spPr>
                <a:xfrm>
                  <a:off x="855938" y="2025253"/>
                  <a:ext cx="90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1" name="直線コネクタ 100">
                <a:extLst>
                  <a:ext uri="{FF2B5EF4-FFF2-40B4-BE49-F238E27FC236}">
                    <a16:creationId xmlns:a16="http://schemas.microsoft.com/office/drawing/2014/main" id="{E88E7CDD-8D8B-D681-AD37-BDC2FB76A329}"/>
                  </a:ext>
                </a:extLst>
              </p:cNvPr>
              <p:cNvCxnSpPr/>
              <p:nvPr/>
            </p:nvCxnSpPr>
            <p:spPr>
              <a:xfrm flipH="1">
                <a:off x="868379" y="2106150"/>
                <a:ext cx="6390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円/楕円 49">
                <a:extLst>
                  <a:ext uri="{FF2B5EF4-FFF2-40B4-BE49-F238E27FC236}">
                    <a16:creationId xmlns:a16="http://schemas.microsoft.com/office/drawing/2014/main" id="{34EE3BF9-B6F1-0704-3468-3F998BAA01D3}"/>
                  </a:ext>
                </a:extLst>
              </p:cNvPr>
              <p:cNvSpPr/>
              <p:nvPr/>
            </p:nvSpPr>
            <p:spPr>
              <a:xfrm>
                <a:off x="780858" y="1108954"/>
                <a:ext cx="216000" cy="433799"/>
              </a:xfrm>
              <a:prstGeom prst="ellipse">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103" name="グループ化 102">
                <a:extLst>
                  <a:ext uri="{FF2B5EF4-FFF2-40B4-BE49-F238E27FC236}">
                    <a16:creationId xmlns:a16="http://schemas.microsoft.com/office/drawing/2014/main" id="{83D13975-9E52-794C-D0E3-B516FC943BC8}"/>
                  </a:ext>
                </a:extLst>
              </p:cNvPr>
              <p:cNvGrpSpPr/>
              <p:nvPr/>
            </p:nvGrpSpPr>
            <p:grpSpPr>
              <a:xfrm>
                <a:off x="805128" y="0"/>
                <a:ext cx="128243" cy="144000"/>
                <a:chOff x="805128" y="0"/>
                <a:chExt cx="128243" cy="144000"/>
              </a:xfrm>
            </p:grpSpPr>
            <p:sp>
              <p:nvSpPr>
                <p:cNvPr id="104" name="正方形/長方形 103">
                  <a:extLst>
                    <a:ext uri="{FF2B5EF4-FFF2-40B4-BE49-F238E27FC236}">
                      <a16:creationId xmlns:a16="http://schemas.microsoft.com/office/drawing/2014/main" id="{8E617A11-6812-6772-12C4-6D83AB895C06}"/>
                    </a:ext>
                  </a:extLst>
                </p:cNvPr>
                <p:cNvSpPr/>
                <p:nvPr/>
              </p:nvSpPr>
              <p:spPr bwMode="auto">
                <a:xfrm>
                  <a:off x="861371" y="0"/>
                  <a:ext cx="72000" cy="144000"/>
                </a:xfrm>
                <a:prstGeom prst="rect">
                  <a:avLst/>
                </a:prstGeom>
                <a:noFill/>
                <a:ln w="1270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108" name="正方形/長方形 107">
                  <a:extLst>
                    <a:ext uri="{FF2B5EF4-FFF2-40B4-BE49-F238E27FC236}">
                      <a16:creationId xmlns:a16="http://schemas.microsoft.com/office/drawing/2014/main" id="{8DAA66B2-3098-7E2B-4B8A-F38198B0E344}"/>
                    </a:ext>
                  </a:extLst>
                </p:cNvPr>
                <p:cNvSpPr/>
                <p:nvPr/>
              </p:nvSpPr>
              <p:spPr bwMode="auto">
                <a:xfrm>
                  <a:off x="805128" y="2721"/>
                  <a:ext cx="54000" cy="140400"/>
                </a:xfrm>
                <a:prstGeom prst="rect">
                  <a:avLst/>
                </a:prstGeom>
                <a:noFill/>
                <a:ln w="12700">
                  <a:solidFill>
                    <a:srgbClr val="000000"/>
                  </a:solidFill>
                  <a:prstDash val="solid"/>
                  <a:round/>
                  <a:headEnd/>
                  <a:tailEnd/>
                </a:ln>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grpSp>
        <p:sp>
          <p:nvSpPr>
            <p:cNvPr id="58" name="テキスト ボックス 57">
              <a:extLst>
                <a:ext uri="{FF2B5EF4-FFF2-40B4-BE49-F238E27FC236}">
                  <a16:creationId xmlns:a16="http://schemas.microsoft.com/office/drawing/2014/main" id="{B9FCA9A0-65F2-A47F-8717-DEA1E2608592}"/>
                </a:ext>
              </a:extLst>
            </p:cNvPr>
            <p:cNvSpPr txBox="1"/>
            <p:nvPr/>
          </p:nvSpPr>
          <p:spPr>
            <a:xfrm>
              <a:off x="2713164" y="3663385"/>
              <a:ext cx="1427414" cy="4290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rPr>
                <a:t>アンカー</a:t>
              </a:r>
            </a:p>
          </p:txBody>
        </p:sp>
        <p:sp>
          <p:nvSpPr>
            <p:cNvPr id="59" name="テキスト ボックス 58">
              <a:extLst>
                <a:ext uri="{FF2B5EF4-FFF2-40B4-BE49-F238E27FC236}">
                  <a16:creationId xmlns:a16="http://schemas.microsoft.com/office/drawing/2014/main" id="{DEE888DE-C859-3590-C98A-10B0EADF842E}"/>
                </a:ext>
              </a:extLst>
            </p:cNvPr>
            <p:cNvSpPr txBox="1"/>
            <p:nvPr/>
          </p:nvSpPr>
          <p:spPr>
            <a:xfrm>
              <a:off x="2980462" y="2472326"/>
              <a:ext cx="1496322" cy="4290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rPr>
                <a:t>電磁流速計</a:t>
              </a:r>
            </a:p>
          </p:txBody>
        </p:sp>
        <p:sp>
          <p:nvSpPr>
            <p:cNvPr id="60" name="テキスト ボックス 59">
              <a:extLst>
                <a:ext uri="{FF2B5EF4-FFF2-40B4-BE49-F238E27FC236}">
                  <a16:creationId xmlns:a16="http://schemas.microsoft.com/office/drawing/2014/main" id="{45D84DE3-3D99-F6A0-1815-D7B78327CA2F}"/>
                </a:ext>
              </a:extLst>
            </p:cNvPr>
            <p:cNvSpPr txBox="1"/>
            <p:nvPr/>
          </p:nvSpPr>
          <p:spPr>
            <a:xfrm>
              <a:off x="4286532" y="2634560"/>
              <a:ext cx="1001104" cy="4290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rPr>
                <a:t>濁度計</a:t>
              </a:r>
            </a:p>
          </p:txBody>
        </p:sp>
        <p:cxnSp>
          <p:nvCxnSpPr>
            <p:cNvPr id="61" name="直線矢印コネクタ 60">
              <a:extLst>
                <a:ext uri="{FF2B5EF4-FFF2-40B4-BE49-F238E27FC236}">
                  <a16:creationId xmlns:a16="http://schemas.microsoft.com/office/drawing/2014/main" id="{300F0952-35FB-7863-CD54-2CD82D4B6B86}"/>
                </a:ext>
              </a:extLst>
            </p:cNvPr>
            <p:cNvCxnSpPr>
              <a:cxnSpLocks/>
              <a:stCxn id="60" idx="2"/>
            </p:cNvCxnSpPr>
            <p:nvPr/>
          </p:nvCxnSpPr>
          <p:spPr>
            <a:xfrm>
              <a:off x="4787084" y="3063607"/>
              <a:ext cx="365541" cy="50921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テキスト ボックス 61">
              <a:extLst>
                <a:ext uri="{FF2B5EF4-FFF2-40B4-BE49-F238E27FC236}">
                  <a16:creationId xmlns:a16="http://schemas.microsoft.com/office/drawing/2014/main" id="{11632FC3-BF93-D884-D546-9B488445E299}"/>
                </a:ext>
              </a:extLst>
            </p:cNvPr>
            <p:cNvSpPr txBox="1"/>
            <p:nvPr/>
          </p:nvSpPr>
          <p:spPr>
            <a:xfrm>
              <a:off x="3473460" y="1005985"/>
              <a:ext cx="894559" cy="25141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rPr>
                <a:t>WQ</a:t>
              </a:r>
              <a:r>
                <a:rPr kumimoji="1" lang="ja-JP" altLang="en-US"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rPr>
                <a:t>システム</a:t>
              </a:r>
            </a:p>
          </p:txBody>
        </p:sp>
        <p:sp>
          <p:nvSpPr>
            <p:cNvPr id="63" name="テキスト ボックス 62">
              <a:extLst>
                <a:ext uri="{FF2B5EF4-FFF2-40B4-BE49-F238E27FC236}">
                  <a16:creationId xmlns:a16="http://schemas.microsoft.com/office/drawing/2014/main" id="{63016E18-F6F0-3F8D-2C25-1C5F312170F1}"/>
                </a:ext>
              </a:extLst>
            </p:cNvPr>
            <p:cNvSpPr txBox="1"/>
            <p:nvPr/>
          </p:nvSpPr>
          <p:spPr>
            <a:xfrm>
              <a:off x="7550524" y="987686"/>
              <a:ext cx="844050" cy="25141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rPr>
                <a:t>ST</a:t>
              </a:r>
              <a:r>
                <a:rPr kumimoji="1" lang="ja-JP" altLang="en-US"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rPr>
                <a:t>システム</a:t>
              </a:r>
            </a:p>
          </p:txBody>
        </p:sp>
        <p:grpSp>
          <p:nvGrpSpPr>
            <p:cNvPr id="64" name="グループ化 63">
              <a:extLst>
                <a:ext uri="{FF2B5EF4-FFF2-40B4-BE49-F238E27FC236}">
                  <a16:creationId xmlns:a16="http://schemas.microsoft.com/office/drawing/2014/main" id="{FFB28788-FE6D-F948-187F-6F2FBBA027BB}"/>
                </a:ext>
              </a:extLst>
            </p:cNvPr>
            <p:cNvGrpSpPr>
              <a:grpSpLocks noChangeAspect="1"/>
            </p:cNvGrpSpPr>
            <p:nvPr/>
          </p:nvGrpSpPr>
          <p:grpSpPr>
            <a:xfrm rot="16200000">
              <a:off x="5249778" y="3678777"/>
              <a:ext cx="50587" cy="303706"/>
              <a:chOff x="10518207" y="3607939"/>
              <a:chExt cx="787906" cy="4483533"/>
            </a:xfrm>
          </p:grpSpPr>
          <p:sp>
            <p:nvSpPr>
              <p:cNvPr id="81" name="正方形/長方形 80">
                <a:extLst>
                  <a:ext uri="{FF2B5EF4-FFF2-40B4-BE49-F238E27FC236}">
                    <a16:creationId xmlns:a16="http://schemas.microsoft.com/office/drawing/2014/main" id="{F0E42022-4413-443B-B1B2-11BA2119EB92}"/>
                  </a:ext>
                </a:extLst>
              </p:cNvPr>
              <p:cNvSpPr>
                <a:spLocks/>
              </p:cNvSpPr>
              <p:nvPr/>
            </p:nvSpPr>
            <p:spPr>
              <a:xfrm>
                <a:off x="11161371" y="3688098"/>
                <a:ext cx="85439" cy="895464"/>
              </a:xfrm>
              <a:prstGeom prst="rect">
                <a:avLst/>
              </a:prstGeom>
              <a:gradFill>
                <a:gsLst>
                  <a:gs pos="1000">
                    <a:srgbClr val="1F1F1F"/>
                  </a:gs>
                  <a:gs pos="4000">
                    <a:srgbClr val="FFFFFF"/>
                  </a:gs>
                  <a:gs pos="30000">
                    <a:srgbClr val="CFCFCF"/>
                  </a:gs>
                  <a:gs pos="39000">
                    <a:srgbClr val="1F1F1F"/>
                  </a:gs>
                  <a:gs pos="95000">
                    <a:srgbClr val="FFFFFF">
                      <a:lumMod val="76000"/>
                    </a:srgbClr>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82" name="正方形/長方形 81">
                <a:extLst>
                  <a:ext uri="{FF2B5EF4-FFF2-40B4-BE49-F238E27FC236}">
                    <a16:creationId xmlns:a16="http://schemas.microsoft.com/office/drawing/2014/main" id="{86CFD296-B013-943A-97AC-9D9BB9DA2F89}"/>
                  </a:ext>
                </a:extLst>
              </p:cNvPr>
              <p:cNvSpPr/>
              <p:nvPr/>
            </p:nvSpPr>
            <p:spPr>
              <a:xfrm>
                <a:off x="10557882" y="4694787"/>
                <a:ext cx="723168" cy="2975865"/>
              </a:xfrm>
              <a:prstGeom prst="rect">
                <a:avLst/>
              </a:prstGeom>
              <a:gradFill>
                <a:gsLst>
                  <a:gs pos="34000">
                    <a:srgbClr val="FFFFFF"/>
                  </a:gs>
                  <a:gs pos="12000">
                    <a:srgbClr val="1F1F1F"/>
                  </a:gs>
                  <a:gs pos="26000">
                    <a:srgbClr val="FFFFFF"/>
                  </a:gs>
                  <a:gs pos="95000">
                    <a:srgbClr val="636363"/>
                  </a:gs>
                  <a:gs pos="5000">
                    <a:srgbClr val="CFCFCF"/>
                  </a:gs>
                  <a:gs pos="100000">
                    <a:srgbClr val="CFCFCF"/>
                  </a:gs>
                  <a:gs pos="44000">
                    <a:srgbClr val="1F1F1F"/>
                  </a:gs>
                  <a:gs pos="77000">
                    <a:srgbClr val="FFFFFF">
                      <a:lumMod val="76000"/>
                    </a:srgbClr>
                  </a:gs>
                  <a:gs pos="97000">
                    <a:srgbClr val="7F7F7F"/>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nvGrpSpPr>
              <p:cNvPr id="83" name="グループ化 82">
                <a:extLst>
                  <a:ext uri="{FF2B5EF4-FFF2-40B4-BE49-F238E27FC236}">
                    <a16:creationId xmlns:a16="http://schemas.microsoft.com/office/drawing/2014/main" id="{92E3A53D-5E2F-C9FF-A51D-1EC8633BA011}"/>
                  </a:ext>
                </a:extLst>
              </p:cNvPr>
              <p:cNvGrpSpPr/>
              <p:nvPr/>
            </p:nvGrpSpPr>
            <p:grpSpPr>
              <a:xfrm>
                <a:off x="10776618" y="7668311"/>
                <a:ext cx="297696" cy="423161"/>
                <a:chOff x="10776618" y="7668311"/>
                <a:chExt cx="180156" cy="262467"/>
              </a:xfrm>
            </p:grpSpPr>
            <p:sp>
              <p:nvSpPr>
                <p:cNvPr id="94" name="正方形/長方形 93">
                  <a:extLst>
                    <a:ext uri="{FF2B5EF4-FFF2-40B4-BE49-F238E27FC236}">
                      <a16:creationId xmlns:a16="http://schemas.microsoft.com/office/drawing/2014/main" id="{46380FDE-8B70-1D51-866B-4284C950056E}"/>
                    </a:ext>
                  </a:extLst>
                </p:cNvPr>
                <p:cNvSpPr/>
                <p:nvPr/>
              </p:nvSpPr>
              <p:spPr>
                <a:xfrm rot="10800000">
                  <a:off x="10776618" y="7751769"/>
                  <a:ext cx="180156" cy="179009"/>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95" name="円/楕円 107">
                  <a:extLst>
                    <a:ext uri="{FF2B5EF4-FFF2-40B4-BE49-F238E27FC236}">
                      <a16:creationId xmlns:a16="http://schemas.microsoft.com/office/drawing/2014/main" id="{C819EAB0-FF61-5B0F-6476-21622A510614}"/>
                    </a:ext>
                  </a:extLst>
                </p:cNvPr>
                <p:cNvSpPr>
                  <a:spLocks/>
                </p:cNvSpPr>
                <p:nvPr/>
              </p:nvSpPr>
              <p:spPr>
                <a:xfrm rot="10800000">
                  <a:off x="10811152" y="7785848"/>
                  <a:ext cx="104935" cy="102936"/>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96" name="正方形/長方形 95">
                  <a:extLst>
                    <a:ext uri="{FF2B5EF4-FFF2-40B4-BE49-F238E27FC236}">
                      <a16:creationId xmlns:a16="http://schemas.microsoft.com/office/drawing/2014/main" id="{858C7D24-653B-7370-1AE3-729A2DF18F20}"/>
                    </a:ext>
                  </a:extLst>
                </p:cNvPr>
                <p:cNvSpPr>
                  <a:spLocks noChangeAspect="1"/>
                </p:cNvSpPr>
                <p:nvPr/>
              </p:nvSpPr>
              <p:spPr>
                <a:xfrm rot="10800000">
                  <a:off x="10776618" y="7668311"/>
                  <a:ext cx="180156" cy="84886"/>
                </a:xfrm>
                <a:prstGeom prst="rect">
                  <a:avLst/>
                </a:prstGeom>
                <a:gradFill flip="none" rotWithShape="1">
                  <a:gsLst>
                    <a:gs pos="0">
                      <a:srgbClr val="1F1F1F"/>
                    </a:gs>
                    <a:gs pos="14000">
                      <a:srgbClr val="FFFFFF"/>
                    </a:gs>
                    <a:gs pos="38000">
                      <a:srgbClr val="636363"/>
                    </a:gs>
                    <a:gs pos="7000">
                      <a:srgbClr val="CFCFCF"/>
                    </a:gs>
                    <a:gs pos="66000">
                      <a:srgbClr val="CFCFCF">
                        <a:lumMod val="15000"/>
                        <a:lumOff val="85000"/>
                      </a:srgbClr>
                    </a:gs>
                    <a:gs pos="100000">
                      <a:srgbClr val="1F1F1F"/>
                    </a:gs>
                    <a:gs pos="95000">
                      <a:srgbClr val="7F7F7F"/>
                    </a:gs>
                  </a:gsLst>
                  <a:lin ang="0" scaled="1"/>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84" name="正方形/長方形 83">
                <a:extLst>
                  <a:ext uri="{FF2B5EF4-FFF2-40B4-BE49-F238E27FC236}">
                    <a16:creationId xmlns:a16="http://schemas.microsoft.com/office/drawing/2014/main" id="{F9493275-E827-2323-C8A1-7F7F1069F68C}"/>
                  </a:ext>
                </a:extLst>
              </p:cNvPr>
              <p:cNvSpPr>
                <a:spLocks noChangeAspect="1"/>
              </p:cNvSpPr>
              <p:nvPr/>
            </p:nvSpPr>
            <p:spPr>
              <a:xfrm>
                <a:off x="11113575" y="4525168"/>
                <a:ext cx="67739" cy="58291"/>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85" name="正方形/長方形 84">
                <a:extLst>
                  <a:ext uri="{FF2B5EF4-FFF2-40B4-BE49-F238E27FC236}">
                    <a16:creationId xmlns:a16="http://schemas.microsoft.com/office/drawing/2014/main" id="{93B080B0-1523-75CE-7DC3-FEF32AC67DD3}"/>
                  </a:ext>
                </a:extLst>
              </p:cNvPr>
              <p:cNvSpPr>
                <a:spLocks/>
              </p:cNvSpPr>
              <p:nvPr/>
            </p:nvSpPr>
            <p:spPr>
              <a:xfrm>
                <a:off x="10577247" y="3692625"/>
                <a:ext cx="85439" cy="895464"/>
              </a:xfrm>
              <a:prstGeom prst="rect">
                <a:avLst/>
              </a:prstGeom>
              <a:gradFill>
                <a:gsLst>
                  <a:gs pos="1000">
                    <a:srgbClr val="1F1F1F"/>
                  </a:gs>
                  <a:gs pos="4000">
                    <a:srgbClr val="FFFFFF"/>
                  </a:gs>
                  <a:gs pos="30000">
                    <a:srgbClr val="CFCFCF"/>
                  </a:gs>
                  <a:gs pos="39000">
                    <a:srgbClr val="1F1F1F"/>
                  </a:gs>
                  <a:gs pos="95000">
                    <a:srgbClr val="FFFFFF">
                      <a:lumMod val="76000"/>
                    </a:srgbClr>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86" name="正方形/長方形 85">
                <a:extLst>
                  <a:ext uri="{FF2B5EF4-FFF2-40B4-BE49-F238E27FC236}">
                    <a16:creationId xmlns:a16="http://schemas.microsoft.com/office/drawing/2014/main" id="{B4455246-1DBF-408B-D47D-5793E6A6CF28}"/>
                  </a:ext>
                </a:extLst>
              </p:cNvPr>
              <p:cNvSpPr>
                <a:spLocks noChangeAspect="1"/>
              </p:cNvSpPr>
              <p:nvPr/>
            </p:nvSpPr>
            <p:spPr>
              <a:xfrm>
                <a:off x="10599313" y="4521734"/>
                <a:ext cx="56961" cy="58291"/>
              </a:xfrm>
              <a:prstGeom prst="rect">
                <a:avLst/>
              </a:prstGeom>
              <a:solidFill>
                <a:schemeClr val="bg1">
                  <a:lumMod val="6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87" name="正方形/長方形 86">
                <a:extLst>
                  <a:ext uri="{FF2B5EF4-FFF2-40B4-BE49-F238E27FC236}">
                    <a16:creationId xmlns:a16="http://schemas.microsoft.com/office/drawing/2014/main" id="{2699B127-D6FA-551F-73EF-974BFBE22B1B}"/>
                  </a:ext>
                </a:extLst>
              </p:cNvPr>
              <p:cNvSpPr>
                <a:spLocks/>
              </p:cNvSpPr>
              <p:nvPr/>
            </p:nvSpPr>
            <p:spPr>
              <a:xfrm>
                <a:off x="10518207" y="4584608"/>
                <a:ext cx="782307" cy="108966"/>
              </a:xfrm>
              <a:prstGeom prst="rect">
                <a:avLst/>
              </a:prstGeom>
              <a:gradFill>
                <a:gsLst>
                  <a:gs pos="34000">
                    <a:srgbClr val="FFFFFF"/>
                  </a:gs>
                  <a:gs pos="12000">
                    <a:srgbClr val="1F1F1F"/>
                  </a:gs>
                  <a:gs pos="26000">
                    <a:srgbClr val="FFFFFF"/>
                  </a:gs>
                  <a:gs pos="95000">
                    <a:srgbClr val="636363"/>
                  </a:gs>
                  <a:gs pos="5000">
                    <a:srgbClr val="CFCFCF"/>
                  </a:gs>
                  <a:gs pos="100000">
                    <a:srgbClr val="CFCFCF"/>
                  </a:gs>
                  <a:gs pos="44000">
                    <a:srgbClr val="1F1F1F"/>
                  </a:gs>
                  <a:gs pos="77000">
                    <a:srgbClr val="FFFFFF">
                      <a:lumMod val="76000"/>
                    </a:srgbClr>
                  </a:gs>
                  <a:gs pos="97000">
                    <a:srgbClr val="7F7F7F"/>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88" name="正方形/長方形 87">
                <a:extLst>
                  <a:ext uri="{FF2B5EF4-FFF2-40B4-BE49-F238E27FC236}">
                    <a16:creationId xmlns:a16="http://schemas.microsoft.com/office/drawing/2014/main" id="{C93E1D8C-1110-6CDF-B341-40DF9A9E3A7E}"/>
                  </a:ext>
                </a:extLst>
              </p:cNvPr>
              <p:cNvSpPr>
                <a:spLocks/>
              </p:cNvSpPr>
              <p:nvPr/>
            </p:nvSpPr>
            <p:spPr>
              <a:xfrm>
                <a:off x="10534578" y="3607939"/>
                <a:ext cx="771535" cy="89968"/>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89" name="正方形/長方形 88">
                <a:extLst>
                  <a:ext uri="{FF2B5EF4-FFF2-40B4-BE49-F238E27FC236}">
                    <a16:creationId xmlns:a16="http://schemas.microsoft.com/office/drawing/2014/main" id="{B3FC2F04-9084-3AEA-2A22-B90860BEBF8D}"/>
                  </a:ext>
                </a:extLst>
              </p:cNvPr>
              <p:cNvSpPr>
                <a:spLocks/>
              </p:cNvSpPr>
              <p:nvPr/>
            </p:nvSpPr>
            <p:spPr>
              <a:xfrm>
                <a:off x="10727378" y="4551103"/>
                <a:ext cx="361957" cy="360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90" name="正方形/長方形 89">
                <a:extLst>
                  <a:ext uri="{FF2B5EF4-FFF2-40B4-BE49-F238E27FC236}">
                    <a16:creationId xmlns:a16="http://schemas.microsoft.com/office/drawing/2014/main" id="{88962FD6-544C-D698-DB8F-F963607C8BA1}"/>
                  </a:ext>
                </a:extLst>
              </p:cNvPr>
              <p:cNvSpPr>
                <a:spLocks/>
              </p:cNvSpPr>
              <p:nvPr/>
            </p:nvSpPr>
            <p:spPr>
              <a:xfrm>
                <a:off x="10742271" y="3962960"/>
                <a:ext cx="351979" cy="32113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91" name="正方形/長方形 90">
                <a:extLst>
                  <a:ext uri="{FF2B5EF4-FFF2-40B4-BE49-F238E27FC236}">
                    <a16:creationId xmlns:a16="http://schemas.microsoft.com/office/drawing/2014/main" id="{9B1B4C13-7FC5-554F-284F-0E6C96E8C1D3}"/>
                  </a:ext>
                </a:extLst>
              </p:cNvPr>
              <p:cNvSpPr>
                <a:spLocks/>
              </p:cNvSpPr>
              <p:nvPr/>
            </p:nvSpPr>
            <p:spPr>
              <a:xfrm>
                <a:off x="10805772" y="4382969"/>
                <a:ext cx="90000" cy="180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92" name="正方形/長方形 91">
                <a:extLst>
                  <a:ext uri="{FF2B5EF4-FFF2-40B4-BE49-F238E27FC236}">
                    <a16:creationId xmlns:a16="http://schemas.microsoft.com/office/drawing/2014/main" id="{40900B75-9A04-10B5-F123-1776C29A2720}"/>
                  </a:ext>
                </a:extLst>
              </p:cNvPr>
              <p:cNvSpPr>
                <a:spLocks/>
              </p:cNvSpPr>
              <p:nvPr/>
            </p:nvSpPr>
            <p:spPr>
              <a:xfrm>
                <a:off x="10960893" y="4284089"/>
                <a:ext cx="85439" cy="264586"/>
              </a:xfrm>
              <a:prstGeom prst="rect">
                <a:avLst/>
              </a:prstGeom>
              <a:gradFill>
                <a:gsLst>
                  <a:gs pos="1000">
                    <a:srgbClr val="1F1F1F"/>
                  </a:gs>
                  <a:gs pos="4000">
                    <a:srgbClr val="FFFFFF"/>
                  </a:gs>
                  <a:gs pos="30000">
                    <a:srgbClr val="CFCFCF"/>
                  </a:gs>
                  <a:gs pos="39000">
                    <a:srgbClr val="1F1F1F"/>
                  </a:gs>
                  <a:gs pos="95000">
                    <a:srgbClr val="FFFFFF">
                      <a:lumMod val="76000"/>
                    </a:srgbClr>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sp>
            <p:nvSpPr>
              <p:cNvPr id="93" name="正方形/長方形 92">
                <a:extLst>
                  <a:ext uri="{FF2B5EF4-FFF2-40B4-BE49-F238E27FC236}">
                    <a16:creationId xmlns:a16="http://schemas.microsoft.com/office/drawing/2014/main" id="{46EBF734-A383-DCC2-EB7A-9F5F62D68F00}"/>
                  </a:ext>
                </a:extLst>
              </p:cNvPr>
              <p:cNvSpPr>
                <a:spLocks/>
              </p:cNvSpPr>
              <p:nvPr/>
            </p:nvSpPr>
            <p:spPr>
              <a:xfrm>
                <a:off x="10832986" y="4405647"/>
                <a:ext cx="36000" cy="143093"/>
              </a:xfrm>
              <a:prstGeom prst="rect">
                <a:avLst/>
              </a:prstGeom>
              <a:gradFill>
                <a:gsLst>
                  <a:gs pos="1000">
                    <a:srgbClr val="1F1F1F"/>
                  </a:gs>
                  <a:gs pos="4000">
                    <a:srgbClr val="FFFFFF"/>
                  </a:gs>
                  <a:gs pos="30000">
                    <a:srgbClr val="CFCFCF"/>
                  </a:gs>
                  <a:gs pos="39000">
                    <a:srgbClr val="1F1F1F"/>
                  </a:gs>
                  <a:gs pos="95000">
                    <a:srgbClr val="FFFFFF">
                      <a:lumMod val="76000"/>
                    </a:srgbClr>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white"/>
                  </a:solidFill>
                  <a:effectLst/>
                  <a:uLnTx/>
                  <a:uFillTx/>
                  <a:latin typeface="Times New Roman" panose="02020603050405020304" pitchFamily="18" charset="0"/>
                  <a:ea typeface="游ゴシック" panose="020B0400000000000000" pitchFamily="50" charset="-128"/>
                  <a:cs typeface="Times New Roman" panose="02020603050405020304" pitchFamily="18" charset="0"/>
                </a:endParaRPr>
              </a:p>
            </p:txBody>
          </p:sp>
        </p:grpSp>
        <p:sp>
          <p:nvSpPr>
            <p:cNvPr id="65" name="テキスト ボックス 64">
              <a:extLst>
                <a:ext uri="{FF2B5EF4-FFF2-40B4-BE49-F238E27FC236}">
                  <a16:creationId xmlns:a16="http://schemas.microsoft.com/office/drawing/2014/main" id="{AD32B20A-B246-816C-0C39-44F6F3A555ED}"/>
                </a:ext>
              </a:extLst>
            </p:cNvPr>
            <p:cNvSpPr txBox="1"/>
            <p:nvPr/>
          </p:nvSpPr>
          <p:spPr>
            <a:xfrm>
              <a:off x="5400081" y="2648297"/>
              <a:ext cx="1379733" cy="4290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游ゴシック" panose="020B0400000000000000" pitchFamily="50" charset="-128"/>
                  <a:cs typeface="Times New Roman" panose="02020603050405020304" pitchFamily="18" charset="0"/>
                </a:rPr>
                <a:t>塩分水温計</a:t>
              </a:r>
            </a:p>
          </p:txBody>
        </p:sp>
        <p:cxnSp>
          <p:nvCxnSpPr>
            <p:cNvPr id="66" name="直線矢印コネクタ 65">
              <a:extLst>
                <a:ext uri="{FF2B5EF4-FFF2-40B4-BE49-F238E27FC236}">
                  <a16:creationId xmlns:a16="http://schemas.microsoft.com/office/drawing/2014/main" id="{C40D1DF8-C532-EF46-BA5B-593EA6F4D24A}"/>
                </a:ext>
              </a:extLst>
            </p:cNvPr>
            <p:cNvCxnSpPr>
              <a:cxnSpLocks/>
              <a:stCxn id="65" idx="2"/>
            </p:cNvCxnSpPr>
            <p:nvPr/>
          </p:nvCxnSpPr>
          <p:spPr>
            <a:xfrm flipH="1">
              <a:off x="5327105" y="3077344"/>
              <a:ext cx="762844" cy="57669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DE9745CE-0441-0CB0-E390-8409460F09C7}"/>
                </a:ext>
              </a:extLst>
            </p:cNvPr>
            <p:cNvCxnSpPr/>
            <p:nvPr/>
          </p:nvCxnSpPr>
          <p:spPr>
            <a:xfrm>
              <a:off x="4132848" y="3586814"/>
              <a:ext cx="0" cy="602869"/>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026956E0-16B7-6371-0819-1793E782A615}"/>
                </a:ext>
              </a:extLst>
            </p:cNvPr>
            <p:cNvCxnSpPr/>
            <p:nvPr/>
          </p:nvCxnSpPr>
          <p:spPr>
            <a:xfrm>
              <a:off x="4044483" y="3586814"/>
              <a:ext cx="180000"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9" name="テキスト ボックス 68">
              <a:extLst>
                <a:ext uri="{FF2B5EF4-FFF2-40B4-BE49-F238E27FC236}">
                  <a16:creationId xmlns:a16="http://schemas.microsoft.com/office/drawing/2014/main" id="{A495EAF3-B5A4-01B3-BC9A-82E381C1D1ED}"/>
                </a:ext>
              </a:extLst>
            </p:cNvPr>
            <p:cNvSpPr txBox="1"/>
            <p:nvPr/>
          </p:nvSpPr>
          <p:spPr>
            <a:xfrm>
              <a:off x="4063928" y="3620880"/>
              <a:ext cx="518551" cy="2514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rPr>
                <a:t>1.5 m</a:t>
              </a:r>
              <a:endParaRPr kumimoji="1" lang="ja-JP" altLang="en-US"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endParaRPr>
            </a:p>
          </p:txBody>
        </p:sp>
        <p:cxnSp>
          <p:nvCxnSpPr>
            <p:cNvPr id="70" name="直線コネクタ 69">
              <a:extLst>
                <a:ext uri="{FF2B5EF4-FFF2-40B4-BE49-F238E27FC236}">
                  <a16:creationId xmlns:a16="http://schemas.microsoft.com/office/drawing/2014/main" id="{5ED4C077-9914-91B5-1F5A-9E514FCE65E9}"/>
                </a:ext>
              </a:extLst>
            </p:cNvPr>
            <p:cNvCxnSpPr/>
            <p:nvPr/>
          </p:nvCxnSpPr>
          <p:spPr>
            <a:xfrm>
              <a:off x="4999039" y="3777538"/>
              <a:ext cx="0" cy="396000"/>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C2303EFD-CA48-ADC9-C8A5-7D0248EC788A}"/>
                </a:ext>
              </a:extLst>
            </p:cNvPr>
            <p:cNvCxnSpPr/>
            <p:nvPr/>
          </p:nvCxnSpPr>
          <p:spPr>
            <a:xfrm>
              <a:off x="4910674" y="3777538"/>
              <a:ext cx="180000"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2" name="テキスト ボックス 71">
              <a:extLst>
                <a:ext uri="{FF2B5EF4-FFF2-40B4-BE49-F238E27FC236}">
                  <a16:creationId xmlns:a16="http://schemas.microsoft.com/office/drawing/2014/main" id="{50C233E5-C6FD-8746-49DD-4E06A3C51F2F}"/>
                </a:ext>
              </a:extLst>
            </p:cNvPr>
            <p:cNvSpPr txBox="1"/>
            <p:nvPr/>
          </p:nvSpPr>
          <p:spPr>
            <a:xfrm>
              <a:off x="4461011" y="3912883"/>
              <a:ext cx="518551" cy="2514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rPr>
                <a:t>1.0 m</a:t>
              </a:r>
              <a:endParaRPr kumimoji="1" lang="ja-JP" altLang="en-US"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endParaRPr>
            </a:p>
          </p:txBody>
        </p:sp>
        <p:cxnSp>
          <p:nvCxnSpPr>
            <p:cNvPr id="73" name="直線コネクタ 72">
              <a:extLst>
                <a:ext uri="{FF2B5EF4-FFF2-40B4-BE49-F238E27FC236}">
                  <a16:creationId xmlns:a16="http://schemas.microsoft.com/office/drawing/2014/main" id="{D696F300-DB00-F1D1-2940-193FA156BB02}"/>
                </a:ext>
              </a:extLst>
            </p:cNvPr>
            <p:cNvCxnSpPr/>
            <p:nvPr/>
          </p:nvCxnSpPr>
          <p:spPr>
            <a:xfrm>
              <a:off x="7095105" y="3557661"/>
              <a:ext cx="0" cy="602869"/>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線コネクタ 73">
              <a:extLst>
                <a:ext uri="{FF2B5EF4-FFF2-40B4-BE49-F238E27FC236}">
                  <a16:creationId xmlns:a16="http://schemas.microsoft.com/office/drawing/2014/main" id="{715EDE02-3365-116D-92D6-B9137314DE56}"/>
                </a:ext>
              </a:extLst>
            </p:cNvPr>
            <p:cNvCxnSpPr/>
            <p:nvPr/>
          </p:nvCxnSpPr>
          <p:spPr>
            <a:xfrm>
              <a:off x="7006740" y="3557661"/>
              <a:ext cx="180000"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5" name="テキスト ボックス 74">
              <a:extLst>
                <a:ext uri="{FF2B5EF4-FFF2-40B4-BE49-F238E27FC236}">
                  <a16:creationId xmlns:a16="http://schemas.microsoft.com/office/drawing/2014/main" id="{C06C1AC3-75DB-243A-BA1F-A49ECEB6CB37}"/>
                </a:ext>
              </a:extLst>
            </p:cNvPr>
            <p:cNvSpPr txBox="1"/>
            <p:nvPr/>
          </p:nvSpPr>
          <p:spPr>
            <a:xfrm>
              <a:off x="7054267" y="3732137"/>
              <a:ext cx="518551" cy="2514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rPr>
                <a:t>1.5 m</a:t>
              </a:r>
              <a:endParaRPr kumimoji="1" lang="ja-JP" altLang="en-US"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Times New Roman" panose="02020603050405020304" pitchFamily="18" charset="0"/>
              </a:endParaRPr>
            </a:p>
          </p:txBody>
        </p:sp>
        <p:cxnSp>
          <p:nvCxnSpPr>
            <p:cNvPr id="76" name="直線コネクタ 75">
              <a:extLst>
                <a:ext uri="{FF2B5EF4-FFF2-40B4-BE49-F238E27FC236}">
                  <a16:creationId xmlns:a16="http://schemas.microsoft.com/office/drawing/2014/main" id="{5F6F55AE-D4EB-4AE9-8C6D-E0D50881EEA7}"/>
                </a:ext>
              </a:extLst>
            </p:cNvPr>
            <p:cNvCxnSpPr/>
            <p:nvPr/>
          </p:nvCxnSpPr>
          <p:spPr>
            <a:xfrm>
              <a:off x="2210789" y="4292855"/>
              <a:ext cx="7673585"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F4673315-B620-3E32-EACF-04C409A69DEE}"/>
                </a:ext>
              </a:extLst>
            </p:cNvPr>
            <p:cNvCxnSpPr/>
            <p:nvPr/>
          </p:nvCxnSpPr>
          <p:spPr>
            <a:xfrm flipH="1">
              <a:off x="8947382" y="4309649"/>
              <a:ext cx="172528" cy="17252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8" name="直線コネクタ 77">
              <a:extLst>
                <a:ext uri="{FF2B5EF4-FFF2-40B4-BE49-F238E27FC236}">
                  <a16:creationId xmlns:a16="http://schemas.microsoft.com/office/drawing/2014/main" id="{7BFD632E-2D90-70EB-8390-A93327198F7A}"/>
                </a:ext>
              </a:extLst>
            </p:cNvPr>
            <p:cNvCxnSpPr/>
            <p:nvPr/>
          </p:nvCxnSpPr>
          <p:spPr>
            <a:xfrm flipH="1">
              <a:off x="9066636" y="4298059"/>
              <a:ext cx="172528" cy="17252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4F9CCFCF-611B-277B-8F4F-F27D85D40079}"/>
                </a:ext>
              </a:extLst>
            </p:cNvPr>
            <p:cNvCxnSpPr/>
            <p:nvPr/>
          </p:nvCxnSpPr>
          <p:spPr>
            <a:xfrm flipH="1">
              <a:off x="9166226" y="4294031"/>
              <a:ext cx="172528" cy="17252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0" name="直線矢印コネクタ 79">
              <a:extLst>
                <a:ext uri="{FF2B5EF4-FFF2-40B4-BE49-F238E27FC236}">
                  <a16:creationId xmlns:a16="http://schemas.microsoft.com/office/drawing/2014/main" id="{E0F65521-8532-4342-BCB0-FC2A4559BF5D}"/>
                </a:ext>
              </a:extLst>
            </p:cNvPr>
            <p:cNvCxnSpPr>
              <a:cxnSpLocks/>
              <a:stCxn id="59" idx="2"/>
              <a:endCxn id="47" idx="2"/>
            </p:cNvCxnSpPr>
            <p:nvPr/>
          </p:nvCxnSpPr>
          <p:spPr>
            <a:xfrm>
              <a:off x="3728623" y="2901373"/>
              <a:ext cx="179135" cy="41838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6348" name="テキスト ボックス 6347">
            <a:extLst>
              <a:ext uri="{FF2B5EF4-FFF2-40B4-BE49-F238E27FC236}">
                <a16:creationId xmlns:a16="http://schemas.microsoft.com/office/drawing/2014/main" id="{4B5FBB2E-CA8A-BCEC-EE6F-2978057B6E6E}"/>
              </a:ext>
            </a:extLst>
          </p:cNvPr>
          <p:cNvSpPr txBox="1"/>
          <p:nvPr/>
        </p:nvSpPr>
        <p:spPr>
          <a:xfrm>
            <a:off x="1237702" y="5774735"/>
            <a:ext cx="1645002" cy="230832"/>
          </a:xfrm>
          <a:prstGeom prst="rect">
            <a:avLst/>
          </a:prstGeom>
          <a:noFill/>
        </p:spPr>
        <p:txBody>
          <a:bodyPr wrap="none" rtlCol="0">
            <a:spAutoFit/>
          </a:bodyPr>
          <a:lstStyle/>
          <a:p>
            <a:r>
              <a:rPr kumimoji="1" lang="ja-JP" altLang="en-US" sz="900" dirty="0"/>
              <a:t>図</a:t>
            </a:r>
            <a:r>
              <a:rPr kumimoji="1" lang="en-US" altLang="ja-JP" sz="900" dirty="0"/>
              <a:t>1</a:t>
            </a:r>
            <a:r>
              <a:rPr kumimoji="1" lang="ja-JP" altLang="en-US" sz="900" dirty="0"/>
              <a:t>　対象地域と係留システム</a:t>
            </a:r>
          </a:p>
        </p:txBody>
      </p:sp>
      <p:pic>
        <p:nvPicPr>
          <p:cNvPr id="6407" name="図 6406">
            <a:extLst>
              <a:ext uri="{FF2B5EF4-FFF2-40B4-BE49-F238E27FC236}">
                <a16:creationId xmlns:a16="http://schemas.microsoft.com/office/drawing/2014/main" id="{8CC1A41E-FA1C-9BC6-CACD-B71CA1219E53}"/>
              </a:ext>
            </a:extLst>
          </p:cNvPr>
          <p:cNvPicPr>
            <a:picLocks noChangeAspect="1"/>
          </p:cNvPicPr>
          <p:nvPr/>
        </p:nvPicPr>
        <p:blipFill>
          <a:blip r:embed="rId6"/>
          <a:stretch>
            <a:fillRect/>
          </a:stretch>
        </p:blipFill>
        <p:spPr>
          <a:xfrm>
            <a:off x="4569125" y="4095993"/>
            <a:ext cx="4613219" cy="1647885"/>
          </a:xfrm>
          <a:prstGeom prst="rect">
            <a:avLst/>
          </a:prstGeom>
        </p:spPr>
      </p:pic>
      <p:sp>
        <p:nvSpPr>
          <p:cNvPr id="6408" name="テキスト ボックス 6407">
            <a:extLst>
              <a:ext uri="{FF2B5EF4-FFF2-40B4-BE49-F238E27FC236}">
                <a16:creationId xmlns:a16="http://schemas.microsoft.com/office/drawing/2014/main" id="{AEF65E56-50D2-CC3B-4134-C9736FC0DF63}"/>
              </a:ext>
            </a:extLst>
          </p:cNvPr>
          <p:cNvSpPr txBox="1"/>
          <p:nvPr/>
        </p:nvSpPr>
        <p:spPr>
          <a:xfrm>
            <a:off x="6167317" y="5705746"/>
            <a:ext cx="1800493" cy="230832"/>
          </a:xfrm>
          <a:prstGeom prst="rect">
            <a:avLst/>
          </a:prstGeom>
          <a:noFill/>
        </p:spPr>
        <p:txBody>
          <a:bodyPr wrap="none" rtlCol="0">
            <a:spAutoFit/>
          </a:bodyPr>
          <a:lstStyle/>
          <a:p>
            <a:r>
              <a:rPr kumimoji="1" lang="ja-JP" altLang="en-US" sz="900" dirty="0"/>
              <a:t>図</a:t>
            </a:r>
            <a:r>
              <a:rPr kumimoji="1" lang="en-US" altLang="ja-JP" sz="900" dirty="0"/>
              <a:t>2</a:t>
            </a:r>
            <a:r>
              <a:rPr kumimoji="1" lang="ja-JP" altLang="en-US" sz="900" dirty="0"/>
              <a:t>　放射性</a:t>
            </a:r>
            <a:r>
              <a:rPr kumimoji="1" lang="pl-PL" altLang="ja-JP" sz="900" dirty="0"/>
              <a:t>Cs</a:t>
            </a:r>
            <a:r>
              <a:rPr kumimoji="1" lang="ja-JP" altLang="en-US" sz="900" dirty="0"/>
              <a:t>の</a:t>
            </a:r>
            <a:r>
              <a:rPr kumimoji="1" lang="en-US" altLang="ja-JP" sz="900" dirty="0"/>
              <a:t>2</a:t>
            </a:r>
            <a:r>
              <a:rPr kumimoji="1" lang="ja-JP" altLang="en-US" sz="900" dirty="0"/>
              <a:t>次移動の割合</a:t>
            </a:r>
            <a:endParaRPr kumimoji="1" lang="en-US" altLang="ja-JP" sz="900" dirty="0"/>
          </a:p>
        </p:txBody>
      </p:sp>
      <p:sp>
        <p:nvSpPr>
          <p:cNvPr id="6409" name="テキスト ボックス 6408">
            <a:extLst>
              <a:ext uri="{FF2B5EF4-FFF2-40B4-BE49-F238E27FC236}">
                <a16:creationId xmlns:a16="http://schemas.microsoft.com/office/drawing/2014/main" id="{C7AC8857-5B92-4110-54FD-2F461A15EF04}"/>
              </a:ext>
            </a:extLst>
          </p:cNvPr>
          <p:cNvSpPr txBox="1"/>
          <p:nvPr/>
        </p:nvSpPr>
        <p:spPr>
          <a:xfrm>
            <a:off x="4197588" y="3478686"/>
            <a:ext cx="5488363" cy="600164"/>
          </a:xfrm>
          <a:prstGeom prst="rect">
            <a:avLst/>
          </a:prstGeom>
          <a:noFill/>
        </p:spPr>
        <p:txBody>
          <a:bodyPr wrap="square" rtlCol="0">
            <a:spAutoFit/>
          </a:bodyPr>
          <a:lstStyle/>
          <a:p>
            <a:r>
              <a:rPr kumimoji="1" lang="en-US" altLang="ja-JP" sz="1100" dirty="0"/>
              <a:t>Toshiharu Misonou et al, Migration processes of radioactive cesium in the Fukushima nearshore area: Impacts of riverine input and resuspension, Marine Pollution Bulletin, Volume 178, 2022 </a:t>
            </a:r>
            <a:endParaRPr kumimoji="1" lang="ja-JP" altLang="en-US" sz="1100" dirty="0"/>
          </a:p>
        </p:txBody>
      </p:sp>
    </p:spTree>
    <p:extLst>
      <p:ext uri="{BB962C8B-B14F-4D97-AF65-F5344CB8AC3E}">
        <p14:creationId xmlns:p14="http://schemas.microsoft.com/office/powerpoint/2010/main" val="3465252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56456" y="692696"/>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27" name="角丸四角形 26"/>
          <p:cNvSpPr/>
          <p:nvPr/>
        </p:nvSpPr>
        <p:spPr>
          <a:xfrm>
            <a:off x="128464" y="1124743"/>
            <a:ext cx="9611913"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様々な分析手法を組み合わせて環境中における放射性物質の存在形態を明らかにし、生態系への放射性物質移行メカニズムを明らかにする。</a:t>
            </a:r>
          </a:p>
        </p:txBody>
      </p:sp>
      <p:sp>
        <p:nvSpPr>
          <p:cNvPr id="34" name="正方形/長方形 33"/>
          <p:cNvSpPr/>
          <p:nvPr/>
        </p:nvSpPr>
        <p:spPr>
          <a:xfrm>
            <a:off x="56456" y="692696"/>
            <a:ext cx="9793982" cy="54448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105"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65397" y="1772816"/>
            <a:ext cx="1804187" cy="1384674"/>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舗装面における放射性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濃度の経年変化の把握</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舗装面からの放射性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の溶出特性の評価</a:t>
            </a:r>
            <a:endParaRPr lang="en-US" altLang="ja-JP" sz="1100" dirty="0">
              <a:latin typeface="Meiryo UI" panose="020B0604030504040204" pitchFamily="50" charset="-128"/>
              <a:ea typeface="Meiryo UI" panose="020B0604030504040204" pitchFamily="50" charset="-128"/>
            </a:endParaRPr>
          </a:p>
        </p:txBody>
      </p:sp>
      <p:sp>
        <p:nvSpPr>
          <p:cNvPr id="106" name="右矢印 19">
            <a:extLst>
              <a:ext uri="{FF2B5EF4-FFF2-40B4-BE49-F238E27FC236}">
                <a16:creationId xmlns:a16="http://schemas.microsoft.com/office/drawing/2014/main" id="{38127547-84A4-F9FA-0E8D-877B6E6B44D1}"/>
              </a:ext>
            </a:extLst>
          </p:cNvPr>
          <p:cNvSpPr/>
          <p:nvPr/>
        </p:nvSpPr>
        <p:spPr>
          <a:xfrm>
            <a:off x="2072680" y="2193164"/>
            <a:ext cx="300960"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2576736" y="1772816"/>
            <a:ext cx="7180137" cy="1401974"/>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舗装面の</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137</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沈着量は、土壌面よりも速やかに減少。さらに人間活動がある避難指示が解除された居住区域では、人間活動の無い帰還困難区域よりも速やかに減少しており、市街地は他の土地利用よりも速やかに環境回復し、回復速度は住民の帰還で促進されることが示唆。</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舗装面における</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137</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沈着量の減少は、主に降雨による洗い流しに起因しており、溶存態として水系へと移行。</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rPr>
              <a:t>降雨による洗い流し効果は、表面流の水温の影響を強く受ける可能性が示唆。</a:t>
            </a:r>
            <a:endParaRPr lang="en-US" altLang="ja-JP" sz="1100" dirty="0">
              <a:latin typeface="Meiryo UI" panose="020B0604030504040204" pitchFamily="50" charset="-128"/>
              <a:ea typeface="Meiryo UI" panose="020B0604030504040204"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95653" y="6263244"/>
            <a:ext cx="9793982" cy="54000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関係省庁や自治体と共有され、帰還後の安全性や帰還に向けたリスクコミュニケーションに貢献</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77800" indent="-177800" eaLnBrk="1" hangingPunct="1">
              <a:lnSpc>
                <a:spcPct val="120000"/>
              </a:lnSpc>
              <a:buFont typeface="Wingdings" panose="05000000000000000000" pitchFamily="2" charset="2"/>
              <a:buChar char="l"/>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F-REI</a:t>
            </a:r>
            <a:r>
              <a:rPr lang="ja-JP" altLang="en-US" sz="1400" b="1">
                <a:solidFill>
                  <a:schemeClr val="tx1"/>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実施するフィールド研究として継続的なデータ取得</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評価をアサイン</a:t>
            </a: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793069" y="5129066"/>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65396" y="47108"/>
            <a:ext cx="8848044" cy="586746"/>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2072680" y="701134"/>
            <a:ext cx="7200800" cy="353230"/>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環境動態メカニズムの解明とシミュレーション技術（市街地）</a:t>
            </a: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57456" y="47109"/>
            <a:ext cx="792982" cy="578308"/>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12</a:t>
            </a:fld>
            <a:endParaRPr lang="ja-JP" altLang="en-US" sz="2400" dirty="0"/>
          </a:p>
        </p:txBody>
      </p:sp>
      <p:sp>
        <p:nvSpPr>
          <p:cNvPr id="44" name="テキスト ボックス 43">
            <a:extLst>
              <a:ext uri="{FF2B5EF4-FFF2-40B4-BE49-F238E27FC236}">
                <a16:creationId xmlns:a16="http://schemas.microsoft.com/office/drawing/2014/main" id="{7913A1EC-0E17-89E8-1FC5-E5CD43A5683B}"/>
              </a:ext>
            </a:extLst>
          </p:cNvPr>
          <p:cNvSpPr txBox="1"/>
          <p:nvPr/>
        </p:nvSpPr>
        <p:spPr>
          <a:xfrm>
            <a:off x="263775" y="5860481"/>
            <a:ext cx="3108118"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舗装面における</a:t>
            </a:r>
            <a:r>
              <a:rPr lang="en-US" altLang="ja-JP" sz="1100" b="1" baseline="30000" dirty="0">
                <a:latin typeface="Meiryo UI" panose="020B0604030504040204" pitchFamily="50" charset="-128"/>
                <a:ea typeface="Meiryo UI" panose="020B0604030504040204" pitchFamily="50" charset="-128"/>
              </a:rPr>
              <a:t>137</a:t>
            </a:r>
            <a:r>
              <a:rPr lang="en-US"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相対沈着量の経時変化</a:t>
            </a:r>
            <a:r>
              <a:rPr lang="en-US" altLang="ja-JP" sz="1100" b="1" dirty="0">
                <a:latin typeface="Meiryo UI" panose="020B0604030504040204" pitchFamily="50" charset="-128"/>
                <a:ea typeface="Meiryo UI" panose="020B0604030504040204" pitchFamily="50" charset="-128"/>
              </a:rPr>
              <a:t>】</a:t>
            </a:r>
          </a:p>
        </p:txBody>
      </p:sp>
      <p:sp>
        <p:nvSpPr>
          <p:cNvPr id="50" name="テキスト ボックス 49">
            <a:extLst>
              <a:ext uri="{FF2B5EF4-FFF2-40B4-BE49-F238E27FC236}">
                <a16:creationId xmlns:a16="http://schemas.microsoft.com/office/drawing/2014/main" id="{28E1A5D3-7BB9-21E4-FE78-324CA9257BD3}"/>
              </a:ext>
            </a:extLst>
          </p:cNvPr>
          <p:cNvSpPr txBox="1"/>
          <p:nvPr/>
        </p:nvSpPr>
        <p:spPr>
          <a:xfrm>
            <a:off x="3935277" y="3209478"/>
            <a:ext cx="2305099"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市街地からの</a:t>
            </a:r>
            <a:r>
              <a:rPr lang="en-US" altLang="ja-JP" sz="1100" b="1" baseline="30000" dirty="0">
                <a:latin typeface="Meiryo UI" panose="020B0604030504040204" pitchFamily="50" charset="-128"/>
                <a:ea typeface="Meiryo UI" panose="020B0604030504040204" pitchFamily="50" charset="-128"/>
              </a:rPr>
              <a:t>137</a:t>
            </a:r>
            <a:r>
              <a:rPr lang="en-US"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流出特性</a:t>
            </a:r>
            <a:r>
              <a:rPr lang="en-US" altLang="ja-JP" sz="1100" b="1" dirty="0">
                <a:latin typeface="Meiryo UI" panose="020B0604030504040204" pitchFamily="50" charset="-128"/>
                <a:ea typeface="Meiryo UI" panose="020B0604030504040204" pitchFamily="50" charset="-128"/>
              </a:rPr>
              <a:t>】</a:t>
            </a:r>
          </a:p>
        </p:txBody>
      </p:sp>
      <p:pic>
        <p:nvPicPr>
          <p:cNvPr id="4" name="図 3">
            <a:extLst>
              <a:ext uri="{FF2B5EF4-FFF2-40B4-BE49-F238E27FC236}">
                <a16:creationId xmlns:a16="http://schemas.microsoft.com/office/drawing/2014/main" id="{75DFF329-0B82-F315-2665-D3B800419464}"/>
              </a:ext>
            </a:extLst>
          </p:cNvPr>
          <p:cNvPicPr>
            <a:picLocks noChangeAspect="1"/>
          </p:cNvPicPr>
          <p:nvPr/>
        </p:nvPicPr>
        <p:blipFill>
          <a:blip r:embed="rId3"/>
          <a:stretch>
            <a:fillRect/>
          </a:stretch>
        </p:blipFill>
        <p:spPr>
          <a:xfrm>
            <a:off x="132019" y="3199812"/>
            <a:ext cx="3214424" cy="2707004"/>
          </a:xfrm>
          <a:prstGeom prst="rect">
            <a:avLst/>
          </a:prstGeom>
        </p:spPr>
      </p:pic>
      <p:grpSp>
        <p:nvGrpSpPr>
          <p:cNvPr id="33" name="グループ化 32">
            <a:extLst>
              <a:ext uri="{FF2B5EF4-FFF2-40B4-BE49-F238E27FC236}">
                <a16:creationId xmlns:a16="http://schemas.microsoft.com/office/drawing/2014/main" id="{7AE2FB64-D44B-72FA-E5C1-5A64B5FB788D}"/>
              </a:ext>
            </a:extLst>
          </p:cNvPr>
          <p:cNvGrpSpPr/>
          <p:nvPr/>
        </p:nvGrpSpPr>
        <p:grpSpPr>
          <a:xfrm>
            <a:off x="6753200" y="3027110"/>
            <a:ext cx="3136435" cy="3121232"/>
            <a:chOff x="6839575" y="3027110"/>
            <a:chExt cx="3136435" cy="3121232"/>
          </a:xfrm>
        </p:grpSpPr>
        <p:pic>
          <p:nvPicPr>
            <p:cNvPr id="31" name="図 30">
              <a:extLst>
                <a:ext uri="{FF2B5EF4-FFF2-40B4-BE49-F238E27FC236}">
                  <a16:creationId xmlns:a16="http://schemas.microsoft.com/office/drawing/2014/main" id="{A0929E9F-F863-9939-FFC0-7810CEC7EB8D}"/>
                </a:ext>
              </a:extLst>
            </p:cNvPr>
            <p:cNvPicPr>
              <a:picLocks noChangeAspect="1"/>
            </p:cNvPicPr>
            <p:nvPr/>
          </p:nvPicPr>
          <p:blipFill>
            <a:blip r:embed="rId4"/>
            <a:stretch>
              <a:fillRect/>
            </a:stretch>
          </p:blipFill>
          <p:spPr>
            <a:xfrm>
              <a:off x="6839575" y="3027110"/>
              <a:ext cx="2932042" cy="2795106"/>
            </a:xfrm>
            <a:prstGeom prst="rect">
              <a:avLst/>
            </a:prstGeom>
          </p:spPr>
        </p:pic>
        <p:grpSp>
          <p:nvGrpSpPr>
            <p:cNvPr id="17" name="グループ化 16">
              <a:extLst>
                <a:ext uri="{FF2B5EF4-FFF2-40B4-BE49-F238E27FC236}">
                  <a16:creationId xmlns:a16="http://schemas.microsoft.com/office/drawing/2014/main" id="{A7428141-F988-0E0D-D05F-FCC3C340FBF6}"/>
                </a:ext>
              </a:extLst>
            </p:cNvPr>
            <p:cNvGrpSpPr/>
            <p:nvPr/>
          </p:nvGrpSpPr>
          <p:grpSpPr>
            <a:xfrm>
              <a:off x="6969224" y="3212976"/>
              <a:ext cx="3006786" cy="2935366"/>
              <a:chOff x="3584848" y="3185413"/>
              <a:chExt cx="3006786" cy="2935366"/>
            </a:xfrm>
          </p:grpSpPr>
          <p:sp>
            <p:nvSpPr>
              <p:cNvPr id="10" name="テキスト ボックス 9">
                <a:extLst>
                  <a:ext uri="{FF2B5EF4-FFF2-40B4-BE49-F238E27FC236}">
                    <a16:creationId xmlns:a16="http://schemas.microsoft.com/office/drawing/2014/main" id="{A7542F0E-8A9B-08A7-BAFF-14CDF02DB7B5}"/>
                  </a:ext>
                </a:extLst>
              </p:cNvPr>
              <p:cNvSpPr txBox="1"/>
              <p:nvPr/>
            </p:nvSpPr>
            <p:spPr>
              <a:xfrm>
                <a:off x="3584848" y="5859169"/>
                <a:ext cx="2932042"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舗装面からの</a:t>
                </a:r>
                <a:r>
                  <a:rPr lang="en-US" altLang="ja-JP" sz="1100" b="1" baseline="30000" dirty="0">
                    <a:latin typeface="Meiryo UI" panose="020B0604030504040204" pitchFamily="50" charset="-128"/>
                    <a:ea typeface="Meiryo UI" panose="020B0604030504040204" pitchFamily="50" charset="-128"/>
                  </a:rPr>
                  <a:t>137</a:t>
                </a:r>
                <a:r>
                  <a:rPr lang="en-US"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溶出濃度</a:t>
                </a:r>
                <a:r>
                  <a:rPr lang="en-US" altLang="ja-JP" sz="1100" b="1" dirty="0">
                    <a:latin typeface="Meiryo UI" panose="020B0604030504040204" pitchFamily="50" charset="-128"/>
                    <a:ea typeface="Meiryo UI" panose="020B0604030504040204" pitchFamily="50" charset="-128"/>
                  </a:rPr>
                  <a:t>】</a:t>
                </a:r>
              </a:p>
            </p:txBody>
          </p:sp>
          <p:sp>
            <p:nvSpPr>
              <p:cNvPr id="11" name="右大かっこ 10">
                <a:extLst>
                  <a:ext uri="{FF2B5EF4-FFF2-40B4-BE49-F238E27FC236}">
                    <a16:creationId xmlns:a16="http://schemas.microsoft.com/office/drawing/2014/main" id="{FFEB9C26-A7C7-65E1-3371-7D9A8EFECE90}"/>
                  </a:ext>
                </a:extLst>
              </p:cNvPr>
              <p:cNvSpPr/>
              <p:nvPr/>
            </p:nvSpPr>
            <p:spPr>
              <a:xfrm>
                <a:off x="6219011" y="3185413"/>
                <a:ext cx="68334" cy="614250"/>
              </a:xfrm>
              <a:prstGeom prst="rightBracket">
                <a:avLst/>
              </a:prstGeom>
              <a:ln>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 name="右大かっこ 11">
                <a:extLst>
                  <a:ext uri="{FF2B5EF4-FFF2-40B4-BE49-F238E27FC236}">
                    <a16:creationId xmlns:a16="http://schemas.microsoft.com/office/drawing/2014/main" id="{DA510851-EC22-7B7B-6C29-C8D25D3F284F}"/>
                  </a:ext>
                </a:extLst>
              </p:cNvPr>
              <p:cNvSpPr/>
              <p:nvPr/>
            </p:nvSpPr>
            <p:spPr>
              <a:xfrm>
                <a:off x="6223959" y="4349038"/>
                <a:ext cx="68334" cy="614250"/>
              </a:xfrm>
              <a:prstGeom prst="rightBracket">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794338F0-77F7-24DB-676A-7082C7C052E6}"/>
                  </a:ext>
                </a:extLst>
              </p:cNvPr>
              <p:cNvSpPr txBox="1"/>
              <p:nvPr/>
            </p:nvSpPr>
            <p:spPr>
              <a:xfrm>
                <a:off x="6219011" y="3255045"/>
                <a:ext cx="363714" cy="461665"/>
              </a:xfrm>
              <a:prstGeom prst="rect">
                <a:avLst/>
              </a:prstGeom>
              <a:noFill/>
            </p:spPr>
            <p:txBody>
              <a:bodyPr wrap="square" rtlCol="0">
                <a:spAutoFit/>
              </a:bodyPr>
              <a:lstStyle/>
              <a:p>
                <a:r>
                  <a:rPr lang="ja-JP" altLang="en-US" sz="1200" dirty="0"/>
                  <a:t>夏季</a:t>
                </a:r>
                <a:endParaRPr kumimoji="1" lang="ja-JP" altLang="en-US" sz="1200" dirty="0"/>
              </a:p>
            </p:txBody>
          </p:sp>
          <p:sp>
            <p:nvSpPr>
              <p:cNvPr id="16" name="テキスト ボックス 15">
                <a:extLst>
                  <a:ext uri="{FF2B5EF4-FFF2-40B4-BE49-F238E27FC236}">
                    <a16:creationId xmlns:a16="http://schemas.microsoft.com/office/drawing/2014/main" id="{A4B598F3-4B43-8199-A0FB-817C121F8C33}"/>
                  </a:ext>
                </a:extLst>
              </p:cNvPr>
              <p:cNvSpPr txBox="1"/>
              <p:nvPr/>
            </p:nvSpPr>
            <p:spPr>
              <a:xfrm>
                <a:off x="6227920" y="4400923"/>
                <a:ext cx="363714" cy="461665"/>
              </a:xfrm>
              <a:prstGeom prst="rect">
                <a:avLst/>
              </a:prstGeom>
              <a:noFill/>
            </p:spPr>
            <p:txBody>
              <a:bodyPr wrap="square" rtlCol="0">
                <a:spAutoFit/>
              </a:bodyPr>
              <a:lstStyle/>
              <a:p>
                <a:r>
                  <a:rPr lang="ja-JP" altLang="en-US" sz="1200" dirty="0"/>
                  <a:t>冬季</a:t>
                </a:r>
                <a:endParaRPr kumimoji="1" lang="ja-JP" altLang="en-US" sz="1200" dirty="0"/>
              </a:p>
            </p:txBody>
          </p:sp>
        </p:grpSp>
      </p:grpSp>
      <p:pic>
        <p:nvPicPr>
          <p:cNvPr id="26" name="図 25">
            <a:extLst>
              <a:ext uri="{FF2B5EF4-FFF2-40B4-BE49-F238E27FC236}">
                <a16:creationId xmlns:a16="http://schemas.microsoft.com/office/drawing/2014/main" id="{4CF9D72F-514B-1FCF-DBBA-CDA8EC6EA8F4}"/>
              </a:ext>
            </a:extLst>
          </p:cNvPr>
          <p:cNvPicPr>
            <a:picLocks noChangeAspect="1"/>
          </p:cNvPicPr>
          <p:nvPr/>
        </p:nvPicPr>
        <p:blipFill>
          <a:blip r:embed="rId5"/>
          <a:stretch>
            <a:fillRect/>
          </a:stretch>
        </p:blipFill>
        <p:spPr>
          <a:xfrm>
            <a:off x="3579531" y="3505150"/>
            <a:ext cx="3087601" cy="2125570"/>
          </a:xfrm>
          <a:prstGeom prst="rect">
            <a:avLst/>
          </a:prstGeom>
        </p:spPr>
      </p:pic>
    </p:spTree>
    <p:extLst>
      <p:ext uri="{BB962C8B-B14F-4D97-AF65-F5344CB8AC3E}">
        <p14:creationId xmlns:p14="http://schemas.microsoft.com/office/powerpoint/2010/main" val="2517977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4DDBA95E-0A14-423F-97E9-FD76BCDC5836}" type="slidenum">
              <a:rPr lang="en-US" altLang="ja-JP" smtClean="0"/>
              <a:pPr>
                <a:defRPr/>
              </a:pPr>
              <a:t>13</a:t>
            </a:fld>
            <a:endParaRPr lang="en-US" altLang="ja-JP"/>
          </a:p>
        </p:txBody>
      </p:sp>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56456" y="692696"/>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4" name="角丸四角形 3"/>
          <p:cNvSpPr/>
          <p:nvPr/>
        </p:nvSpPr>
        <p:spPr>
          <a:xfrm>
            <a:off x="191364" y="1115314"/>
            <a:ext cx="9486109"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電源不要で任意の場所・期間のダスト観測法としてコケバッグを提案</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し、環境中での観測試験および放射性ダスト評価に取り組む。</a:t>
            </a:r>
            <a:endPar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56456" y="692695"/>
            <a:ext cx="9793982" cy="544140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7"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58797" y="1746022"/>
            <a:ext cx="2122461" cy="936104"/>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コケバッグによるダスト中の放射性</a:t>
            </a:r>
            <a:r>
              <a:rPr lang="pl-PL" altLang="ja-JP" sz="1100" dirty="0">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100" baseline="30000" dirty="0">
                <a:latin typeface="Meiryo UI" panose="020B0604030504040204" pitchFamily="50" charset="-128"/>
                <a:ea typeface="Meiryo UI" panose="020B0604030504040204" pitchFamily="50" charset="-128"/>
                <a:cs typeface="Meiryo UI" panose="020B0604030504040204" pitchFamily="50" charset="-128"/>
              </a:rPr>
              <a:t>137</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）濃度評価の定量性を評価する。</a:t>
            </a:r>
          </a:p>
        </p:txBody>
      </p:sp>
      <p:sp>
        <p:nvSpPr>
          <p:cNvPr id="8" name="右矢印 19">
            <a:extLst>
              <a:ext uri="{FF2B5EF4-FFF2-40B4-BE49-F238E27FC236}">
                <a16:creationId xmlns:a16="http://schemas.microsoft.com/office/drawing/2014/main" id="{38127547-84A4-F9FA-0E8D-877B6E6B44D1}"/>
              </a:ext>
            </a:extLst>
          </p:cNvPr>
          <p:cNvSpPr/>
          <p:nvPr/>
        </p:nvSpPr>
        <p:spPr>
          <a:xfrm>
            <a:off x="2148993" y="2046829"/>
            <a:ext cx="186872" cy="4376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2301694" y="1739388"/>
            <a:ext cx="7557684" cy="1094351"/>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選定した</a:t>
            </a:r>
            <a:r>
              <a:rPr lang="en-US" altLang="ja-JP" sz="1100" dirty="0">
                <a:latin typeface="Meiryo UI" panose="020B0604030504040204" pitchFamily="50" charset="-128"/>
                <a:ea typeface="Meiryo UI" panose="020B0604030504040204" pitchFamily="50" charset="-128"/>
              </a:rPr>
              <a:t>3</a:t>
            </a:r>
            <a:r>
              <a:rPr lang="ja-JP" altLang="en-US" sz="1100" dirty="0">
                <a:latin typeface="Meiryo UI" panose="020B0604030504040204" pitchFamily="50" charset="-128"/>
                <a:ea typeface="Meiryo UI" panose="020B0604030504040204" pitchFamily="50" charset="-128"/>
              </a:rPr>
              <a:t>種類のいずれのコケも、コケバッグ中の</a:t>
            </a:r>
            <a:r>
              <a:rPr lang="en-US" altLang="ja-JP" sz="1100" baseline="30000" dirty="0">
                <a:latin typeface="Meiryo UI" panose="020B0604030504040204" pitchFamily="50" charset="-128"/>
                <a:ea typeface="Meiryo UI" panose="020B0604030504040204" pitchFamily="50" charset="-128"/>
              </a:rPr>
              <a:t>137</a:t>
            </a:r>
            <a:r>
              <a:rPr lang="en-US"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濃度は、ばく露時間に対して良好な直線性を示し、定量的な放射性ダストの評価が可能である。</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同一地点で１か月ごとの大気浮遊</a:t>
            </a:r>
            <a:r>
              <a:rPr lang="ja-JP" altLang="en-US" sz="1100" dirty="0" err="1">
                <a:latin typeface="Meiryo UI" panose="020B0604030504040204" pitchFamily="50" charset="-128"/>
                <a:ea typeface="Meiryo UI" panose="020B0604030504040204" pitchFamily="50" charset="-128"/>
                <a:cs typeface="Meiryo UI" panose="020B0604030504040204" pitchFamily="50" charset="-128"/>
              </a:rPr>
              <a:t>じん</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測定結果とコケバッグ中の</a:t>
            </a:r>
            <a:r>
              <a:rPr lang="en-US" altLang="ja-JP" sz="1100" baseline="30000" dirty="0">
                <a:latin typeface="Meiryo UI" panose="020B0604030504040204" pitchFamily="50" charset="-128"/>
                <a:ea typeface="Meiryo UI" panose="020B0604030504040204" pitchFamily="50" charset="-128"/>
                <a:cs typeface="Meiryo UI" panose="020B0604030504040204" pitchFamily="50" charset="-128"/>
              </a:rPr>
              <a:t>137</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濃度を比較した結果、コケバッグと同程度の高さで採取された大気浮遊</a:t>
            </a:r>
            <a:r>
              <a:rPr lang="ja-JP" altLang="en-US" sz="1100" dirty="0" err="1">
                <a:latin typeface="Meiryo UI" panose="020B0604030504040204" pitchFamily="50" charset="-128"/>
                <a:ea typeface="Meiryo UI" panose="020B0604030504040204" pitchFamily="50" charset="-128"/>
                <a:cs typeface="Meiryo UI" panose="020B0604030504040204" pitchFamily="50" charset="-128"/>
              </a:rPr>
              <a:t>じん</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濃度との間に良好な相関関係がみられた。これらのことから、ダストサンプラーを代替（補完）する手法としてコケバッグを活用することができると考えられた。</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角丸四角形 90">
            <a:extLst>
              <a:ext uri="{FF2B5EF4-FFF2-40B4-BE49-F238E27FC236}">
                <a16:creationId xmlns:a16="http://schemas.microsoft.com/office/drawing/2014/main" id="{EFC4BC97-C5A0-40F6-AC55-73507F36D8EE}"/>
              </a:ext>
            </a:extLst>
          </p:cNvPr>
          <p:cNvSpPr/>
          <p:nvPr/>
        </p:nvSpPr>
        <p:spPr>
          <a:xfrm>
            <a:off x="65396" y="6251228"/>
            <a:ext cx="9793982" cy="351869"/>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eaLnBrk="1" hangingPunct="1">
              <a:lnSpc>
                <a:spcPts val="800"/>
              </a:lnSpc>
            </a:pP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77800" indent="-177800" eaLnBrk="1" hangingPunct="1">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フィルター法と比較したコケバック法の有用性を明らかにし、東電や自治体に紹介した。</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Rectangle 7">
            <a:extLst>
              <a:ext uri="{FF2B5EF4-FFF2-40B4-BE49-F238E27FC236}">
                <a16:creationId xmlns:a16="http://schemas.microsoft.com/office/drawing/2014/main" id="{B53F7B5E-2A8D-D5D4-9D9F-9ED2F1BE5717}"/>
              </a:ext>
            </a:extLst>
          </p:cNvPr>
          <p:cNvSpPr>
            <a:spLocks noChangeArrowheads="1"/>
          </p:cNvSpPr>
          <p:nvPr/>
        </p:nvSpPr>
        <p:spPr bwMode="auto">
          <a:xfrm>
            <a:off x="65396" y="47108"/>
            <a:ext cx="8848044" cy="586746"/>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13"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57456" y="47109"/>
            <a:ext cx="792982" cy="578308"/>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13</a:t>
            </a:fld>
            <a:endParaRPr lang="ja-JP" altLang="en-US" sz="2400" dirty="0"/>
          </a:p>
        </p:txBody>
      </p:sp>
      <p:pic>
        <p:nvPicPr>
          <p:cNvPr id="14" name="図 13"/>
          <p:cNvPicPr>
            <a:picLocks noChangeAspect="1"/>
          </p:cNvPicPr>
          <p:nvPr/>
        </p:nvPicPr>
        <p:blipFill>
          <a:blip r:embed="rId2"/>
          <a:stretch>
            <a:fillRect/>
          </a:stretch>
        </p:blipFill>
        <p:spPr>
          <a:xfrm>
            <a:off x="-48475" y="2832420"/>
            <a:ext cx="2350169" cy="1778364"/>
          </a:xfrm>
          <a:prstGeom prst="rect">
            <a:avLst/>
          </a:prstGeom>
        </p:spPr>
      </p:pic>
      <p:sp>
        <p:nvSpPr>
          <p:cNvPr id="15" name="Text Box 12">
            <a:extLst>
              <a:ext uri="{FF2B5EF4-FFF2-40B4-BE49-F238E27FC236}">
                <a16:creationId xmlns:a16="http://schemas.microsoft.com/office/drawing/2014/main" id="{9066D224-8B6B-1471-D279-1DE018208ABD}"/>
              </a:ext>
            </a:extLst>
          </p:cNvPr>
          <p:cNvSpPr txBox="1">
            <a:spLocks noChangeArrowheads="1"/>
          </p:cNvSpPr>
          <p:nvPr/>
        </p:nvSpPr>
        <p:spPr bwMode="auto">
          <a:xfrm>
            <a:off x="12584" y="4499753"/>
            <a:ext cx="2164767" cy="554301"/>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spcBef>
                <a:spcPct val="0"/>
              </a:spcBef>
              <a:buNone/>
              <a:defRPr/>
            </a:pPr>
            <a:r>
              <a:rPr lang="ja-JP" altLang="en-US" sz="1000" dirty="0"/>
              <a:t>図１（上）：コケバッグ材料のオオミズゴケとコケバッグ観測の様子</a:t>
            </a:r>
            <a:endParaRPr lang="en-US" altLang="ja-JP" sz="1000" dirty="0">
              <a:latin typeface="Meiryo UI" panose="020B0604030504040204" pitchFamily="50" charset="-128"/>
              <a:ea typeface="Meiryo UI" panose="020B0604030504040204" pitchFamily="50" charset="-128"/>
            </a:endParaRPr>
          </a:p>
        </p:txBody>
      </p:sp>
      <p:sp>
        <p:nvSpPr>
          <p:cNvPr id="16" name="Text Box 12">
            <a:extLst>
              <a:ext uri="{FF2B5EF4-FFF2-40B4-BE49-F238E27FC236}">
                <a16:creationId xmlns:a16="http://schemas.microsoft.com/office/drawing/2014/main" id="{9066D224-8B6B-1471-D279-1DE018208ABD}"/>
              </a:ext>
            </a:extLst>
          </p:cNvPr>
          <p:cNvSpPr txBox="1">
            <a:spLocks noChangeArrowheads="1"/>
          </p:cNvSpPr>
          <p:nvPr/>
        </p:nvSpPr>
        <p:spPr bwMode="auto">
          <a:xfrm>
            <a:off x="12667" y="4970001"/>
            <a:ext cx="2692032" cy="599100"/>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None/>
              <a:defRPr/>
            </a:pPr>
            <a:r>
              <a:rPr lang="ja-JP" altLang="en-US" sz="1000" dirty="0">
                <a:latin typeface="+mn-ea"/>
                <a:ea typeface="+mn-ea"/>
              </a:rPr>
              <a:t>図２（右上）：コケの種類による放射性</a:t>
            </a:r>
            <a:r>
              <a:rPr lang="en-US" altLang="ja-JP" sz="1000" dirty="0">
                <a:latin typeface="+mn-ea"/>
                <a:ea typeface="+mn-ea"/>
              </a:rPr>
              <a:t>Cs</a:t>
            </a:r>
            <a:r>
              <a:rPr lang="ja-JP" altLang="en-US" sz="1000" dirty="0">
                <a:latin typeface="+mn-ea"/>
                <a:ea typeface="+mn-ea"/>
              </a:rPr>
              <a:t>濃度の違い。</a:t>
            </a:r>
            <a:r>
              <a:rPr lang="en-US" altLang="ja-JP" sz="1000" dirty="0">
                <a:latin typeface="+mn-ea"/>
                <a:ea typeface="+mn-ea"/>
              </a:rPr>
              <a:t>5</a:t>
            </a:r>
            <a:r>
              <a:rPr lang="ja-JP" altLang="en-US" sz="1000" dirty="0">
                <a:latin typeface="+mn-ea"/>
                <a:ea typeface="+mn-ea"/>
              </a:rPr>
              <a:t>地点・</a:t>
            </a:r>
            <a:r>
              <a:rPr lang="en-US" altLang="ja-JP" sz="1000" dirty="0">
                <a:latin typeface="+mn-ea"/>
                <a:ea typeface="+mn-ea"/>
              </a:rPr>
              <a:t>3</a:t>
            </a:r>
            <a:r>
              <a:rPr lang="ja-JP" altLang="en-US" sz="1000" dirty="0">
                <a:latin typeface="+mn-ea"/>
                <a:ea typeface="+mn-ea"/>
              </a:rPr>
              <a:t>種類の観測データを用いて、最小二乗法により、地点係数（</a:t>
            </a:r>
            <a:r>
              <a:rPr lang="en-US" altLang="ja-JP" sz="1000" dirty="0">
                <a:latin typeface="+mn-ea"/>
                <a:ea typeface="+mn-ea"/>
              </a:rPr>
              <a:t>LF</a:t>
            </a:r>
            <a:r>
              <a:rPr lang="ja-JP" altLang="en-US" sz="1000" dirty="0">
                <a:latin typeface="+mn-ea"/>
                <a:ea typeface="+mn-ea"/>
              </a:rPr>
              <a:t>）・種類係数（</a:t>
            </a:r>
            <a:r>
              <a:rPr lang="en-US" altLang="ja-JP" sz="1000" dirty="0">
                <a:latin typeface="+mn-ea"/>
                <a:ea typeface="+mn-ea"/>
              </a:rPr>
              <a:t>SF</a:t>
            </a:r>
            <a:r>
              <a:rPr lang="ja-JP" altLang="en-US" sz="1000" dirty="0">
                <a:latin typeface="+mn-ea"/>
                <a:ea typeface="+mn-ea"/>
              </a:rPr>
              <a:t>）を推定した。</a:t>
            </a:r>
            <a:endParaRPr lang="en-US" altLang="ja-JP" sz="1000" dirty="0">
              <a:latin typeface="+mn-ea"/>
              <a:ea typeface="+mn-ea"/>
            </a:endParaRPr>
          </a:p>
        </p:txBody>
      </p:sp>
      <p:sp>
        <p:nvSpPr>
          <p:cNvPr id="17" name="Text Box 12">
            <a:extLst>
              <a:ext uri="{FF2B5EF4-FFF2-40B4-BE49-F238E27FC236}">
                <a16:creationId xmlns:a16="http://schemas.microsoft.com/office/drawing/2014/main" id="{9066D224-8B6B-1471-D279-1DE018208ABD}"/>
              </a:ext>
            </a:extLst>
          </p:cNvPr>
          <p:cNvSpPr txBox="1">
            <a:spLocks noChangeArrowheads="1"/>
          </p:cNvSpPr>
          <p:nvPr/>
        </p:nvSpPr>
        <p:spPr bwMode="auto">
          <a:xfrm>
            <a:off x="6159" y="5597869"/>
            <a:ext cx="2721400" cy="494963"/>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None/>
              <a:defRPr/>
            </a:pPr>
            <a:r>
              <a:rPr lang="ja-JP" altLang="en-US" sz="1000" dirty="0"/>
              <a:t>図３（右）：オオミズゴケの形状の電顕観察像。オオミズゴケは表面に袋状構造を持つことにより、</a:t>
            </a:r>
            <a:r>
              <a:rPr lang="en-US" altLang="ja-JP" sz="1000" dirty="0"/>
              <a:t>Cs</a:t>
            </a:r>
            <a:r>
              <a:rPr lang="ja-JP" altLang="en-US" sz="1000" dirty="0"/>
              <a:t>を含むダストを捕捉しやすいと考えられた。</a:t>
            </a:r>
            <a:endParaRPr lang="en-US" altLang="ja-JP" sz="1000" dirty="0">
              <a:latin typeface="Meiryo UI" panose="020B0604030504040204" pitchFamily="50" charset="-128"/>
              <a:ea typeface="Meiryo UI" panose="020B0604030504040204" pitchFamily="50" charset="-128"/>
            </a:endParaRPr>
          </a:p>
        </p:txBody>
      </p:sp>
      <p:sp>
        <p:nvSpPr>
          <p:cNvPr id="18" name="Text Box 12">
            <a:extLst>
              <a:ext uri="{FF2B5EF4-FFF2-40B4-BE49-F238E27FC236}">
                <a16:creationId xmlns:a16="http://schemas.microsoft.com/office/drawing/2014/main" id="{9066D224-8B6B-1471-D279-1DE018208ABD}"/>
              </a:ext>
            </a:extLst>
          </p:cNvPr>
          <p:cNvSpPr txBox="1">
            <a:spLocks noChangeArrowheads="1"/>
          </p:cNvSpPr>
          <p:nvPr/>
        </p:nvSpPr>
        <p:spPr bwMode="auto">
          <a:xfrm>
            <a:off x="3206345" y="5862541"/>
            <a:ext cx="1323339" cy="356204"/>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spcBef>
                <a:spcPct val="0"/>
              </a:spcBef>
              <a:buNone/>
              <a:defRPr/>
            </a:pPr>
            <a:r>
              <a:rPr lang="en-US" altLang="ja-JP" sz="1000" dirty="0" err="1"/>
              <a:t>DiPalma</a:t>
            </a:r>
            <a:r>
              <a:rPr lang="en-US" altLang="ja-JP" sz="1000" dirty="0"/>
              <a:t> et al., 2022</a:t>
            </a:r>
            <a:endParaRPr lang="en-US" altLang="ja-JP" sz="1000" dirty="0">
              <a:latin typeface="Meiryo UI" panose="020B0604030504040204" pitchFamily="50" charset="-128"/>
              <a:ea typeface="Meiryo UI" panose="020B0604030504040204" pitchFamily="50" charset="-128"/>
            </a:endParaRPr>
          </a:p>
        </p:txBody>
      </p:sp>
      <p:pic>
        <p:nvPicPr>
          <p:cNvPr id="19" name="図 18"/>
          <p:cNvPicPr>
            <a:picLocks noChangeAspect="1"/>
          </p:cNvPicPr>
          <p:nvPr/>
        </p:nvPicPr>
        <p:blipFill>
          <a:blip r:embed="rId3"/>
          <a:stretch>
            <a:fillRect/>
          </a:stretch>
        </p:blipFill>
        <p:spPr>
          <a:xfrm>
            <a:off x="2221223" y="2832419"/>
            <a:ext cx="2240038" cy="2008896"/>
          </a:xfrm>
          <a:prstGeom prst="rect">
            <a:avLst/>
          </a:prstGeom>
        </p:spPr>
      </p:pic>
      <p:grpSp>
        <p:nvGrpSpPr>
          <p:cNvPr id="20" name="グループ化 19"/>
          <p:cNvGrpSpPr/>
          <p:nvPr/>
        </p:nvGrpSpPr>
        <p:grpSpPr>
          <a:xfrm>
            <a:off x="2609179" y="4899602"/>
            <a:ext cx="1859093" cy="1053074"/>
            <a:chOff x="2361818" y="4868464"/>
            <a:chExt cx="1652597" cy="936105"/>
          </a:xfrm>
        </p:grpSpPr>
        <p:pic>
          <p:nvPicPr>
            <p:cNvPr id="21" name="Immagine 21"/>
            <p:cNvPicPr/>
            <p:nvPr/>
          </p:nvPicPr>
          <p:blipFill rotWithShape="1">
            <a:blip r:embed="rId4" cstate="print">
              <a:extLst>
                <a:ext uri="{28A0092B-C50C-407E-A947-70E740481C1C}">
                  <a14:useLocalDpi xmlns:a14="http://schemas.microsoft.com/office/drawing/2010/main" val="0"/>
                </a:ext>
              </a:extLst>
            </a:blip>
            <a:srcRect l="7560" t="14219" r="9296" b="22386"/>
            <a:stretch/>
          </p:blipFill>
          <p:spPr bwMode="auto">
            <a:xfrm>
              <a:off x="2430239" y="4868464"/>
              <a:ext cx="1584176" cy="936105"/>
            </a:xfrm>
            <a:prstGeom prst="rect">
              <a:avLst/>
            </a:prstGeom>
            <a:noFill/>
          </p:spPr>
        </p:pic>
        <p:sp>
          <p:nvSpPr>
            <p:cNvPr id="22" name="テキスト ボックス 21"/>
            <p:cNvSpPr txBox="1"/>
            <p:nvPr/>
          </p:nvSpPr>
          <p:spPr>
            <a:xfrm>
              <a:off x="2361818" y="5332987"/>
              <a:ext cx="697627" cy="307777"/>
            </a:xfrm>
            <a:prstGeom prst="rect">
              <a:avLst/>
            </a:prstGeom>
            <a:noFill/>
          </p:spPr>
          <p:txBody>
            <a:bodyPr wrap="none" rtlCol="0">
              <a:spAutoFit/>
            </a:bodyPr>
            <a:lstStyle/>
            <a:p>
              <a:r>
                <a:rPr kumimoji="1" lang="en-US" altLang="ja-JP" sz="1400" b="1" dirty="0">
                  <a:solidFill>
                    <a:schemeClr val="bg1"/>
                  </a:solidFill>
                  <a:effectLst>
                    <a:glow rad="101600">
                      <a:schemeClr val="tx1">
                        <a:alpha val="60000"/>
                      </a:schemeClr>
                    </a:glow>
                  </a:effectLst>
                </a:rPr>
                <a:t>10 µm</a:t>
              </a:r>
              <a:endParaRPr kumimoji="1" lang="ja-JP" altLang="en-US" sz="1400" b="1" dirty="0">
                <a:solidFill>
                  <a:schemeClr val="bg1"/>
                </a:solidFill>
                <a:effectLst>
                  <a:glow rad="101600">
                    <a:schemeClr val="tx1">
                      <a:alpha val="60000"/>
                    </a:schemeClr>
                  </a:glow>
                </a:effectLst>
              </a:endParaRPr>
            </a:p>
          </p:txBody>
        </p:sp>
        <p:cxnSp>
          <p:nvCxnSpPr>
            <p:cNvPr id="23" name="直線コネクタ 22"/>
            <p:cNvCxnSpPr/>
            <p:nvPr/>
          </p:nvCxnSpPr>
          <p:spPr>
            <a:xfrm>
              <a:off x="2502247" y="5659159"/>
              <a:ext cx="185316"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右矢印 44">
            <a:extLst>
              <a:ext uri="{FF2B5EF4-FFF2-40B4-BE49-F238E27FC236}">
                <a16:creationId xmlns:a16="http://schemas.microsoft.com/office/drawing/2014/main" id="{972F4A59-2EBA-474A-B6F6-4E752DF94A69}"/>
              </a:ext>
            </a:extLst>
          </p:cNvPr>
          <p:cNvSpPr/>
          <p:nvPr/>
        </p:nvSpPr>
        <p:spPr bwMode="auto">
          <a:xfrm rot="5400000">
            <a:off x="4820302" y="5202180"/>
            <a:ext cx="22823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25" name="テキスト ボックス 24"/>
          <p:cNvSpPr txBox="1"/>
          <p:nvPr/>
        </p:nvSpPr>
        <p:spPr>
          <a:xfrm>
            <a:off x="3485895" y="3481518"/>
            <a:ext cx="732893" cy="215444"/>
          </a:xfrm>
          <a:prstGeom prst="rect">
            <a:avLst/>
          </a:prstGeom>
          <a:noFill/>
        </p:spPr>
        <p:txBody>
          <a:bodyPr wrap="none" rtlCol="0">
            <a:spAutoFit/>
          </a:bodyPr>
          <a:lstStyle/>
          <a:p>
            <a:r>
              <a:rPr kumimoji="1" lang="ja-JP" altLang="en-US" sz="800" b="1" dirty="0">
                <a:solidFill>
                  <a:srgbClr val="00B0F0"/>
                </a:solidFill>
                <a:effectLst>
                  <a:outerShdw blurRad="38100" dist="38100" dir="2700000" algn="tl">
                    <a:srgbClr val="000000">
                      <a:alpha val="43137"/>
                    </a:srgbClr>
                  </a:outerShdw>
                </a:effectLst>
              </a:rPr>
              <a:t>オオミズゴケ</a:t>
            </a:r>
          </a:p>
        </p:txBody>
      </p:sp>
      <p:sp>
        <p:nvSpPr>
          <p:cNvPr id="26" name="テキスト ボックス 25"/>
          <p:cNvSpPr txBox="1"/>
          <p:nvPr/>
        </p:nvSpPr>
        <p:spPr>
          <a:xfrm>
            <a:off x="3358447" y="3813912"/>
            <a:ext cx="867545" cy="215444"/>
          </a:xfrm>
          <a:prstGeom prst="rect">
            <a:avLst/>
          </a:prstGeom>
          <a:noFill/>
        </p:spPr>
        <p:txBody>
          <a:bodyPr wrap="none" rtlCol="0">
            <a:spAutoFit/>
          </a:bodyPr>
          <a:lstStyle/>
          <a:p>
            <a:r>
              <a:rPr kumimoji="1" lang="ja-JP" altLang="en-US" sz="800" b="1" dirty="0">
                <a:solidFill>
                  <a:schemeClr val="bg1">
                    <a:lumMod val="50000"/>
                  </a:schemeClr>
                </a:solidFill>
                <a:effectLst>
                  <a:outerShdw blurRad="38100" dist="38100" dir="2700000" algn="tl">
                    <a:srgbClr val="000000">
                      <a:alpha val="43137"/>
                    </a:srgbClr>
                  </a:outerShdw>
                </a:effectLst>
              </a:rPr>
              <a:t>ハイゴケ（日本）</a:t>
            </a:r>
          </a:p>
        </p:txBody>
      </p:sp>
      <p:sp>
        <p:nvSpPr>
          <p:cNvPr id="27" name="テキスト ボックス 26"/>
          <p:cNvSpPr txBox="1"/>
          <p:nvPr/>
        </p:nvSpPr>
        <p:spPr>
          <a:xfrm>
            <a:off x="3199515" y="4266137"/>
            <a:ext cx="1029449" cy="215444"/>
          </a:xfrm>
          <a:prstGeom prst="rect">
            <a:avLst/>
          </a:prstGeom>
          <a:noFill/>
        </p:spPr>
        <p:txBody>
          <a:bodyPr wrap="none" rtlCol="0">
            <a:spAutoFit/>
          </a:bodyPr>
          <a:lstStyle/>
          <a:p>
            <a:r>
              <a:rPr kumimoji="1" lang="ja-JP" altLang="en-US" sz="800" b="1" dirty="0">
                <a:solidFill>
                  <a:srgbClr val="FF9900"/>
                </a:solidFill>
                <a:effectLst>
                  <a:outerShdw blurRad="38100" dist="38100" dir="2700000" algn="tl">
                    <a:srgbClr val="000000">
                      <a:alpha val="43137"/>
                    </a:srgbClr>
                  </a:outerShdw>
                </a:effectLst>
              </a:rPr>
              <a:t>ハイゴケ（イタリア）</a:t>
            </a:r>
          </a:p>
        </p:txBody>
      </p:sp>
      <p:sp>
        <p:nvSpPr>
          <p:cNvPr id="28" name="Text Box 12">
            <a:extLst>
              <a:ext uri="{FF2B5EF4-FFF2-40B4-BE49-F238E27FC236}">
                <a16:creationId xmlns:a16="http://schemas.microsoft.com/office/drawing/2014/main" id="{9066D224-8B6B-1471-D279-1DE018208ABD}"/>
              </a:ext>
            </a:extLst>
          </p:cNvPr>
          <p:cNvSpPr txBox="1">
            <a:spLocks noChangeArrowheads="1"/>
          </p:cNvSpPr>
          <p:nvPr/>
        </p:nvSpPr>
        <p:spPr bwMode="auto">
          <a:xfrm>
            <a:off x="8014845" y="5836737"/>
            <a:ext cx="2075315" cy="356204"/>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spcBef>
                <a:spcPct val="0"/>
              </a:spcBef>
              <a:buNone/>
              <a:defRPr/>
            </a:pPr>
            <a:r>
              <a:rPr lang="en-US" altLang="ja-JP" sz="1000" dirty="0" err="1"/>
              <a:t>Dohi</a:t>
            </a:r>
            <a:r>
              <a:rPr lang="en-US" altLang="ja-JP" sz="1000" dirty="0"/>
              <a:t> et al., 2025 in preparation</a:t>
            </a:r>
            <a:endParaRPr lang="en-US" altLang="ja-JP" sz="1000" dirty="0">
              <a:latin typeface="Meiryo UI" panose="020B0604030504040204" pitchFamily="50" charset="-128"/>
              <a:ea typeface="Meiryo UI" panose="020B0604030504040204" pitchFamily="50" charset="-128"/>
            </a:endParaRPr>
          </a:p>
        </p:txBody>
      </p:sp>
      <p:sp>
        <p:nvSpPr>
          <p:cNvPr id="29" name="Text Box 12">
            <a:extLst>
              <a:ext uri="{FF2B5EF4-FFF2-40B4-BE49-F238E27FC236}">
                <a16:creationId xmlns:a16="http://schemas.microsoft.com/office/drawing/2014/main" id="{9066D224-8B6B-1471-D279-1DE018208ABD}"/>
              </a:ext>
            </a:extLst>
          </p:cNvPr>
          <p:cNvSpPr txBox="1">
            <a:spLocks noChangeArrowheads="1"/>
          </p:cNvSpPr>
          <p:nvPr/>
        </p:nvSpPr>
        <p:spPr bwMode="auto">
          <a:xfrm>
            <a:off x="4545242" y="4868741"/>
            <a:ext cx="5162768" cy="631079"/>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None/>
              <a:defRPr/>
            </a:pPr>
            <a:r>
              <a:rPr lang="ja-JP" altLang="en-US" sz="1000" dirty="0"/>
              <a:t>図４（上）：</a:t>
            </a:r>
            <a:r>
              <a:rPr lang="en-US" altLang="ja-JP" sz="1000" dirty="0"/>
              <a:t>13</a:t>
            </a:r>
            <a:r>
              <a:rPr lang="ja-JP" altLang="en-US" sz="1000" dirty="0"/>
              <a:t>か月間（</a:t>
            </a:r>
            <a:r>
              <a:rPr lang="en-US" altLang="ja-JP" sz="1000" dirty="0"/>
              <a:t>1</a:t>
            </a:r>
            <a:r>
              <a:rPr lang="ja-JP" altLang="en-US" sz="1000" dirty="0"/>
              <a:t>か月毎）の、大気浮遊</a:t>
            </a:r>
            <a:r>
              <a:rPr lang="ja-JP" altLang="en-US" sz="1000" dirty="0" err="1"/>
              <a:t>じん</a:t>
            </a:r>
            <a:r>
              <a:rPr lang="ja-JP" altLang="en-US" sz="1000" dirty="0"/>
              <a:t>測定結果（福島県・</a:t>
            </a:r>
            <a:r>
              <a:rPr lang="en-US" altLang="ja-JP" sz="1000" dirty="0"/>
              <a:t>JAEA</a:t>
            </a:r>
            <a:r>
              <a:rPr lang="ja-JP" altLang="en-US" sz="1000" dirty="0"/>
              <a:t>）と、コケバッグ観測結果（大熊町・大野）。福島県のダストサンプラーの採取口高さは約</a:t>
            </a:r>
            <a:r>
              <a:rPr lang="en-US" altLang="ja-JP" sz="1000" dirty="0"/>
              <a:t>2m</a:t>
            </a:r>
            <a:r>
              <a:rPr lang="ja-JP" altLang="en-US" sz="1000" dirty="0"/>
              <a:t>高、</a:t>
            </a:r>
            <a:r>
              <a:rPr lang="en-US" altLang="ja-JP" sz="1000" dirty="0"/>
              <a:t>JAEA</a:t>
            </a:r>
            <a:r>
              <a:rPr lang="ja-JP" altLang="en-US" sz="1000" dirty="0"/>
              <a:t>のダストサンプラーの採取口高さは約</a:t>
            </a:r>
            <a:r>
              <a:rPr lang="en-US" altLang="ja-JP" sz="1000" dirty="0"/>
              <a:t>1.2m</a:t>
            </a:r>
            <a:r>
              <a:rPr lang="ja-JP" altLang="en-US" sz="1000" dirty="0" err="1"/>
              <a:t>、</a:t>
            </a:r>
            <a:r>
              <a:rPr lang="ja-JP" altLang="en-US" sz="1000" dirty="0"/>
              <a:t>コケバッグの設置高さは約</a:t>
            </a:r>
            <a:r>
              <a:rPr lang="en-US" altLang="ja-JP" sz="1000" dirty="0"/>
              <a:t>2m</a:t>
            </a:r>
            <a:r>
              <a:rPr lang="ja-JP" altLang="en-US" sz="1000" dirty="0" err="1"/>
              <a:t>。</a:t>
            </a:r>
            <a:endParaRPr lang="en-US" altLang="ja-JP" sz="1000" dirty="0"/>
          </a:p>
        </p:txBody>
      </p:sp>
      <p:graphicFrame>
        <p:nvGraphicFramePr>
          <p:cNvPr id="30" name="グラフ 29"/>
          <p:cNvGraphicFramePr>
            <a:graphicFrameLocks/>
          </p:cNvGraphicFramePr>
          <p:nvPr>
            <p:extLst>
              <p:ext uri="{D42A27DB-BD31-4B8C-83A1-F6EECF244321}">
                <p14:modId xmlns:p14="http://schemas.microsoft.com/office/powerpoint/2010/main" val="1692401723"/>
              </p:ext>
            </p:extLst>
          </p:nvPr>
        </p:nvGraphicFramePr>
        <p:xfrm>
          <a:off x="7203198" y="2800281"/>
          <a:ext cx="2763827" cy="228380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1" name="グラフ 30"/>
          <p:cNvGraphicFramePr>
            <a:graphicFrameLocks/>
          </p:cNvGraphicFramePr>
          <p:nvPr>
            <p:extLst>
              <p:ext uri="{D42A27DB-BD31-4B8C-83A1-F6EECF244321}">
                <p14:modId xmlns:p14="http://schemas.microsoft.com/office/powerpoint/2010/main" val="2666438399"/>
              </p:ext>
            </p:extLst>
          </p:nvPr>
        </p:nvGraphicFramePr>
        <p:xfrm>
          <a:off x="4370993" y="2800282"/>
          <a:ext cx="3143375" cy="2305574"/>
        </p:xfrm>
        <a:graphic>
          <a:graphicData uri="http://schemas.openxmlformats.org/drawingml/2006/chart">
            <c:chart xmlns:c="http://schemas.openxmlformats.org/drawingml/2006/chart" xmlns:r="http://schemas.openxmlformats.org/officeDocument/2006/relationships" r:id="rId6"/>
          </a:graphicData>
        </a:graphic>
      </p:graphicFrame>
      <p:sp>
        <p:nvSpPr>
          <p:cNvPr id="32" name="テキスト ボックス 31"/>
          <p:cNvSpPr txBox="1"/>
          <p:nvPr/>
        </p:nvSpPr>
        <p:spPr>
          <a:xfrm>
            <a:off x="5028028" y="4613399"/>
            <a:ext cx="2058583" cy="200055"/>
          </a:xfrm>
          <a:prstGeom prst="rect">
            <a:avLst/>
          </a:prstGeom>
          <a:solidFill>
            <a:schemeClr val="bg1"/>
          </a:solidFill>
        </p:spPr>
        <p:txBody>
          <a:bodyPr wrap="square" rtlCol="0">
            <a:spAutoFit/>
          </a:bodyPr>
          <a:lstStyle/>
          <a:p>
            <a:r>
              <a:rPr lang="en-US" altLang="ja-JP" sz="700" dirty="0"/>
              <a:t> </a:t>
            </a:r>
            <a:r>
              <a:rPr kumimoji="1" lang="en-US" altLang="ja-JP" sz="700" dirty="0"/>
              <a:t>3    4    5   6   </a:t>
            </a:r>
            <a:r>
              <a:rPr lang="ja-JP" altLang="en-US" sz="700" dirty="0"/>
              <a:t> </a:t>
            </a:r>
            <a:r>
              <a:rPr kumimoji="1" lang="en-US" altLang="ja-JP" sz="700" dirty="0"/>
              <a:t>7    8    9   10  11  12   1    2   3</a:t>
            </a:r>
            <a:endParaRPr kumimoji="1" lang="ja-JP" altLang="en-US" sz="700" dirty="0"/>
          </a:p>
        </p:txBody>
      </p:sp>
      <p:sp>
        <p:nvSpPr>
          <p:cNvPr id="33" name="テキスト ボックス 32"/>
          <p:cNvSpPr txBox="1"/>
          <p:nvPr/>
        </p:nvSpPr>
        <p:spPr>
          <a:xfrm>
            <a:off x="5767609" y="4761019"/>
            <a:ext cx="492443" cy="215444"/>
          </a:xfrm>
          <a:prstGeom prst="rect">
            <a:avLst/>
          </a:prstGeom>
          <a:noFill/>
        </p:spPr>
        <p:txBody>
          <a:bodyPr wrap="none" rtlCol="0">
            <a:spAutoFit/>
          </a:bodyPr>
          <a:lstStyle/>
          <a:p>
            <a:r>
              <a:rPr kumimoji="1" lang="ja-JP" altLang="en-US" sz="800" dirty="0"/>
              <a:t>観測月</a:t>
            </a:r>
          </a:p>
        </p:txBody>
      </p:sp>
      <p:sp>
        <p:nvSpPr>
          <p:cNvPr id="34" name="Text Box 12">
            <a:extLst>
              <a:ext uri="{FF2B5EF4-FFF2-40B4-BE49-F238E27FC236}">
                <a16:creationId xmlns:a16="http://schemas.microsoft.com/office/drawing/2014/main" id="{9066D224-8B6B-1471-D279-1DE018208ABD}"/>
              </a:ext>
            </a:extLst>
          </p:cNvPr>
          <p:cNvSpPr txBox="1">
            <a:spLocks noChangeArrowheads="1"/>
          </p:cNvSpPr>
          <p:nvPr/>
        </p:nvSpPr>
        <p:spPr bwMode="auto">
          <a:xfrm>
            <a:off x="4545242" y="5379535"/>
            <a:ext cx="5248084" cy="631079"/>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None/>
              <a:defRPr/>
            </a:pPr>
            <a:r>
              <a:rPr lang="ja-JP" altLang="en-US" sz="1000" dirty="0"/>
              <a:t>図５（右上）：</a:t>
            </a:r>
            <a:r>
              <a:rPr lang="en-US" altLang="ja-JP" sz="1000" dirty="0"/>
              <a:t> 13</a:t>
            </a:r>
            <a:r>
              <a:rPr lang="ja-JP" altLang="en-US" sz="1000" dirty="0"/>
              <a:t>か月間（</a:t>
            </a:r>
            <a:r>
              <a:rPr lang="en-US" altLang="ja-JP" sz="1000" dirty="0"/>
              <a:t>1</a:t>
            </a:r>
            <a:r>
              <a:rPr lang="ja-JP" altLang="en-US" sz="1000" dirty="0"/>
              <a:t>か月毎）のコケバッグ観測結果と大気浮遊</a:t>
            </a:r>
            <a:r>
              <a:rPr lang="ja-JP" altLang="en-US" sz="1000" dirty="0" err="1"/>
              <a:t>じん</a:t>
            </a:r>
            <a:r>
              <a:rPr lang="ja-JP" altLang="en-US" sz="1000" dirty="0"/>
              <a:t>測定結果（福島県）との関係を表したグラフ（大熊町・大野）。ダストフィルター中の</a:t>
            </a:r>
            <a:r>
              <a:rPr lang="en-US" altLang="ja-JP" sz="1000" baseline="30000" dirty="0"/>
              <a:t>137</a:t>
            </a:r>
            <a:r>
              <a:rPr lang="en-US" altLang="ja-JP" sz="1000" dirty="0"/>
              <a:t>Cs</a:t>
            </a:r>
            <a:r>
              <a:rPr lang="ja-JP" altLang="en-US" sz="1000" dirty="0"/>
              <a:t>濃度と、コケバッグ中の</a:t>
            </a:r>
            <a:r>
              <a:rPr lang="en-US" altLang="ja-JP" sz="1000" baseline="30000" dirty="0"/>
              <a:t>137</a:t>
            </a:r>
            <a:r>
              <a:rPr lang="en-US" altLang="ja-JP" sz="1000" dirty="0"/>
              <a:t>Cs</a:t>
            </a:r>
            <a:r>
              <a:rPr lang="ja-JP" altLang="en-US" sz="1000" dirty="0"/>
              <a:t>濃度に良好な相関関係が示された。</a:t>
            </a:r>
            <a:endParaRPr lang="en-US" altLang="ja-JP" sz="1000" dirty="0"/>
          </a:p>
        </p:txBody>
      </p:sp>
      <p:sp>
        <p:nvSpPr>
          <p:cNvPr id="67"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851703" y="710145"/>
            <a:ext cx="7200800" cy="353230"/>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環境動態メカニズムの解明とシミュレーション技術（コケバッグによるダスト特性調査）</a:t>
            </a:r>
          </a:p>
        </p:txBody>
      </p:sp>
    </p:spTree>
    <p:extLst>
      <p:ext uri="{BB962C8B-B14F-4D97-AF65-F5344CB8AC3E}">
        <p14:creationId xmlns:p14="http://schemas.microsoft.com/office/powerpoint/2010/main" val="3924465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角丸四角形 26"/>
          <p:cNvSpPr/>
          <p:nvPr/>
        </p:nvSpPr>
        <p:spPr>
          <a:xfrm>
            <a:off x="81322" y="1130315"/>
            <a:ext cx="9769116"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段階的な林産業・（特に内水面）水産業の再開に対応するために、生態系への放射性物質移行メカニズムを明らかにし、シミュレーションを用いた生態系内の将来濃度の推定手法を整備する。</a:t>
            </a:r>
          </a:p>
        </p:txBody>
      </p:sp>
      <p:sp>
        <p:nvSpPr>
          <p:cNvPr id="34" name="正方形/長方形 33"/>
          <p:cNvSpPr/>
          <p:nvPr/>
        </p:nvSpPr>
        <p:spPr>
          <a:xfrm>
            <a:off x="65395" y="663296"/>
            <a:ext cx="9794875" cy="504018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81322" y="5831443"/>
            <a:ext cx="9784703" cy="980694"/>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実際の現象を再現可能なモデルにより、森林や河川水系を介した放射性</a:t>
            </a:r>
            <a:r>
              <a:rPr lang="pl-PL"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移行と林産物・水産物の放射性</a:t>
            </a:r>
            <a:r>
              <a:rPr lang="pl-PL"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濃度の予測が可能になる。</a:t>
            </a:r>
            <a:endPar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77800" indent="-177800" eaLnBrk="1" hangingPunct="1">
              <a:lnSpc>
                <a:spcPct val="120000"/>
              </a:lnSpc>
              <a:buFont typeface="Wingdings" panose="05000000000000000000" pitchFamily="2" charset="2"/>
              <a:buChar char="l"/>
            </a:pP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樹木・キノコ・渓流魚などの濃度予測結果を自治体に提供し、将来に向けての研究開発要望をいただくことにつながっている。新たに開発したモデルは、生物移行性の高い溶存態放射性</a:t>
            </a:r>
            <a:r>
              <a:rPr lang="pl-PL"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の発生メカニズム解明と濃度予測へ活用していく。</a:t>
            </a:r>
            <a:endPar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77800" indent="-177800" eaLnBrk="1" hangingPunct="1">
              <a:lnSpc>
                <a:spcPct val="120000"/>
              </a:lnSpc>
              <a:buFont typeface="Wingdings" panose="05000000000000000000" pitchFamily="2" charset="2"/>
              <a:buChar char="l"/>
            </a:pP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関係省庁や自治体、漁業者へ情報を提供。帰還後の安全性や帰還に向けたリスクコミュニケーションに貢献。</a:t>
            </a: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785959" y="4699782"/>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環境動態メカニズムの解明とシミュレーション技術 </a:t>
            </a: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コンパートメントモデルの開発</a:t>
            </a:r>
            <a:r>
              <a:rPr lang="en-US" altLang="ja-JP" sz="1800" dirty="0">
                <a:latin typeface="Meiryo UI" panose="020B0604030504040204" pitchFamily="50" charset="-128"/>
                <a:ea typeface="Meiryo UI" panose="020B0604030504040204" pitchFamily="50" charset="-128"/>
              </a:rPr>
              <a:t>)</a:t>
            </a:r>
            <a:endParaRPr lang="ja-JP" altLang="en-US" sz="1800" dirty="0">
              <a:latin typeface="Meiryo UI" panose="020B0604030504040204" pitchFamily="50" charset="-128"/>
              <a:ea typeface="Meiryo UI" panose="020B0604030504040204" pitchFamily="50" charset="-128"/>
            </a:endParaRP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14</a:t>
            </a:fld>
            <a:endParaRPr lang="ja-JP" altLang="en-US" sz="2400" dirty="0"/>
          </a:p>
        </p:txBody>
      </p:sp>
      <p:sp>
        <p:nvSpPr>
          <p:cNvPr id="73"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2227875" y="1768618"/>
            <a:ext cx="7112254" cy="207477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近年の主な成果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生物利用性の高い河川中の溶存態放射性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濃度の再現性を確認した。森林内の落葉層の分解が河川水中の溶存放射性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濃度に影響していることを解明。（</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2022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森林内の放射性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分布の変化が空間線量率の変化に与える影響を確認した。</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年頃までは、樹冠に残った放射性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からの放射線の寄与が一定程度あったが、その後は落葉層や深度</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5cm</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までの土壌に含まれる放射性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からの寄与が支配的であることを解明。（</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2021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9" name="グループ化 38"/>
          <p:cNvGrpSpPr/>
          <p:nvPr/>
        </p:nvGrpSpPr>
        <p:grpSpPr>
          <a:xfrm>
            <a:off x="4286894" y="3872627"/>
            <a:ext cx="2737924" cy="1558529"/>
            <a:chOff x="6812598" y="1378982"/>
            <a:chExt cx="3014961" cy="1716229"/>
          </a:xfrm>
        </p:grpSpPr>
        <p:pic>
          <p:nvPicPr>
            <p:cNvPr id="40" name="図 39"/>
            <p:cNvPicPr>
              <a:picLocks noChangeAspect="1"/>
            </p:cNvPicPr>
            <p:nvPr/>
          </p:nvPicPr>
          <p:blipFill rotWithShape="1">
            <a:blip r:embed="rId3" cstate="screen">
              <a:extLst>
                <a:ext uri="{28A0092B-C50C-407E-A947-70E740481C1C}">
                  <a14:useLocalDpi xmlns:a14="http://schemas.microsoft.com/office/drawing/2010/main"/>
                </a:ext>
              </a:extLst>
            </a:blip>
            <a:srcRect t="8356"/>
            <a:stretch/>
          </p:blipFill>
          <p:spPr>
            <a:xfrm>
              <a:off x="6812598" y="1378982"/>
              <a:ext cx="1404274" cy="1252435"/>
            </a:xfrm>
            <a:prstGeom prst="rect">
              <a:avLst/>
            </a:prstGeom>
          </p:spPr>
        </p:pic>
        <p:pic>
          <p:nvPicPr>
            <p:cNvPr id="41" name="Picture 2"/>
            <p:cNvPicPr>
              <a:picLocks noChangeAspect="1"/>
            </p:cNvPicPr>
            <p:nvPr/>
          </p:nvPicPr>
          <p:blipFill rotWithShape="1">
            <a:blip r:embed="rId4"/>
            <a:srcRect l="7027" t="26554" r="33327" b="13470"/>
            <a:stretch/>
          </p:blipFill>
          <p:spPr>
            <a:xfrm>
              <a:off x="8260541" y="1514333"/>
              <a:ext cx="1567018" cy="1580878"/>
            </a:xfrm>
            <a:prstGeom prst="rect">
              <a:avLst/>
            </a:prstGeom>
          </p:spPr>
        </p:pic>
        <p:grpSp>
          <p:nvGrpSpPr>
            <p:cNvPr id="42" name="グループ化 41"/>
            <p:cNvGrpSpPr/>
            <p:nvPr/>
          </p:nvGrpSpPr>
          <p:grpSpPr>
            <a:xfrm>
              <a:off x="6813260" y="2627670"/>
              <a:ext cx="1400100" cy="459431"/>
              <a:chOff x="1140783" y="1018674"/>
              <a:chExt cx="6651706" cy="2182700"/>
            </a:xfrm>
          </p:grpSpPr>
          <p:pic>
            <p:nvPicPr>
              <p:cNvPr id="43" name="図 42"/>
              <p:cNvPicPr>
                <a:picLocks noChangeAspect="1"/>
              </p:cNvPicPr>
              <p:nvPr/>
            </p:nvPicPr>
            <p:blipFill rotWithShape="1">
              <a:blip r:embed="rId5"/>
              <a:srcRect l="24640" t="4986" r="25366" b="15318"/>
              <a:stretch/>
            </p:blipFill>
            <p:spPr>
              <a:xfrm>
                <a:off x="5887489" y="1025236"/>
                <a:ext cx="1905000" cy="1823720"/>
              </a:xfrm>
              <a:prstGeom prst="rect">
                <a:avLst/>
              </a:prstGeom>
            </p:spPr>
          </p:pic>
          <p:pic>
            <p:nvPicPr>
              <p:cNvPr id="44" name="図 43"/>
              <p:cNvPicPr>
                <a:picLocks noChangeAspect="1"/>
              </p:cNvPicPr>
              <p:nvPr/>
            </p:nvPicPr>
            <p:blipFill rotWithShape="1">
              <a:blip r:embed="rId6"/>
              <a:srcRect l="23046" t="3049" r="23505" b="13963"/>
              <a:stretch/>
            </p:blipFill>
            <p:spPr>
              <a:xfrm>
                <a:off x="1376208" y="1025236"/>
                <a:ext cx="2013527" cy="1921164"/>
              </a:xfrm>
              <a:prstGeom prst="rect">
                <a:avLst/>
              </a:prstGeom>
            </p:spPr>
          </p:pic>
          <p:pic>
            <p:nvPicPr>
              <p:cNvPr id="45" name="図 44"/>
              <p:cNvPicPr>
                <a:picLocks noChangeAspect="1"/>
              </p:cNvPicPr>
              <p:nvPr/>
            </p:nvPicPr>
            <p:blipFill rotWithShape="1">
              <a:blip r:embed="rId7"/>
              <a:srcRect l="22801" t="3662" r="23750" b="14334"/>
              <a:stretch/>
            </p:blipFill>
            <p:spPr>
              <a:xfrm>
                <a:off x="3638537" y="1020776"/>
                <a:ext cx="2013527" cy="1893456"/>
              </a:xfrm>
              <a:prstGeom prst="rect">
                <a:avLst/>
              </a:prstGeom>
            </p:spPr>
          </p:pic>
          <p:sp>
            <p:nvSpPr>
              <p:cNvPr id="74" name="テキスト ボックス 73"/>
              <p:cNvSpPr txBox="1"/>
              <p:nvPr/>
            </p:nvSpPr>
            <p:spPr>
              <a:xfrm>
                <a:off x="1140783" y="1040922"/>
                <a:ext cx="670178" cy="365551"/>
              </a:xfrm>
              <a:prstGeom prst="rect">
                <a:avLst/>
              </a:prstGeom>
              <a:noFill/>
            </p:spPr>
            <p:txBody>
              <a:bodyPr wrap="none" lIns="0" tIns="0" rIns="0" bIns="0" rtlCol="0">
                <a:spAutoFit/>
              </a:bodyPr>
              <a:lstStyle/>
              <a:p>
                <a:r>
                  <a:rPr kumimoji="1" lang="en-US" altLang="ja-JP" sz="500" dirty="0"/>
                  <a:t>2011</a:t>
                </a:r>
                <a:endParaRPr kumimoji="1" lang="ja-JP" altLang="en-US" sz="500" dirty="0"/>
              </a:p>
            </p:txBody>
          </p:sp>
          <p:sp>
            <p:nvSpPr>
              <p:cNvPr id="75" name="テキスト ボックス 74"/>
              <p:cNvSpPr txBox="1"/>
              <p:nvPr/>
            </p:nvSpPr>
            <p:spPr>
              <a:xfrm>
                <a:off x="3403114" y="1018674"/>
                <a:ext cx="670178" cy="365551"/>
              </a:xfrm>
              <a:prstGeom prst="rect">
                <a:avLst/>
              </a:prstGeom>
              <a:noFill/>
            </p:spPr>
            <p:txBody>
              <a:bodyPr wrap="none" lIns="0" tIns="0" rIns="0" bIns="0" rtlCol="0">
                <a:spAutoFit/>
              </a:bodyPr>
              <a:lstStyle/>
              <a:p>
                <a:r>
                  <a:rPr kumimoji="1" lang="en-US" altLang="ja-JP" sz="500" dirty="0"/>
                  <a:t>2012</a:t>
                </a:r>
                <a:endParaRPr kumimoji="1" lang="ja-JP" altLang="en-US" sz="500" dirty="0"/>
              </a:p>
            </p:txBody>
          </p:sp>
          <p:sp>
            <p:nvSpPr>
              <p:cNvPr id="76" name="テキスト ボックス 75"/>
              <p:cNvSpPr txBox="1"/>
              <p:nvPr/>
            </p:nvSpPr>
            <p:spPr>
              <a:xfrm>
                <a:off x="5599939" y="1018674"/>
                <a:ext cx="670178" cy="365551"/>
              </a:xfrm>
              <a:prstGeom prst="rect">
                <a:avLst/>
              </a:prstGeom>
              <a:noFill/>
            </p:spPr>
            <p:txBody>
              <a:bodyPr wrap="none" lIns="0" tIns="0" rIns="0" bIns="0" rtlCol="0">
                <a:spAutoFit/>
              </a:bodyPr>
              <a:lstStyle/>
              <a:p>
                <a:r>
                  <a:rPr kumimoji="1" lang="en-US" altLang="ja-JP" sz="500" dirty="0"/>
                  <a:t>2015</a:t>
                </a:r>
                <a:endParaRPr kumimoji="1" lang="ja-JP" altLang="en-US" sz="500" dirty="0"/>
              </a:p>
            </p:txBody>
          </p:sp>
          <p:sp>
            <p:nvSpPr>
              <p:cNvPr id="77" name="テキスト ボックス 76"/>
              <p:cNvSpPr txBox="1"/>
              <p:nvPr/>
            </p:nvSpPr>
            <p:spPr>
              <a:xfrm>
                <a:off x="2602852" y="1564146"/>
                <a:ext cx="304626" cy="365551"/>
              </a:xfrm>
              <a:prstGeom prst="rect">
                <a:avLst/>
              </a:prstGeom>
              <a:noFill/>
            </p:spPr>
            <p:txBody>
              <a:bodyPr wrap="none" lIns="0" tIns="0" rIns="0" bIns="0" rtlCol="0">
                <a:spAutoFit/>
              </a:bodyPr>
              <a:lstStyle/>
              <a:p>
                <a:r>
                  <a:rPr lang="ja-JP" altLang="en-US" sz="500" dirty="0">
                    <a:solidFill>
                      <a:schemeClr val="bg1"/>
                    </a:solidFill>
                  </a:rPr>
                  <a:t>葉</a:t>
                </a:r>
                <a:endParaRPr kumimoji="1" lang="ja-JP" altLang="en-US" sz="500" dirty="0">
                  <a:solidFill>
                    <a:schemeClr val="bg1"/>
                  </a:solidFill>
                </a:endParaRPr>
              </a:p>
            </p:txBody>
          </p:sp>
          <p:sp>
            <p:nvSpPr>
              <p:cNvPr id="78" name="テキスト ボックス 77"/>
              <p:cNvSpPr txBox="1"/>
              <p:nvPr/>
            </p:nvSpPr>
            <p:spPr>
              <a:xfrm>
                <a:off x="2749578" y="2281552"/>
                <a:ext cx="304626" cy="365551"/>
              </a:xfrm>
              <a:prstGeom prst="rect">
                <a:avLst/>
              </a:prstGeom>
              <a:noFill/>
            </p:spPr>
            <p:txBody>
              <a:bodyPr wrap="none" lIns="0" tIns="0" rIns="0" bIns="0" rtlCol="0">
                <a:spAutoFit/>
              </a:bodyPr>
              <a:lstStyle/>
              <a:p>
                <a:r>
                  <a:rPr kumimoji="1" lang="ja-JP" altLang="en-US" sz="500" dirty="0"/>
                  <a:t>枝</a:t>
                </a:r>
              </a:p>
            </p:txBody>
          </p:sp>
          <p:sp>
            <p:nvSpPr>
              <p:cNvPr id="79" name="テキスト ボックス 78"/>
              <p:cNvSpPr txBox="1"/>
              <p:nvPr/>
            </p:nvSpPr>
            <p:spPr>
              <a:xfrm>
                <a:off x="3113776" y="2572634"/>
                <a:ext cx="609253" cy="365551"/>
              </a:xfrm>
              <a:prstGeom prst="rect">
                <a:avLst/>
              </a:prstGeom>
              <a:noFill/>
            </p:spPr>
            <p:txBody>
              <a:bodyPr wrap="none" lIns="0" tIns="0" rIns="0" bIns="0" rtlCol="0">
                <a:spAutoFit/>
              </a:bodyPr>
              <a:lstStyle/>
              <a:p>
                <a:r>
                  <a:rPr kumimoji="1" lang="ja-JP" altLang="en-US" sz="500" dirty="0"/>
                  <a:t>樹皮</a:t>
                </a:r>
              </a:p>
            </p:txBody>
          </p:sp>
          <p:sp>
            <p:nvSpPr>
              <p:cNvPr id="80" name="テキスト ボックス 79"/>
              <p:cNvSpPr txBox="1"/>
              <p:nvPr/>
            </p:nvSpPr>
            <p:spPr>
              <a:xfrm>
                <a:off x="1699339" y="2237436"/>
                <a:ext cx="913879" cy="365551"/>
              </a:xfrm>
              <a:prstGeom prst="rect">
                <a:avLst/>
              </a:prstGeom>
              <a:noFill/>
            </p:spPr>
            <p:txBody>
              <a:bodyPr wrap="none" lIns="0" tIns="0" rIns="0" bIns="0" rtlCol="0">
                <a:spAutoFit/>
              </a:bodyPr>
              <a:lstStyle/>
              <a:p>
                <a:r>
                  <a:rPr kumimoji="1" lang="ja-JP" altLang="en-US" sz="500" dirty="0">
                    <a:solidFill>
                      <a:schemeClr val="bg1"/>
                    </a:solidFill>
                  </a:rPr>
                  <a:t>落葉層</a:t>
                </a:r>
              </a:p>
            </p:txBody>
          </p:sp>
          <p:sp>
            <p:nvSpPr>
              <p:cNvPr id="81" name="テキスト ボックス 80"/>
              <p:cNvSpPr txBox="1"/>
              <p:nvPr/>
            </p:nvSpPr>
            <p:spPr>
              <a:xfrm>
                <a:off x="1815964" y="1410256"/>
                <a:ext cx="304626" cy="365551"/>
              </a:xfrm>
              <a:prstGeom prst="rect">
                <a:avLst/>
              </a:prstGeom>
              <a:noFill/>
            </p:spPr>
            <p:txBody>
              <a:bodyPr wrap="none" lIns="0" tIns="0" rIns="0" bIns="0" rtlCol="0">
                <a:spAutoFit/>
              </a:bodyPr>
              <a:lstStyle/>
              <a:p>
                <a:r>
                  <a:rPr kumimoji="1" lang="ja-JP" altLang="en-US" sz="500" dirty="0">
                    <a:solidFill>
                      <a:schemeClr val="bg1"/>
                    </a:solidFill>
                  </a:rPr>
                  <a:t>土</a:t>
                </a:r>
              </a:p>
            </p:txBody>
          </p:sp>
          <p:sp>
            <p:nvSpPr>
              <p:cNvPr id="82" name="テキスト ボックス 81"/>
              <p:cNvSpPr txBox="1"/>
              <p:nvPr/>
            </p:nvSpPr>
            <p:spPr>
              <a:xfrm>
                <a:off x="2992699" y="2835823"/>
                <a:ext cx="304626" cy="365551"/>
              </a:xfrm>
              <a:prstGeom prst="rect">
                <a:avLst/>
              </a:prstGeom>
              <a:noFill/>
            </p:spPr>
            <p:txBody>
              <a:bodyPr wrap="none" lIns="0" tIns="0" rIns="0" bIns="0" rtlCol="0">
                <a:spAutoFit/>
              </a:bodyPr>
              <a:lstStyle/>
              <a:p>
                <a:r>
                  <a:rPr kumimoji="1" lang="ja-JP" altLang="en-US" sz="500" dirty="0"/>
                  <a:t>材</a:t>
                </a:r>
              </a:p>
            </p:txBody>
          </p:sp>
          <p:cxnSp>
            <p:nvCxnSpPr>
              <p:cNvPr id="83" name="直線コネクタ 82"/>
              <p:cNvCxnSpPr>
                <a:stCxn id="79" idx="1"/>
              </p:cNvCxnSpPr>
              <p:nvPr/>
            </p:nvCxnSpPr>
            <p:spPr>
              <a:xfrm flipH="1" flipV="1">
                <a:off x="2749583" y="2682027"/>
                <a:ext cx="364193" cy="7338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線コネクタ 83"/>
              <p:cNvCxnSpPr>
                <a:stCxn id="82" idx="1"/>
              </p:cNvCxnSpPr>
              <p:nvPr/>
            </p:nvCxnSpPr>
            <p:spPr>
              <a:xfrm flipH="1" flipV="1">
                <a:off x="2676528" y="2865706"/>
                <a:ext cx="316171" cy="15289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85" name="グループ化 84"/>
          <p:cNvGrpSpPr/>
          <p:nvPr/>
        </p:nvGrpSpPr>
        <p:grpSpPr>
          <a:xfrm>
            <a:off x="7201633" y="3011159"/>
            <a:ext cx="2583135" cy="2556558"/>
            <a:chOff x="6662265" y="3559005"/>
            <a:chExt cx="3058469" cy="3027002"/>
          </a:xfrm>
        </p:grpSpPr>
        <p:pic>
          <p:nvPicPr>
            <p:cNvPr id="86" name="図 85"/>
            <p:cNvPicPr/>
            <p:nvPr/>
          </p:nvPicPr>
          <p:blipFill rotWithShape="1">
            <a:blip r:embed="rId8" cstate="print">
              <a:extLst>
                <a:ext uri="{28A0092B-C50C-407E-A947-70E740481C1C}">
                  <a14:useLocalDpi xmlns:a14="http://schemas.microsoft.com/office/drawing/2010/main" val="0"/>
                </a:ext>
              </a:extLst>
            </a:blip>
            <a:srcRect t="4540" b="5572"/>
            <a:stretch/>
          </p:blipFill>
          <p:spPr bwMode="auto">
            <a:xfrm>
              <a:off x="6812598" y="5146462"/>
              <a:ext cx="2757805" cy="1439545"/>
            </a:xfrm>
            <a:prstGeom prst="rect">
              <a:avLst/>
            </a:prstGeom>
            <a:ln>
              <a:noFill/>
            </a:ln>
            <a:extLst>
              <a:ext uri="{53640926-AAD7-44D8-BBD7-CCE9431645EC}">
                <a14:shadowObscured xmlns:a14="http://schemas.microsoft.com/office/drawing/2010/main"/>
              </a:ext>
            </a:extLst>
          </p:spPr>
        </p:pic>
        <p:pic>
          <p:nvPicPr>
            <p:cNvPr id="87" name="図 86"/>
            <p:cNvPicPr>
              <a:picLocks noChangeAspect="1"/>
            </p:cNvPicPr>
            <p:nvPr/>
          </p:nvPicPr>
          <p:blipFill>
            <a:blip r:embed="rId9"/>
            <a:stretch>
              <a:fillRect/>
            </a:stretch>
          </p:blipFill>
          <p:spPr>
            <a:xfrm>
              <a:off x="6662265" y="3559005"/>
              <a:ext cx="3058469" cy="1577254"/>
            </a:xfrm>
            <a:prstGeom prst="rect">
              <a:avLst/>
            </a:prstGeom>
          </p:spPr>
        </p:pic>
      </p:grpSp>
      <p:pic>
        <p:nvPicPr>
          <p:cNvPr id="88" name="図 87"/>
          <p:cNvPicPr>
            <a:picLocks noChangeAspect="1"/>
          </p:cNvPicPr>
          <p:nvPr/>
        </p:nvPicPr>
        <p:blipFill>
          <a:blip r:embed="rId10"/>
          <a:stretch>
            <a:fillRect/>
          </a:stretch>
        </p:blipFill>
        <p:spPr>
          <a:xfrm>
            <a:off x="291275" y="4000658"/>
            <a:ext cx="3742284" cy="1365833"/>
          </a:xfrm>
          <a:prstGeom prst="rect">
            <a:avLst/>
          </a:prstGeom>
        </p:spPr>
      </p:pic>
      <p:sp>
        <p:nvSpPr>
          <p:cNvPr id="4" name="Text Box 12">
            <a:extLst>
              <a:ext uri="{FF2B5EF4-FFF2-40B4-BE49-F238E27FC236}">
                <a16:creationId xmlns:a16="http://schemas.microsoft.com/office/drawing/2014/main" id="{B02CC39E-349C-E44D-E585-FA7EC6724286}"/>
              </a:ext>
            </a:extLst>
          </p:cNvPr>
          <p:cNvSpPr txBox="1">
            <a:spLocks noChangeArrowheads="1"/>
          </p:cNvSpPr>
          <p:nvPr/>
        </p:nvSpPr>
        <p:spPr bwMode="auto">
          <a:xfrm>
            <a:off x="58797" y="1746022"/>
            <a:ext cx="2122461" cy="936104"/>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構築したコンパートメントモデルで、で水産物等のシミュレーションを実施し、信頼性を評価する。</a:t>
            </a:r>
          </a:p>
        </p:txBody>
      </p:sp>
      <p:sp>
        <p:nvSpPr>
          <p:cNvPr id="6" name="テキスト ボックス 5">
            <a:extLst>
              <a:ext uri="{FF2B5EF4-FFF2-40B4-BE49-F238E27FC236}">
                <a16:creationId xmlns:a16="http://schemas.microsoft.com/office/drawing/2014/main" id="{F2BCB19B-C2BE-7777-4CB4-A271CBA90A62}"/>
              </a:ext>
            </a:extLst>
          </p:cNvPr>
          <p:cNvSpPr txBox="1"/>
          <p:nvPr/>
        </p:nvSpPr>
        <p:spPr>
          <a:xfrm>
            <a:off x="1442749" y="2809138"/>
            <a:ext cx="5885853" cy="1277273"/>
          </a:xfrm>
          <a:prstGeom prst="rect">
            <a:avLst/>
          </a:prstGeom>
          <a:noFill/>
        </p:spPr>
        <p:txBody>
          <a:bodyPr wrap="square" rtlCol="0">
            <a:spAutoFit/>
          </a:bodyPr>
          <a:lstStyle/>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森林内の放射性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の動態が渓流魚中の放射性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濃度に与える影響を確認した。渓流魚に取り込まれる放射性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は、森から川への異なる</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つの経路から供給されること、各経路からの寄与率が時間とともに変わることを解明。（</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2019</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事故後初期における陸から海洋への放射性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の流出量を評価した。事故後半年間の放射性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流出量は、</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1F</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からの直接放出量や大気を経由したフォールアウト量に比べ流出量が</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桁程度少ないこと、</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年までに河川から海へ流出した量の</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割を占めることを解明。（</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2019</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endParaRPr kumimoji="1" lang="ja-JP" altLang="en-US" sz="1100" dirty="0"/>
          </a:p>
        </p:txBody>
      </p:sp>
      <p:sp>
        <p:nvSpPr>
          <p:cNvPr id="8" name="右矢印 19">
            <a:extLst>
              <a:ext uri="{FF2B5EF4-FFF2-40B4-BE49-F238E27FC236}">
                <a16:creationId xmlns:a16="http://schemas.microsoft.com/office/drawing/2014/main" id="{A26A9D79-F906-8037-37BD-EF25FCA1B0AD}"/>
              </a:ext>
            </a:extLst>
          </p:cNvPr>
          <p:cNvSpPr/>
          <p:nvPr/>
        </p:nvSpPr>
        <p:spPr>
          <a:xfrm>
            <a:off x="1342888" y="2463282"/>
            <a:ext cx="186872" cy="4376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38306115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00414-A8A7-1E2E-DDCE-48CE29DFAE85}"/>
            </a:ext>
          </a:extLst>
        </p:cNvPr>
        <p:cNvGrpSpPr/>
        <p:nvPr/>
      </p:nvGrpSpPr>
      <p:grpSpPr>
        <a:xfrm>
          <a:off x="0" y="0"/>
          <a:ext cx="0" cy="0"/>
          <a:chOff x="0" y="0"/>
          <a:chExt cx="0" cy="0"/>
        </a:xfrm>
      </p:grpSpPr>
      <p:sp>
        <p:nvSpPr>
          <p:cNvPr id="27" name="角丸四角形 26">
            <a:extLst>
              <a:ext uri="{FF2B5EF4-FFF2-40B4-BE49-F238E27FC236}">
                <a16:creationId xmlns:a16="http://schemas.microsoft.com/office/drawing/2014/main" id="{07D77542-F519-DF86-58C9-20C453DB14EC}"/>
              </a:ext>
            </a:extLst>
          </p:cNvPr>
          <p:cNvSpPr/>
          <p:nvPr/>
        </p:nvSpPr>
        <p:spPr>
          <a:xfrm>
            <a:off x="81322" y="1141381"/>
            <a:ext cx="9769116" cy="306467"/>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これまでの環境動態研究の成果をベースとした</a:t>
            </a:r>
            <a:r>
              <a:rPr lang="en-US" altLang="ja-JP"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F-REI</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への移管に向けた先行研究を実施。</a:t>
            </a:r>
          </a:p>
        </p:txBody>
      </p:sp>
      <p:sp>
        <p:nvSpPr>
          <p:cNvPr id="34" name="正方形/長方形 33">
            <a:extLst>
              <a:ext uri="{FF2B5EF4-FFF2-40B4-BE49-F238E27FC236}">
                <a16:creationId xmlns:a16="http://schemas.microsoft.com/office/drawing/2014/main" id="{349D017F-EDC4-A767-E007-78750CCD8BE0}"/>
              </a:ext>
            </a:extLst>
          </p:cNvPr>
          <p:cNvSpPr/>
          <p:nvPr/>
        </p:nvSpPr>
        <p:spPr>
          <a:xfrm>
            <a:off x="65395" y="663296"/>
            <a:ext cx="9794875" cy="520448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a:extLst>
              <a:ext uri="{FF2B5EF4-FFF2-40B4-BE49-F238E27FC236}">
                <a16:creationId xmlns:a16="http://schemas.microsoft.com/office/drawing/2014/main" id="{42884598-5256-9CE8-BFD4-3F2998D6B93D}"/>
              </a:ext>
            </a:extLst>
          </p:cNvPr>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52" name="角丸四角形 90">
            <a:extLst>
              <a:ext uri="{FF2B5EF4-FFF2-40B4-BE49-F238E27FC236}">
                <a16:creationId xmlns:a16="http://schemas.microsoft.com/office/drawing/2014/main" id="{EDE5BB20-AFC8-87A8-E30C-DAA71717007A}"/>
              </a:ext>
            </a:extLst>
          </p:cNvPr>
          <p:cNvSpPr/>
          <p:nvPr/>
        </p:nvSpPr>
        <p:spPr>
          <a:xfrm>
            <a:off x="71235" y="6410216"/>
            <a:ext cx="9784703" cy="253970"/>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上記先行研究を通して、</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F-REI</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関連のステークホルダーと議論を重ね</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R7</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年度以降の研究開発を方向づけた</a:t>
            </a:r>
          </a:p>
        </p:txBody>
      </p:sp>
      <p:sp>
        <p:nvSpPr>
          <p:cNvPr id="28" name="右矢印 44">
            <a:extLst>
              <a:ext uri="{FF2B5EF4-FFF2-40B4-BE49-F238E27FC236}">
                <a16:creationId xmlns:a16="http://schemas.microsoft.com/office/drawing/2014/main" id="{A3308D5F-370C-A468-F3D4-46AD22AE5C19}"/>
              </a:ext>
            </a:extLst>
          </p:cNvPr>
          <p:cNvSpPr/>
          <p:nvPr/>
        </p:nvSpPr>
        <p:spPr bwMode="auto">
          <a:xfrm rot="5400000">
            <a:off x="4793069" y="5145971"/>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2" name="Rectangle 7">
            <a:extLst>
              <a:ext uri="{FF2B5EF4-FFF2-40B4-BE49-F238E27FC236}">
                <a16:creationId xmlns:a16="http://schemas.microsoft.com/office/drawing/2014/main" id="{97DC503C-4449-8755-DFB0-088F173695FC}"/>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en-US" altLang="ja-JP" sz="1800" spc="-50" dirty="0">
              <a:solidFill>
                <a:schemeClr val="bg1"/>
              </a:solidFill>
              <a:latin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7" name="スライド番号プレースホルダー 1">
            <a:extLst>
              <a:ext uri="{FF2B5EF4-FFF2-40B4-BE49-F238E27FC236}">
                <a16:creationId xmlns:a16="http://schemas.microsoft.com/office/drawing/2014/main" id="{A70E018E-D170-714D-E556-F5B5B039C4FE}"/>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15</a:t>
            </a:fld>
            <a:endParaRPr lang="ja-JP" altLang="en-US" sz="2400" dirty="0"/>
          </a:p>
        </p:txBody>
      </p:sp>
      <p:sp>
        <p:nvSpPr>
          <p:cNvPr id="73" name="Text Box 12">
            <a:extLst>
              <a:ext uri="{FF2B5EF4-FFF2-40B4-BE49-F238E27FC236}">
                <a16:creationId xmlns:a16="http://schemas.microsoft.com/office/drawing/2014/main" id="{29B059C7-2609-9AF4-48EB-6F6C290C3FF6}"/>
              </a:ext>
            </a:extLst>
          </p:cNvPr>
          <p:cNvSpPr txBox="1">
            <a:spLocks noChangeArrowheads="1"/>
          </p:cNvSpPr>
          <p:nvPr/>
        </p:nvSpPr>
        <p:spPr bwMode="auto">
          <a:xfrm>
            <a:off x="165623" y="1576607"/>
            <a:ext cx="5815621" cy="1584975"/>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委託研究</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避難指示解除後の人間活動が陸域の放射性物質移行に与える影響を評価するとともに、移行抑制対策の効果を評価することにより、福島復興に向けた安全安心なまちづくりに貢献する取り組みを目指した研究を開始。</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環境回復に係る地元ニーズ整理のために、根拠情報</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Q&amp;A</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サイトのアクセス解析および地元自治体への説明時の議事録のテキストマイニング等を実施。</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林床において菌類が放射性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の移行に与える影響を評価するための試験等を開始。</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放射能濃度予測システムを利用した淡水魚中放射性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濃度の出荷制限解除予測の取り組み。</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これまでに開発したモデルを利用し、木材への放射性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移行抑制対策の予測を実施。</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7" name="グループ化 46">
            <a:extLst>
              <a:ext uri="{FF2B5EF4-FFF2-40B4-BE49-F238E27FC236}">
                <a16:creationId xmlns:a16="http://schemas.microsoft.com/office/drawing/2014/main" id="{E036EB0F-360B-BE3C-34C5-EE33A30BBE50}"/>
              </a:ext>
            </a:extLst>
          </p:cNvPr>
          <p:cNvGrpSpPr/>
          <p:nvPr/>
        </p:nvGrpSpPr>
        <p:grpSpPr>
          <a:xfrm>
            <a:off x="120181" y="3827844"/>
            <a:ext cx="3217617" cy="1540036"/>
            <a:chOff x="5631640" y="2139974"/>
            <a:chExt cx="4105302" cy="1964906"/>
          </a:xfrm>
        </p:grpSpPr>
        <p:grpSp>
          <p:nvGrpSpPr>
            <p:cNvPr id="48" name="グループ化 47">
              <a:extLst>
                <a:ext uri="{FF2B5EF4-FFF2-40B4-BE49-F238E27FC236}">
                  <a16:creationId xmlns:a16="http://schemas.microsoft.com/office/drawing/2014/main" id="{10586B57-12DF-699F-BF62-C2CB94354849}"/>
                </a:ext>
              </a:extLst>
            </p:cNvPr>
            <p:cNvGrpSpPr/>
            <p:nvPr/>
          </p:nvGrpSpPr>
          <p:grpSpPr>
            <a:xfrm>
              <a:off x="7528560" y="2263728"/>
              <a:ext cx="2208382" cy="1717398"/>
              <a:chOff x="2385654" y="894996"/>
              <a:chExt cx="6516890" cy="5068007"/>
            </a:xfrm>
          </p:grpSpPr>
          <p:pic>
            <p:nvPicPr>
              <p:cNvPr id="51" name="図 50">
                <a:extLst>
                  <a:ext uri="{FF2B5EF4-FFF2-40B4-BE49-F238E27FC236}">
                    <a16:creationId xmlns:a16="http://schemas.microsoft.com/office/drawing/2014/main" id="{1CE9C7DE-737A-37A4-5184-90BACC1DC15A}"/>
                  </a:ext>
                </a:extLst>
              </p:cNvPr>
              <p:cNvPicPr>
                <a:picLocks noChangeAspect="1"/>
              </p:cNvPicPr>
              <p:nvPr/>
            </p:nvPicPr>
            <p:blipFill>
              <a:blip r:embed="rId3"/>
              <a:stretch>
                <a:fillRect/>
              </a:stretch>
            </p:blipFill>
            <p:spPr>
              <a:xfrm>
                <a:off x="2385654" y="894996"/>
                <a:ext cx="5134692" cy="5068007"/>
              </a:xfrm>
              <a:prstGeom prst="rect">
                <a:avLst/>
              </a:prstGeom>
            </p:spPr>
          </p:pic>
          <p:pic>
            <p:nvPicPr>
              <p:cNvPr id="53" name="図 52">
                <a:extLst>
                  <a:ext uri="{FF2B5EF4-FFF2-40B4-BE49-F238E27FC236}">
                    <a16:creationId xmlns:a16="http://schemas.microsoft.com/office/drawing/2014/main" id="{E88DFBB8-D4D4-15DA-96B4-88053B407206}"/>
                  </a:ext>
                </a:extLst>
              </p:cNvPr>
              <p:cNvPicPr>
                <a:picLocks noChangeAspect="1"/>
              </p:cNvPicPr>
              <p:nvPr/>
            </p:nvPicPr>
            <p:blipFill>
              <a:blip r:embed="rId4"/>
              <a:stretch>
                <a:fillRect/>
              </a:stretch>
            </p:blipFill>
            <p:spPr>
              <a:xfrm>
                <a:off x="7883227" y="1255508"/>
                <a:ext cx="1019317" cy="2924583"/>
              </a:xfrm>
              <a:prstGeom prst="rect">
                <a:avLst/>
              </a:prstGeom>
            </p:spPr>
          </p:pic>
        </p:grpSp>
        <p:pic>
          <p:nvPicPr>
            <p:cNvPr id="50" name="図 49">
              <a:extLst>
                <a:ext uri="{FF2B5EF4-FFF2-40B4-BE49-F238E27FC236}">
                  <a16:creationId xmlns:a16="http://schemas.microsoft.com/office/drawing/2014/main" id="{90D68FAE-3711-0230-E088-78C0C74DB32D}"/>
                </a:ext>
              </a:extLst>
            </p:cNvPr>
            <p:cNvPicPr>
              <a:picLocks noChangeAspect="1"/>
            </p:cNvPicPr>
            <p:nvPr/>
          </p:nvPicPr>
          <p:blipFill rotWithShape="1">
            <a:blip r:embed="rId5"/>
            <a:srcRect b="21881"/>
            <a:stretch/>
          </p:blipFill>
          <p:spPr>
            <a:xfrm>
              <a:off x="5631640" y="2139974"/>
              <a:ext cx="1846446" cy="1964906"/>
            </a:xfrm>
            <a:prstGeom prst="rect">
              <a:avLst/>
            </a:prstGeom>
          </p:spPr>
        </p:pic>
      </p:grpSp>
      <p:grpSp>
        <p:nvGrpSpPr>
          <p:cNvPr id="4" name="グループ化 3">
            <a:extLst>
              <a:ext uri="{FF2B5EF4-FFF2-40B4-BE49-F238E27FC236}">
                <a16:creationId xmlns:a16="http://schemas.microsoft.com/office/drawing/2014/main" id="{BC6DD0C9-C074-3EF2-3E0E-1972C2D188F2}"/>
              </a:ext>
            </a:extLst>
          </p:cNvPr>
          <p:cNvGrpSpPr/>
          <p:nvPr/>
        </p:nvGrpSpPr>
        <p:grpSpPr>
          <a:xfrm>
            <a:off x="6257338" y="1715917"/>
            <a:ext cx="3352200" cy="1821693"/>
            <a:chOff x="753600" y="4145177"/>
            <a:chExt cx="3939428" cy="2140812"/>
          </a:xfrm>
        </p:grpSpPr>
        <p:grpSp>
          <p:nvGrpSpPr>
            <p:cNvPr id="33" name="グループ化 32">
              <a:extLst>
                <a:ext uri="{FF2B5EF4-FFF2-40B4-BE49-F238E27FC236}">
                  <a16:creationId xmlns:a16="http://schemas.microsoft.com/office/drawing/2014/main" id="{3F53D80F-592B-C7BF-7CF4-9F096C062A22}"/>
                </a:ext>
              </a:extLst>
            </p:cNvPr>
            <p:cNvGrpSpPr/>
            <p:nvPr/>
          </p:nvGrpSpPr>
          <p:grpSpPr>
            <a:xfrm>
              <a:off x="1016491" y="4576884"/>
              <a:ext cx="3185160" cy="1709105"/>
              <a:chOff x="960120" y="4515769"/>
              <a:chExt cx="3185160" cy="1709105"/>
            </a:xfrm>
          </p:grpSpPr>
          <p:pic>
            <p:nvPicPr>
              <p:cNvPr id="35" name="図 34">
                <a:extLst>
                  <a:ext uri="{FF2B5EF4-FFF2-40B4-BE49-F238E27FC236}">
                    <a16:creationId xmlns:a16="http://schemas.microsoft.com/office/drawing/2014/main" id="{0CC2AABB-104F-9D94-108A-CAB1B1F2B5CE}"/>
                  </a:ext>
                </a:extLst>
              </p:cNvPr>
              <p:cNvPicPr>
                <a:picLocks noChangeAspect="1"/>
              </p:cNvPicPr>
              <p:nvPr/>
            </p:nvPicPr>
            <p:blipFill>
              <a:blip r:embed="rId6"/>
              <a:stretch>
                <a:fillRect/>
              </a:stretch>
            </p:blipFill>
            <p:spPr>
              <a:xfrm>
                <a:off x="960120" y="4912408"/>
                <a:ext cx="1074421" cy="1074421"/>
              </a:xfrm>
              <a:prstGeom prst="rect">
                <a:avLst/>
              </a:prstGeom>
            </p:spPr>
          </p:pic>
          <p:pic>
            <p:nvPicPr>
              <p:cNvPr id="36" name="図 35">
                <a:extLst>
                  <a:ext uri="{FF2B5EF4-FFF2-40B4-BE49-F238E27FC236}">
                    <a16:creationId xmlns:a16="http://schemas.microsoft.com/office/drawing/2014/main" id="{A4A9C999-C63B-91D6-68CC-1E0F243625A7}"/>
                  </a:ext>
                </a:extLst>
              </p:cNvPr>
              <p:cNvPicPr>
                <a:picLocks noChangeAspect="1"/>
              </p:cNvPicPr>
              <p:nvPr/>
            </p:nvPicPr>
            <p:blipFill>
              <a:blip r:embed="rId7"/>
              <a:stretch>
                <a:fillRect/>
              </a:stretch>
            </p:blipFill>
            <p:spPr>
              <a:xfrm>
                <a:off x="1935480" y="4515769"/>
                <a:ext cx="2209800" cy="1709105"/>
              </a:xfrm>
              <a:prstGeom prst="rect">
                <a:avLst/>
              </a:prstGeom>
            </p:spPr>
          </p:pic>
        </p:grpSp>
        <p:sp>
          <p:nvSpPr>
            <p:cNvPr id="54" name="テキスト ボックス 53">
              <a:extLst>
                <a:ext uri="{FF2B5EF4-FFF2-40B4-BE49-F238E27FC236}">
                  <a16:creationId xmlns:a16="http://schemas.microsoft.com/office/drawing/2014/main" id="{297E8A51-D344-F00F-F63C-D8A13DFC583D}"/>
                </a:ext>
              </a:extLst>
            </p:cNvPr>
            <p:cNvSpPr txBox="1"/>
            <p:nvPr/>
          </p:nvSpPr>
          <p:spPr>
            <a:xfrm>
              <a:off x="753600" y="4145177"/>
              <a:ext cx="3939428" cy="298396"/>
            </a:xfrm>
            <a:prstGeom prst="rect">
              <a:avLst/>
            </a:prstGeom>
            <a:noFill/>
          </p:spPr>
          <p:txBody>
            <a:bodyPr wrap="none" rtlCol="0">
              <a:spAutoFit/>
            </a:bodyPr>
            <a:lstStyle/>
            <a:p>
              <a:r>
                <a:rPr lang="ja-JP" altLang="en-US" sz="1050" dirty="0"/>
                <a:t>菌類の</a:t>
              </a:r>
              <a:r>
                <a:rPr lang="en-US" altLang="ja-JP" sz="1050" dirty="0"/>
                <a:t>Cs</a:t>
              </a:r>
              <a:r>
                <a:rPr lang="ja-JP" altLang="en-US" sz="1050" dirty="0"/>
                <a:t>移行に与える役割を評価するための室内実験</a:t>
              </a:r>
              <a:endParaRPr kumimoji="1" lang="en-US" altLang="ja-JP" sz="1050" dirty="0"/>
            </a:p>
          </p:txBody>
        </p:sp>
      </p:grpSp>
      <p:grpSp>
        <p:nvGrpSpPr>
          <p:cNvPr id="56" name="グループ化 55">
            <a:extLst>
              <a:ext uri="{FF2B5EF4-FFF2-40B4-BE49-F238E27FC236}">
                <a16:creationId xmlns:a16="http://schemas.microsoft.com/office/drawing/2014/main" id="{111C4EEE-496A-88B5-84DD-E8D510D618A1}"/>
              </a:ext>
            </a:extLst>
          </p:cNvPr>
          <p:cNvGrpSpPr/>
          <p:nvPr/>
        </p:nvGrpSpPr>
        <p:grpSpPr>
          <a:xfrm>
            <a:off x="6380149" y="3988563"/>
            <a:ext cx="3229389" cy="1362413"/>
            <a:chOff x="4598470" y="4773580"/>
            <a:chExt cx="4141832" cy="1747354"/>
          </a:xfrm>
        </p:grpSpPr>
        <p:pic>
          <p:nvPicPr>
            <p:cNvPr id="59" name="図 58">
              <a:extLst>
                <a:ext uri="{FF2B5EF4-FFF2-40B4-BE49-F238E27FC236}">
                  <a16:creationId xmlns:a16="http://schemas.microsoft.com/office/drawing/2014/main" id="{637B716A-416D-68F1-341F-095EAC027728}"/>
                </a:ext>
              </a:extLst>
            </p:cNvPr>
            <p:cNvPicPr>
              <a:picLocks noChangeAspect="1"/>
            </p:cNvPicPr>
            <p:nvPr/>
          </p:nvPicPr>
          <p:blipFill>
            <a:blip r:embed="rId8"/>
            <a:stretch>
              <a:fillRect/>
            </a:stretch>
          </p:blipFill>
          <p:spPr>
            <a:xfrm>
              <a:off x="4598470" y="4984129"/>
              <a:ext cx="1484732" cy="1498556"/>
            </a:xfrm>
            <a:prstGeom prst="rect">
              <a:avLst/>
            </a:prstGeom>
          </p:spPr>
        </p:pic>
        <p:pic>
          <p:nvPicPr>
            <p:cNvPr id="60" name="図 59">
              <a:extLst>
                <a:ext uri="{FF2B5EF4-FFF2-40B4-BE49-F238E27FC236}">
                  <a16:creationId xmlns:a16="http://schemas.microsoft.com/office/drawing/2014/main" id="{D7004210-988E-4425-D240-311D593AC41B}"/>
                </a:ext>
              </a:extLst>
            </p:cNvPr>
            <p:cNvPicPr/>
            <p:nvPr/>
          </p:nvPicPr>
          <p:blipFill rotWithShape="1">
            <a:blip r:embed="rId9" cstate="print">
              <a:extLst>
                <a:ext uri="{28A0092B-C50C-407E-A947-70E740481C1C}">
                  <a14:useLocalDpi xmlns:a14="http://schemas.microsoft.com/office/drawing/2010/main" val="0"/>
                </a:ext>
              </a:extLst>
            </a:blip>
            <a:srcRect b="12997"/>
            <a:stretch/>
          </p:blipFill>
          <p:spPr bwMode="auto">
            <a:xfrm>
              <a:off x="6083202" y="4773580"/>
              <a:ext cx="2657100" cy="1747354"/>
            </a:xfrm>
            <a:prstGeom prst="rect">
              <a:avLst/>
            </a:prstGeom>
            <a:noFill/>
            <a:ln>
              <a:noFill/>
            </a:ln>
            <a:extLst>
              <a:ext uri="{53640926-AAD7-44D8-BBD7-CCE9431645EC}">
                <a14:shadowObscured xmlns:a14="http://schemas.microsoft.com/office/drawing/2010/main"/>
              </a:ext>
            </a:extLst>
          </p:spPr>
        </p:pic>
      </p:grpSp>
      <p:sp>
        <p:nvSpPr>
          <p:cNvPr id="61" name="テキスト ボックス 60">
            <a:extLst>
              <a:ext uri="{FF2B5EF4-FFF2-40B4-BE49-F238E27FC236}">
                <a16:creationId xmlns:a16="http://schemas.microsoft.com/office/drawing/2014/main" id="{2C52CE15-54A0-FAEF-931A-A693ABDF1818}"/>
              </a:ext>
            </a:extLst>
          </p:cNvPr>
          <p:cNvSpPr txBox="1"/>
          <p:nvPr/>
        </p:nvSpPr>
        <p:spPr>
          <a:xfrm>
            <a:off x="140357" y="3510266"/>
            <a:ext cx="3454792" cy="253916"/>
          </a:xfrm>
          <a:prstGeom prst="rect">
            <a:avLst/>
          </a:prstGeom>
          <a:noFill/>
        </p:spPr>
        <p:txBody>
          <a:bodyPr wrap="none" rtlCol="0">
            <a:spAutoFit/>
          </a:bodyPr>
          <a:lstStyle/>
          <a:p>
            <a:r>
              <a:rPr lang="ja-JP" altLang="en-US" sz="1050" dirty="0"/>
              <a:t>テキストマイニングによる</a:t>
            </a:r>
            <a:r>
              <a:rPr kumimoji="1" lang="ja-JP" altLang="en-US" sz="1050" dirty="0"/>
              <a:t>地元自治体のニーズ整理の例</a:t>
            </a:r>
            <a:endParaRPr kumimoji="1" lang="en-US" altLang="ja-JP" sz="1050" dirty="0"/>
          </a:p>
        </p:txBody>
      </p:sp>
      <p:sp>
        <p:nvSpPr>
          <p:cNvPr id="62" name="テキスト ボックス 61">
            <a:extLst>
              <a:ext uri="{FF2B5EF4-FFF2-40B4-BE49-F238E27FC236}">
                <a16:creationId xmlns:a16="http://schemas.microsoft.com/office/drawing/2014/main" id="{456DA765-62AF-11FE-B95B-A0337449A715}"/>
              </a:ext>
            </a:extLst>
          </p:cNvPr>
          <p:cNvSpPr txBox="1"/>
          <p:nvPr/>
        </p:nvSpPr>
        <p:spPr>
          <a:xfrm>
            <a:off x="6231978" y="3565510"/>
            <a:ext cx="3738354" cy="430887"/>
          </a:xfrm>
          <a:prstGeom prst="rect">
            <a:avLst/>
          </a:prstGeom>
          <a:noFill/>
        </p:spPr>
        <p:txBody>
          <a:bodyPr wrap="square" rtlCol="0">
            <a:spAutoFit/>
          </a:bodyPr>
          <a:lstStyle/>
          <a:p>
            <a:r>
              <a:rPr lang="ja-JP" altLang="en-US" sz="1050" dirty="0"/>
              <a:t>森林管理における追加的対策が木材中放射性</a:t>
            </a:r>
            <a:r>
              <a:rPr lang="pl-PL" altLang="ja-JP" sz="1050" dirty="0"/>
              <a:t>Cs</a:t>
            </a:r>
            <a:r>
              <a:rPr lang="ja-JP" altLang="en-US" sz="1050" dirty="0"/>
              <a:t>濃度に与える影響の検討例</a:t>
            </a:r>
            <a:endParaRPr kumimoji="1" lang="en-US" altLang="ja-JP" sz="1050" dirty="0"/>
          </a:p>
        </p:txBody>
      </p:sp>
      <p:pic>
        <p:nvPicPr>
          <p:cNvPr id="109" name="図 108">
            <a:extLst>
              <a:ext uri="{FF2B5EF4-FFF2-40B4-BE49-F238E27FC236}">
                <a16:creationId xmlns:a16="http://schemas.microsoft.com/office/drawing/2014/main" id="{A49E6BF0-A8D8-C469-07F0-F90B39C34CD2}"/>
              </a:ext>
            </a:extLst>
          </p:cNvPr>
          <p:cNvPicPr>
            <a:picLocks noChangeAspect="1"/>
          </p:cNvPicPr>
          <p:nvPr/>
        </p:nvPicPr>
        <p:blipFill rotWithShape="1">
          <a:blip r:embed="rId10"/>
          <a:srcRect t="7986" r="3910" b="12323"/>
          <a:stretch/>
        </p:blipFill>
        <p:spPr>
          <a:xfrm>
            <a:off x="3969806" y="3988563"/>
            <a:ext cx="1917944" cy="1417544"/>
          </a:xfrm>
          <a:prstGeom prst="rect">
            <a:avLst/>
          </a:prstGeom>
          <a:ln>
            <a:noFill/>
          </a:ln>
        </p:spPr>
      </p:pic>
      <p:sp>
        <p:nvSpPr>
          <p:cNvPr id="111" name="テキスト ボックス 110">
            <a:extLst>
              <a:ext uri="{FF2B5EF4-FFF2-40B4-BE49-F238E27FC236}">
                <a16:creationId xmlns:a16="http://schemas.microsoft.com/office/drawing/2014/main" id="{876BC899-83C1-F59E-C780-F29785552E0D}"/>
              </a:ext>
            </a:extLst>
          </p:cNvPr>
          <p:cNvSpPr txBox="1"/>
          <p:nvPr/>
        </p:nvSpPr>
        <p:spPr>
          <a:xfrm>
            <a:off x="3595148" y="3432547"/>
            <a:ext cx="2386097" cy="577081"/>
          </a:xfrm>
          <a:prstGeom prst="rect">
            <a:avLst/>
          </a:prstGeom>
          <a:noFill/>
        </p:spPr>
        <p:txBody>
          <a:bodyPr wrap="square" rtlCol="0">
            <a:spAutoFit/>
          </a:bodyPr>
          <a:lstStyle/>
          <a:p>
            <a:r>
              <a:rPr kumimoji="1" lang="ja-JP" altLang="en-US" sz="1050" dirty="0"/>
              <a:t>放射能濃度予測システムを利用した淡水魚中放射性</a:t>
            </a:r>
            <a:r>
              <a:rPr kumimoji="1" lang="pl-PL" altLang="ja-JP" sz="1050" dirty="0"/>
              <a:t>Cs</a:t>
            </a:r>
            <a:r>
              <a:rPr kumimoji="1" lang="ja-JP" altLang="en-US" sz="1050" dirty="0"/>
              <a:t>濃度の出荷制限解除予測の取り組み</a:t>
            </a:r>
            <a:endParaRPr kumimoji="1" lang="en-US" altLang="ja-JP" sz="1050" dirty="0"/>
          </a:p>
        </p:txBody>
      </p:sp>
      <p:sp>
        <p:nvSpPr>
          <p:cNvPr id="3" name="Rectangle 38">
            <a:extLst>
              <a:ext uri="{FF2B5EF4-FFF2-40B4-BE49-F238E27FC236}">
                <a16:creationId xmlns:a16="http://schemas.microsoft.com/office/drawing/2014/main" id="{8400A37A-CB11-7377-9E3B-16DA16282558}"/>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5" name="AutoShape 10">
            <a:extLst>
              <a:ext uri="{FF2B5EF4-FFF2-40B4-BE49-F238E27FC236}">
                <a16:creationId xmlns:a16="http://schemas.microsoft.com/office/drawing/2014/main" id="{291DB77F-5DBA-2644-2F78-01DF60824E5F}"/>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600" dirty="0">
                <a:latin typeface="Meiryo UI" panose="020B0604030504040204" pitchFamily="50" charset="-128"/>
                <a:ea typeface="Meiryo UI" panose="020B0604030504040204" pitchFamily="50" charset="-128"/>
              </a:rPr>
              <a:t>環境中の放射性物質の動態への人間活動の影響・移行抑制対策効果の評価手法開発</a:t>
            </a:r>
          </a:p>
        </p:txBody>
      </p:sp>
    </p:spTree>
    <p:extLst>
      <p:ext uri="{BB962C8B-B14F-4D97-AF65-F5344CB8AC3E}">
        <p14:creationId xmlns:p14="http://schemas.microsoft.com/office/powerpoint/2010/main" val="2032866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8026BA-651F-2153-F3BA-8167B6956829}"/>
            </a:ext>
          </a:extLst>
        </p:cNvPr>
        <p:cNvGrpSpPr/>
        <p:nvPr/>
      </p:nvGrpSpPr>
      <p:grpSpPr>
        <a:xfrm>
          <a:off x="0" y="0"/>
          <a:ext cx="0" cy="0"/>
          <a:chOff x="0" y="0"/>
          <a:chExt cx="0" cy="0"/>
        </a:xfrm>
      </p:grpSpPr>
      <p:sp>
        <p:nvSpPr>
          <p:cNvPr id="34" name="正方形/長方形 33">
            <a:extLst>
              <a:ext uri="{FF2B5EF4-FFF2-40B4-BE49-F238E27FC236}">
                <a16:creationId xmlns:a16="http://schemas.microsoft.com/office/drawing/2014/main" id="{67D54AF9-12AE-2FD6-B7F3-3AE910B50269}"/>
              </a:ext>
            </a:extLst>
          </p:cNvPr>
          <p:cNvSpPr/>
          <p:nvPr/>
        </p:nvSpPr>
        <p:spPr>
          <a:xfrm>
            <a:off x="65395" y="663296"/>
            <a:ext cx="9794875" cy="619470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a:extLst>
              <a:ext uri="{FF2B5EF4-FFF2-40B4-BE49-F238E27FC236}">
                <a16:creationId xmlns:a16="http://schemas.microsoft.com/office/drawing/2014/main" id="{C03864AB-6CC8-6A52-88F9-60CF77C64141}"/>
              </a:ext>
            </a:extLst>
          </p:cNvPr>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2" name="Rectangle 7">
            <a:extLst>
              <a:ext uri="{FF2B5EF4-FFF2-40B4-BE49-F238E27FC236}">
                <a16:creationId xmlns:a16="http://schemas.microsoft.com/office/drawing/2014/main" id="{87FDDE4A-EA00-2CDD-4237-1D81B7F2D827}"/>
              </a:ext>
            </a:extLst>
          </p:cNvPr>
          <p:cNvSpPr>
            <a:spLocks noChangeArrowheads="1"/>
          </p:cNvSpPr>
          <p:nvPr/>
        </p:nvSpPr>
        <p:spPr bwMode="auto">
          <a:xfrm>
            <a:off x="91154" y="47109"/>
            <a:ext cx="8814721" cy="576000"/>
          </a:xfrm>
          <a:prstGeom prst="rect">
            <a:avLst/>
          </a:prstGeom>
          <a:solidFill>
            <a:srgbClr val="92D05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参考</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 JAEA</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の提案により進められている</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F-REI</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での環境動態研究の展開</a:t>
            </a:r>
          </a:p>
        </p:txBody>
      </p:sp>
      <p:sp>
        <p:nvSpPr>
          <p:cNvPr id="7" name="スライド番号プレースホルダー 1">
            <a:extLst>
              <a:ext uri="{FF2B5EF4-FFF2-40B4-BE49-F238E27FC236}">
                <a16:creationId xmlns:a16="http://schemas.microsoft.com/office/drawing/2014/main" id="{979E91C7-F185-CDB4-7591-2EFF9F4DC27F}"/>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16</a:t>
            </a:fld>
            <a:endParaRPr lang="ja-JP" altLang="en-US" sz="2400" dirty="0"/>
          </a:p>
        </p:txBody>
      </p:sp>
      <p:sp>
        <p:nvSpPr>
          <p:cNvPr id="29" name="Rectangle 38">
            <a:extLst>
              <a:ext uri="{FF2B5EF4-FFF2-40B4-BE49-F238E27FC236}">
                <a16:creationId xmlns:a16="http://schemas.microsoft.com/office/drawing/2014/main" id="{603A6CCF-2EFD-E158-F8A3-6083FFD2B864}"/>
              </a:ext>
            </a:extLst>
          </p:cNvPr>
          <p:cNvSpPr>
            <a:spLocks noChangeArrowheads="1"/>
          </p:cNvSpPr>
          <p:nvPr/>
        </p:nvSpPr>
        <p:spPr bwMode="auto">
          <a:xfrm>
            <a:off x="70101" y="669445"/>
            <a:ext cx="5027416"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en-US" altLang="ja-JP" sz="2000" b="1" dirty="0">
                <a:solidFill>
                  <a:schemeClr val="bg1"/>
                </a:solidFill>
                <a:latin typeface="ＭＳ Ｐゴシック" panose="020B0600070205080204" charset="-128"/>
              </a:rPr>
              <a:t>1F</a:t>
            </a:r>
            <a:r>
              <a:rPr lang="ja-JP" altLang="en-US" sz="2000" b="1" dirty="0">
                <a:solidFill>
                  <a:schemeClr val="bg1"/>
                </a:solidFill>
                <a:latin typeface="ＭＳ Ｐゴシック" panose="020B0600070205080204" charset="-128"/>
              </a:rPr>
              <a:t>周辺環境における残された課題</a:t>
            </a:r>
          </a:p>
        </p:txBody>
      </p:sp>
      <p:pic>
        <p:nvPicPr>
          <p:cNvPr id="66" name="図 65">
            <a:extLst>
              <a:ext uri="{FF2B5EF4-FFF2-40B4-BE49-F238E27FC236}">
                <a16:creationId xmlns:a16="http://schemas.microsoft.com/office/drawing/2014/main" id="{AA1B38D3-F0EF-1EC3-8EF0-F1DE594EA898}"/>
              </a:ext>
            </a:extLst>
          </p:cNvPr>
          <p:cNvPicPr>
            <a:picLocks noChangeAspect="1"/>
          </p:cNvPicPr>
          <p:nvPr/>
        </p:nvPicPr>
        <p:blipFill>
          <a:blip r:embed="rId3"/>
          <a:stretch>
            <a:fillRect/>
          </a:stretch>
        </p:blipFill>
        <p:spPr>
          <a:xfrm>
            <a:off x="748499" y="1748118"/>
            <a:ext cx="9055537" cy="4955912"/>
          </a:xfrm>
          <a:prstGeom prst="rect">
            <a:avLst/>
          </a:prstGeom>
        </p:spPr>
      </p:pic>
      <p:grpSp>
        <p:nvGrpSpPr>
          <p:cNvPr id="80" name="グループ化 79">
            <a:extLst>
              <a:ext uri="{FF2B5EF4-FFF2-40B4-BE49-F238E27FC236}">
                <a16:creationId xmlns:a16="http://schemas.microsoft.com/office/drawing/2014/main" id="{0F47E6C5-ECAE-7F7D-8CE6-3B8A4C71196B}"/>
              </a:ext>
            </a:extLst>
          </p:cNvPr>
          <p:cNvGrpSpPr/>
          <p:nvPr/>
        </p:nvGrpSpPr>
        <p:grpSpPr>
          <a:xfrm>
            <a:off x="267629" y="1165412"/>
            <a:ext cx="9459077" cy="2438067"/>
            <a:chOff x="267629" y="789592"/>
            <a:chExt cx="11805295" cy="2813887"/>
          </a:xfrm>
        </p:grpSpPr>
        <p:sp>
          <p:nvSpPr>
            <p:cNvPr id="76" name="テキスト ボックス 75">
              <a:extLst>
                <a:ext uri="{FF2B5EF4-FFF2-40B4-BE49-F238E27FC236}">
                  <a16:creationId xmlns:a16="http://schemas.microsoft.com/office/drawing/2014/main" id="{E356B750-617E-412F-FC30-421DC00AF4A1}"/>
                </a:ext>
              </a:extLst>
            </p:cNvPr>
            <p:cNvSpPr txBox="1"/>
            <p:nvPr/>
          </p:nvSpPr>
          <p:spPr>
            <a:xfrm>
              <a:off x="267629" y="789592"/>
              <a:ext cx="9172852" cy="990000"/>
            </a:xfrm>
            <a:prstGeom prst="rect">
              <a:avLst/>
            </a:prstGeom>
            <a:solidFill>
              <a:srgbClr val="FFFF99">
                <a:alpha val="69804"/>
              </a:srgbClr>
            </a:solidFill>
          </p:spPr>
          <p:txBody>
            <a:bodyPr wrap="square" rIns="36000" rtlCol="0" anchor="ctr" anchorCtr="0">
              <a:noAutofit/>
            </a:bodyPr>
            <a:lstStyle/>
            <a:p>
              <a:r>
                <a:rPr kumimoji="1" lang="ja-JP" altLang="en-US" sz="1600" u="sng" dirty="0">
                  <a:latin typeface="BIZ UDPゴシック" panose="020B0400000000000000" pitchFamily="50" charset="-128"/>
                  <a:ea typeface="BIZ UDPゴシック" panose="020B0400000000000000" pitchFamily="50" charset="-128"/>
                </a:rPr>
                <a:t>☆山野草や淡水魚など</a:t>
              </a:r>
              <a:r>
                <a:rPr kumimoji="1" lang="en-US" altLang="ja-JP" sz="1600" u="sng" dirty="0">
                  <a:latin typeface="BIZ UDPゴシック" panose="020B0400000000000000" pitchFamily="50" charset="-128"/>
                  <a:ea typeface="BIZ UDPゴシック" panose="020B0400000000000000" pitchFamily="50" charset="-128"/>
                </a:rPr>
                <a:t>15</a:t>
              </a:r>
              <a:r>
                <a:rPr kumimoji="1" lang="ja-JP" altLang="en-US" sz="1600" u="sng" dirty="0">
                  <a:latin typeface="BIZ UDPゴシック" panose="020B0400000000000000" pitchFamily="50" charset="-128"/>
                  <a:ea typeface="BIZ UDPゴシック" panose="020B0400000000000000" pitchFamily="50" charset="-128"/>
                </a:rPr>
                <a:t>品目の出荷制限 </a:t>
              </a:r>
              <a:r>
                <a:rPr kumimoji="1" lang="en-US" altLang="ja-JP" sz="1600" u="sng" dirty="0">
                  <a:latin typeface="BIZ UDPゴシック" panose="020B0400000000000000" pitchFamily="50" charset="-128"/>
                  <a:ea typeface="BIZ UDPゴシック" panose="020B0400000000000000" pitchFamily="50" charset="-128"/>
                </a:rPr>
                <a:t>(2024</a:t>
              </a:r>
              <a:r>
                <a:rPr kumimoji="1" lang="ja-JP" altLang="en-US" sz="1600" u="sng" dirty="0">
                  <a:latin typeface="BIZ UDPゴシック" panose="020B0400000000000000" pitchFamily="50" charset="-128"/>
                  <a:ea typeface="BIZ UDPゴシック" panose="020B0400000000000000" pitchFamily="50" charset="-128"/>
                </a:rPr>
                <a:t>年</a:t>
              </a:r>
              <a:r>
                <a:rPr kumimoji="1" lang="en-US" altLang="ja-JP" sz="1600" u="sng" dirty="0">
                  <a:latin typeface="BIZ UDPゴシック" panose="020B0400000000000000" pitchFamily="50" charset="-128"/>
                  <a:ea typeface="BIZ UDPゴシック" panose="020B0400000000000000" pitchFamily="50" charset="-128"/>
                </a:rPr>
                <a:t>4</a:t>
              </a:r>
              <a:r>
                <a:rPr kumimoji="1" lang="ja-JP" altLang="en-US" sz="1600" u="sng" dirty="0">
                  <a:latin typeface="BIZ UDPゴシック" panose="020B0400000000000000" pitchFamily="50" charset="-128"/>
                  <a:ea typeface="BIZ UDPゴシック" panose="020B0400000000000000" pitchFamily="50" charset="-128"/>
                </a:rPr>
                <a:t>月現在</a:t>
              </a:r>
              <a:r>
                <a:rPr kumimoji="1" lang="en-US" altLang="ja-JP" sz="1600" u="sng" dirty="0">
                  <a:latin typeface="BIZ UDPゴシック" panose="020B0400000000000000" pitchFamily="50" charset="-128"/>
                  <a:ea typeface="BIZ UDPゴシック" panose="020B0400000000000000" pitchFamily="50" charset="-128"/>
                </a:rPr>
                <a:t>)</a:t>
              </a:r>
            </a:p>
            <a:p>
              <a:pPr marL="266700" indent="-266700"/>
              <a:r>
                <a:rPr kumimoji="1" lang="ja-JP" altLang="en-US" sz="1600" dirty="0">
                  <a:latin typeface="BIZ UDPゴシック" panose="020B0400000000000000" pitchFamily="50" charset="-128"/>
                  <a:ea typeface="BIZ UDPゴシック" panose="020B0400000000000000" pitchFamily="50" charset="-128"/>
                </a:rPr>
                <a:t>⇒放射性</a:t>
              </a:r>
              <a:r>
                <a:rPr kumimoji="1" lang="pl-PL" altLang="ja-JP" sz="1600" dirty="0">
                  <a:latin typeface="BIZ UDPゴシック" panose="020B0400000000000000" pitchFamily="50" charset="-128"/>
                  <a:ea typeface="BIZ UDPゴシック" panose="020B0400000000000000" pitchFamily="50" charset="-128"/>
                </a:rPr>
                <a:t>Cs</a:t>
              </a:r>
              <a:r>
                <a:rPr kumimoji="1" lang="ja-JP" altLang="en-US" sz="1600" dirty="0">
                  <a:latin typeface="BIZ UDPゴシック" panose="020B0400000000000000" pitchFamily="50" charset="-128"/>
                  <a:ea typeface="BIZ UDPゴシック" panose="020B0400000000000000" pitchFamily="50" charset="-128"/>
                </a:rPr>
                <a:t>の</a:t>
              </a:r>
              <a:r>
                <a:rPr kumimoji="1" lang="ja-JP" altLang="en-US" sz="1600" b="1" dirty="0">
                  <a:latin typeface="BIZ UDPゴシック" panose="020B0400000000000000" pitchFamily="50" charset="-128"/>
                  <a:ea typeface="BIZ UDPゴシック" panose="020B0400000000000000" pitchFamily="50" charset="-128"/>
                </a:rPr>
                <a:t>林産物・水産物への移行メカニズム</a:t>
              </a:r>
              <a:r>
                <a:rPr kumimoji="1" lang="ja-JP" altLang="en-US" sz="1600" dirty="0">
                  <a:latin typeface="BIZ UDPゴシック" panose="020B0400000000000000" pitchFamily="50" charset="-128"/>
                  <a:ea typeface="BIZ UDPゴシック" panose="020B0400000000000000" pitchFamily="50" charset="-128"/>
                </a:rPr>
                <a:t>を明らかにし、濃度の将来予測や濃度抑制対策を評価</a:t>
              </a:r>
              <a:endParaRPr kumimoji="1" lang="en-US" altLang="ja-JP" sz="1600" dirty="0">
                <a:latin typeface="BIZ UDPゴシック" panose="020B0400000000000000" pitchFamily="50" charset="-128"/>
                <a:ea typeface="BIZ UDPゴシック" panose="020B0400000000000000" pitchFamily="50" charset="-128"/>
              </a:endParaRPr>
            </a:p>
          </p:txBody>
        </p:sp>
        <p:sp>
          <p:nvSpPr>
            <p:cNvPr id="77" name="テキスト ボックス 76">
              <a:extLst>
                <a:ext uri="{FF2B5EF4-FFF2-40B4-BE49-F238E27FC236}">
                  <a16:creationId xmlns:a16="http://schemas.microsoft.com/office/drawing/2014/main" id="{55ADF596-1363-D7E1-3F8C-936654FBBB08}"/>
                </a:ext>
              </a:extLst>
            </p:cNvPr>
            <p:cNvSpPr txBox="1"/>
            <p:nvPr/>
          </p:nvSpPr>
          <p:spPr>
            <a:xfrm>
              <a:off x="267629" y="1873124"/>
              <a:ext cx="9172852" cy="732376"/>
            </a:xfrm>
            <a:prstGeom prst="rect">
              <a:avLst/>
            </a:prstGeom>
            <a:solidFill>
              <a:srgbClr val="FFFF99">
                <a:alpha val="69804"/>
              </a:srgbClr>
            </a:solidFill>
          </p:spPr>
          <p:txBody>
            <a:bodyPr wrap="square" lIns="36000" rtlCol="0" anchor="ctr" anchorCtr="0">
              <a:noAutofit/>
            </a:bodyPr>
            <a:lstStyle/>
            <a:p>
              <a:r>
                <a:rPr kumimoji="1" lang="ja-JP" altLang="en-US" sz="1600" u="sng" dirty="0">
                  <a:latin typeface="BIZ UDPゴシック" panose="020B0400000000000000" pitchFamily="50" charset="-128"/>
                  <a:ea typeface="BIZ UDPゴシック" panose="020B0400000000000000" pitchFamily="50" charset="-128"/>
                </a:rPr>
                <a:t>☆</a:t>
              </a:r>
              <a:r>
                <a:rPr kumimoji="1" lang="en-US" altLang="ja-JP" sz="1600" u="sng" dirty="0">
                  <a:latin typeface="BIZ UDPゴシック" panose="020B0400000000000000" pitchFamily="50" charset="-128"/>
                  <a:ea typeface="BIZ UDPゴシック" panose="020B0400000000000000" pitchFamily="50" charset="-128"/>
                </a:rPr>
                <a:t>1F</a:t>
              </a:r>
              <a:r>
                <a:rPr kumimoji="1" lang="ja-JP" altLang="en-US" sz="1600" u="sng" dirty="0">
                  <a:latin typeface="BIZ UDPゴシック" panose="020B0400000000000000" pitchFamily="50" charset="-128"/>
                  <a:ea typeface="BIZ UDPゴシック" panose="020B0400000000000000" pitchFamily="50" charset="-128"/>
                </a:rPr>
                <a:t>周辺区域を中心に帰還困難区域が設定中 </a:t>
              </a:r>
              <a:r>
                <a:rPr kumimoji="1" lang="en-US" altLang="ja-JP" sz="1600" u="sng" dirty="0">
                  <a:latin typeface="BIZ UDPゴシック" panose="020B0400000000000000" pitchFamily="50" charset="-128"/>
                  <a:ea typeface="BIZ UDPゴシック" panose="020B0400000000000000" pitchFamily="50" charset="-128"/>
                </a:rPr>
                <a:t>(2024</a:t>
              </a:r>
              <a:r>
                <a:rPr kumimoji="1" lang="ja-JP" altLang="en-US" sz="1600" u="sng" dirty="0">
                  <a:latin typeface="BIZ UDPゴシック" panose="020B0400000000000000" pitchFamily="50" charset="-128"/>
                  <a:ea typeface="BIZ UDPゴシック" panose="020B0400000000000000" pitchFamily="50" charset="-128"/>
                </a:rPr>
                <a:t>年</a:t>
              </a:r>
              <a:r>
                <a:rPr kumimoji="1" lang="en-US" altLang="ja-JP" sz="1600" u="sng" dirty="0">
                  <a:latin typeface="BIZ UDPゴシック" panose="020B0400000000000000" pitchFamily="50" charset="-128"/>
                  <a:ea typeface="BIZ UDPゴシック" panose="020B0400000000000000" pitchFamily="50" charset="-128"/>
                </a:rPr>
                <a:t>4</a:t>
              </a:r>
              <a:r>
                <a:rPr kumimoji="1" lang="ja-JP" altLang="en-US" sz="1600" u="sng" dirty="0">
                  <a:latin typeface="BIZ UDPゴシック" panose="020B0400000000000000" pitchFamily="50" charset="-128"/>
                  <a:ea typeface="BIZ UDPゴシック" panose="020B0400000000000000" pitchFamily="50" charset="-128"/>
                </a:rPr>
                <a:t>月現在</a:t>
              </a:r>
              <a:r>
                <a:rPr kumimoji="1" lang="en-US" altLang="ja-JP" sz="1600" u="sng" dirty="0">
                  <a:latin typeface="BIZ UDPゴシック" panose="020B0400000000000000" pitchFamily="50" charset="-128"/>
                  <a:ea typeface="BIZ UDPゴシック" panose="020B0400000000000000" pitchFamily="50" charset="-128"/>
                </a:rPr>
                <a:t>)</a:t>
              </a:r>
            </a:p>
            <a:p>
              <a:pPr marL="266700" indent="-266700"/>
              <a:r>
                <a:rPr kumimoji="1" lang="ja-JP" altLang="en-US" sz="1600" dirty="0">
                  <a:latin typeface="BIZ UDPゴシック" panose="020B0400000000000000" pitchFamily="50" charset="-128"/>
                  <a:ea typeface="BIZ UDPゴシック" panose="020B0400000000000000" pitchFamily="50" charset="-128"/>
                </a:rPr>
                <a:t>⇒除染や環境管理などの</a:t>
              </a:r>
              <a:r>
                <a:rPr kumimoji="1" lang="ja-JP" altLang="en-US" sz="1600" b="1" dirty="0">
                  <a:latin typeface="BIZ UDPゴシック" panose="020B0400000000000000" pitchFamily="50" charset="-128"/>
                  <a:ea typeface="BIZ UDPゴシック" panose="020B0400000000000000" pitchFamily="50" charset="-128"/>
                </a:rPr>
                <a:t>人間活動による環境への影響</a:t>
              </a:r>
              <a:r>
                <a:rPr kumimoji="1" lang="ja-JP" altLang="en-US" sz="1600" dirty="0">
                  <a:latin typeface="BIZ UDPゴシック" panose="020B0400000000000000" pitchFamily="50" charset="-128"/>
                  <a:ea typeface="BIZ UDPゴシック" panose="020B0400000000000000" pitchFamily="50" charset="-128"/>
                </a:rPr>
                <a:t>を評価</a:t>
              </a:r>
              <a:endParaRPr kumimoji="1" lang="en-US" altLang="ja-JP" sz="1600" dirty="0">
                <a:latin typeface="BIZ UDPゴシック" panose="020B0400000000000000" pitchFamily="50" charset="-128"/>
                <a:ea typeface="BIZ UDPゴシック" panose="020B0400000000000000" pitchFamily="50" charset="-128"/>
              </a:endParaRPr>
            </a:p>
          </p:txBody>
        </p:sp>
        <p:sp>
          <p:nvSpPr>
            <p:cNvPr id="78" name="テキスト ボックス 77">
              <a:extLst>
                <a:ext uri="{FF2B5EF4-FFF2-40B4-BE49-F238E27FC236}">
                  <a16:creationId xmlns:a16="http://schemas.microsoft.com/office/drawing/2014/main" id="{86D588AB-96DE-D337-FF78-00DA4A7D2C9C}"/>
                </a:ext>
              </a:extLst>
            </p:cNvPr>
            <p:cNvSpPr txBox="1"/>
            <p:nvPr/>
          </p:nvSpPr>
          <p:spPr>
            <a:xfrm>
              <a:off x="4745928" y="2657926"/>
              <a:ext cx="7326996" cy="945553"/>
            </a:xfrm>
            <a:prstGeom prst="rect">
              <a:avLst/>
            </a:prstGeom>
            <a:solidFill>
              <a:srgbClr val="E6B9B8">
                <a:alpha val="69804"/>
              </a:srgbClr>
            </a:solidFill>
          </p:spPr>
          <p:txBody>
            <a:bodyPr wrap="square" rtlCol="0" anchor="ctr" anchorCtr="0">
              <a:noAutofit/>
            </a:bodyPr>
            <a:lstStyle/>
            <a:p>
              <a:r>
                <a:rPr kumimoji="1" lang="ja-JP" altLang="en-US" sz="1600" b="1" dirty="0">
                  <a:latin typeface="BIZ UDPゴシック" panose="020B0400000000000000" pitchFamily="50" charset="-128"/>
                  <a:ea typeface="BIZ UDPゴシック" panose="020B0400000000000000" pitchFamily="50" charset="-128"/>
                </a:rPr>
                <a:t>総合的な評価 </a:t>
              </a:r>
              <a:r>
                <a:rPr kumimoji="1" lang="en-US" altLang="ja-JP" sz="1600" b="1" dirty="0">
                  <a:latin typeface="BIZ UDPゴシック" panose="020B0400000000000000" pitchFamily="50" charset="-128"/>
                  <a:ea typeface="BIZ UDPゴシック" panose="020B0400000000000000" pitchFamily="50" charset="-128"/>
                </a:rPr>
                <a:t>(</a:t>
              </a:r>
              <a:r>
                <a:rPr kumimoji="1" lang="ja-JP" altLang="en-US" sz="1600" b="1" dirty="0">
                  <a:latin typeface="BIZ UDPゴシック" panose="020B0400000000000000" pitchFamily="50" charset="-128"/>
                  <a:ea typeface="BIZ UDPゴシック" panose="020B0400000000000000" pitchFamily="50" charset="-128"/>
                </a:rPr>
                <a:t>アセスメント</a:t>
              </a:r>
              <a:r>
                <a:rPr kumimoji="1" lang="en-US" altLang="ja-JP" sz="1600" b="1" dirty="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により、これらの影響に適応した生活圏のあり方の検討に資する情報を提供し、安全・安心感を醸成し、区域解除と住民の方々の帰還を促進</a:t>
              </a:r>
              <a:endParaRPr kumimoji="1" lang="en-US" altLang="ja-JP" sz="1600" dirty="0">
                <a:latin typeface="BIZ UDPゴシック" panose="020B0400000000000000" pitchFamily="50" charset="-128"/>
                <a:ea typeface="BIZ UDPゴシック" panose="020B0400000000000000" pitchFamily="50" charset="-128"/>
              </a:endParaRPr>
            </a:p>
          </p:txBody>
        </p:sp>
        <p:sp>
          <p:nvSpPr>
            <p:cNvPr id="79" name="曲折矢印 8">
              <a:extLst>
                <a:ext uri="{FF2B5EF4-FFF2-40B4-BE49-F238E27FC236}">
                  <a16:creationId xmlns:a16="http://schemas.microsoft.com/office/drawing/2014/main" id="{98706C50-B1D3-B80B-64ED-B0A5F2C70E2B}"/>
                </a:ext>
              </a:extLst>
            </p:cNvPr>
            <p:cNvSpPr/>
            <p:nvPr/>
          </p:nvSpPr>
          <p:spPr bwMode="auto">
            <a:xfrm flipV="1">
              <a:off x="4022078" y="2656020"/>
              <a:ext cx="506968" cy="261610"/>
            </a:xfrm>
            <a:prstGeom prst="bentArrow">
              <a:avLst>
                <a:gd name="adj1" fmla="val 41190"/>
                <a:gd name="adj2" fmla="val 31878"/>
                <a:gd name="adj3" fmla="val 32861"/>
                <a:gd name="adj4" fmla="val 43750"/>
              </a:avLst>
            </a:prstGeom>
            <a:solidFill>
              <a:srgbClr val="F7EAE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05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95836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3F96C-F713-1080-4901-AB5488B92EDE}"/>
            </a:ext>
          </a:extLst>
        </p:cNvPr>
        <p:cNvGrpSpPr/>
        <p:nvPr/>
      </p:nvGrpSpPr>
      <p:grpSpPr>
        <a:xfrm>
          <a:off x="0" y="0"/>
          <a:ext cx="0" cy="0"/>
          <a:chOff x="0" y="0"/>
          <a:chExt cx="0" cy="0"/>
        </a:xfrm>
      </p:grpSpPr>
      <p:sp>
        <p:nvSpPr>
          <p:cNvPr id="34" name="正方形/長方形 33">
            <a:extLst>
              <a:ext uri="{FF2B5EF4-FFF2-40B4-BE49-F238E27FC236}">
                <a16:creationId xmlns:a16="http://schemas.microsoft.com/office/drawing/2014/main" id="{307F826C-2DF2-A756-2BFD-6951D737FD4E}"/>
              </a:ext>
            </a:extLst>
          </p:cNvPr>
          <p:cNvSpPr/>
          <p:nvPr/>
        </p:nvSpPr>
        <p:spPr>
          <a:xfrm>
            <a:off x="65395" y="663296"/>
            <a:ext cx="9794875" cy="619470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a:extLst>
              <a:ext uri="{FF2B5EF4-FFF2-40B4-BE49-F238E27FC236}">
                <a16:creationId xmlns:a16="http://schemas.microsoft.com/office/drawing/2014/main" id="{CE4AF550-217A-1202-C7A1-1E65143FA135}"/>
              </a:ext>
            </a:extLst>
          </p:cNvPr>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7" name="スライド番号プレースホルダー 1">
            <a:extLst>
              <a:ext uri="{FF2B5EF4-FFF2-40B4-BE49-F238E27FC236}">
                <a16:creationId xmlns:a16="http://schemas.microsoft.com/office/drawing/2014/main" id="{60348BAE-AB7F-B67D-F14A-EDE9774D1113}"/>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17</a:t>
            </a:fld>
            <a:endParaRPr lang="ja-JP" altLang="en-US" sz="2400" dirty="0"/>
          </a:p>
        </p:txBody>
      </p:sp>
      <p:sp>
        <p:nvSpPr>
          <p:cNvPr id="29" name="Rectangle 38">
            <a:extLst>
              <a:ext uri="{FF2B5EF4-FFF2-40B4-BE49-F238E27FC236}">
                <a16:creationId xmlns:a16="http://schemas.microsoft.com/office/drawing/2014/main" id="{D5C9589B-FB49-6012-FE1B-79FAB304D5F4}"/>
              </a:ext>
            </a:extLst>
          </p:cNvPr>
          <p:cNvSpPr>
            <a:spLocks noChangeArrowheads="1"/>
          </p:cNvSpPr>
          <p:nvPr/>
        </p:nvSpPr>
        <p:spPr bwMode="auto">
          <a:xfrm>
            <a:off x="70101" y="669445"/>
            <a:ext cx="7433358"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課題への取り組み（</a:t>
            </a:r>
            <a:r>
              <a:rPr lang="en-US" altLang="ja-JP" sz="2000" b="1" dirty="0">
                <a:solidFill>
                  <a:schemeClr val="bg1"/>
                </a:solidFill>
                <a:latin typeface="ＭＳ Ｐゴシック" panose="020B0600070205080204" charset="-128"/>
              </a:rPr>
              <a:t>F-REI</a:t>
            </a:r>
            <a:r>
              <a:rPr lang="ja-JP" altLang="en-US" sz="2000" b="1" dirty="0">
                <a:solidFill>
                  <a:schemeClr val="bg1"/>
                </a:solidFill>
                <a:latin typeface="ＭＳ Ｐゴシック" panose="020B0600070205080204" charset="-128"/>
              </a:rPr>
              <a:t>環境動態研究のグランドデザイン）</a:t>
            </a:r>
          </a:p>
        </p:txBody>
      </p:sp>
      <p:sp>
        <p:nvSpPr>
          <p:cNvPr id="3" name="テキスト ボックス 2">
            <a:extLst>
              <a:ext uri="{FF2B5EF4-FFF2-40B4-BE49-F238E27FC236}">
                <a16:creationId xmlns:a16="http://schemas.microsoft.com/office/drawing/2014/main" id="{9E25A45C-0558-AC0C-E481-ACB19C2044BF}"/>
              </a:ext>
            </a:extLst>
          </p:cNvPr>
          <p:cNvSpPr txBox="1"/>
          <p:nvPr/>
        </p:nvSpPr>
        <p:spPr>
          <a:xfrm>
            <a:off x="140621" y="1105109"/>
            <a:ext cx="9350637" cy="307777"/>
          </a:xfrm>
          <a:prstGeom prst="rect">
            <a:avLst/>
          </a:prstGeom>
          <a:noFill/>
        </p:spPr>
        <p:txBody>
          <a:bodyPr wrap="none" rtlCol="0">
            <a:spAutoFit/>
          </a:bodyPr>
          <a:lstStyle/>
          <a:p>
            <a:r>
              <a:rPr kumimoji="1" lang="ja-JP" altLang="en-US" sz="1400" dirty="0">
                <a:solidFill>
                  <a:srgbClr val="FF0000"/>
                </a:solidFill>
                <a:latin typeface="游ゴシック Medium" panose="020B0500000000000000" pitchFamily="50" charset="-128"/>
                <a:ea typeface="游ゴシック Medium" panose="020B0500000000000000" pitchFamily="50" charset="-128"/>
              </a:rPr>
              <a:t>☆人間活動の影響・移行抑制対策の効果の評価手法 </a:t>
            </a:r>
            <a:r>
              <a:rPr kumimoji="1" lang="en-US" altLang="ja-JP" sz="1400" dirty="0">
                <a:solidFill>
                  <a:srgbClr val="FF0000"/>
                </a:solidFill>
                <a:latin typeface="游ゴシック Medium" panose="020B0500000000000000" pitchFamily="50" charset="-128"/>
                <a:ea typeface="游ゴシック Medium" panose="020B0500000000000000" pitchFamily="50" charset="-128"/>
              </a:rPr>
              <a:t>(</a:t>
            </a:r>
            <a:r>
              <a:rPr kumimoji="1" lang="ja-JP" altLang="en-US" sz="1400" dirty="0">
                <a:solidFill>
                  <a:srgbClr val="FF0000"/>
                </a:solidFill>
                <a:latin typeface="游ゴシック Medium" panose="020B0500000000000000" pitchFamily="50" charset="-128"/>
                <a:ea typeface="游ゴシック Medium" panose="020B0500000000000000" pitchFamily="50" charset="-128"/>
              </a:rPr>
              <a:t>環境放射能アセスメント手法</a:t>
            </a:r>
            <a:r>
              <a:rPr kumimoji="1" lang="en-US" altLang="ja-JP" sz="1400" dirty="0">
                <a:solidFill>
                  <a:srgbClr val="FF0000"/>
                </a:solidFill>
                <a:latin typeface="游ゴシック Medium" panose="020B0500000000000000" pitchFamily="50" charset="-128"/>
                <a:ea typeface="游ゴシック Medium" panose="020B0500000000000000" pitchFamily="50" charset="-128"/>
              </a:rPr>
              <a:t>)</a:t>
            </a:r>
            <a:r>
              <a:rPr kumimoji="1" lang="ja-JP" altLang="en-US" sz="1400" dirty="0">
                <a:solidFill>
                  <a:srgbClr val="FF0000"/>
                </a:solidFill>
                <a:latin typeface="游ゴシック Medium" panose="020B0500000000000000" pitchFamily="50" charset="-128"/>
                <a:ea typeface="游ゴシック Medium" panose="020B0500000000000000" pitchFamily="50" charset="-128"/>
              </a:rPr>
              <a:t>を開発・カルチャー化を目指す</a:t>
            </a:r>
          </a:p>
        </p:txBody>
      </p:sp>
      <p:grpSp>
        <p:nvGrpSpPr>
          <p:cNvPr id="22" name="グループ化 21">
            <a:extLst>
              <a:ext uri="{FF2B5EF4-FFF2-40B4-BE49-F238E27FC236}">
                <a16:creationId xmlns:a16="http://schemas.microsoft.com/office/drawing/2014/main" id="{D42AF9BD-D84E-1DC7-80AF-3B4784980EDD}"/>
              </a:ext>
            </a:extLst>
          </p:cNvPr>
          <p:cNvGrpSpPr/>
          <p:nvPr/>
        </p:nvGrpSpPr>
        <p:grpSpPr>
          <a:xfrm>
            <a:off x="240574" y="1518104"/>
            <a:ext cx="9458735" cy="5292787"/>
            <a:chOff x="1300898" y="1180450"/>
            <a:chExt cx="9744099" cy="5452467"/>
          </a:xfrm>
        </p:grpSpPr>
        <p:sp>
          <p:nvSpPr>
            <p:cNvPr id="4" name="楕円 3">
              <a:extLst>
                <a:ext uri="{FF2B5EF4-FFF2-40B4-BE49-F238E27FC236}">
                  <a16:creationId xmlns:a16="http://schemas.microsoft.com/office/drawing/2014/main" id="{4AD479AC-F80D-F445-F393-B08FCE06BB7A}"/>
                </a:ext>
              </a:extLst>
            </p:cNvPr>
            <p:cNvSpPr/>
            <p:nvPr/>
          </p:nvSpPr>
          <p:spPr bwMode="auto">
            <a:xfrm>
              <a:off x="1300899" y="1470581"/>
              <a:ext cx="4713402" cy="2080967"/>
            </a:xfrm>
            <a:prstGeom prst="ellips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5" name="楕円 4">
              <a:extLst>
                <a:ext uri="{FF2B5EF4-FFF2-40B4-BE49-F238E27FC236}">
                  <a16:creationId xmlns:a16="http://schemas.microsoft.com/office/drawing/2014/main" id="{9C1E376B-0AB5-464D-121C-78473D872FBC}"/>
                </a:ext>
              </a:extLst>
            </p:cNvPr>
            <p:cNvSpPr/>
            <p:nvPr/>
          </p:nvSpPr>
          <p:spPr bwMode="auto">
            <a:xfrm>
              <a:off x="1300898" y="4071790"/>
              <a:ext cx="4713402" cy="2080967"/>
            </a:xfrm>
            <a:prstGeom prst="ellips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6" name="楕円 5">
              <a:extLst>
                <a:ext uri="{FF2B5EF4-FFF2-40B4-BE49-F238E27FC236}">
                  <a16:creationId xmlns:a16="http://schemas.microsoft.com/office/drawing/2014/main" id="{B883BEDB-C053-3EA7-E099-B2F0595479C3}"/>
                </a:ext>
              </a:extLst>
            </p:cNvPr>
            <p:cNvSpPr/>
            <p:nvPr/>
          </p:nvSpPr>
          <p:spPr bwMode="auto">
            <a:xfrm>
              <a:off x="6331595" y="3989500"/>
              <a:ext cx="4713402" cy="2080967"/>
            </a:xfrm>
            <a:prstGeom prst="ellips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8" name="楕円 7">
              <a:extLst>
                <a:ext uri="{FF2B5EF4-FFF2-40B4-BE49-F238E27FC236}">
                  <a16:creationId xmlns:a16="http://schemas.microsoft.com/office/drawing/2014/main" id="{D8985B90-0CFB-D227-76FC-8C198F9081A1}"/>
                </a:ext>
              </a:extLst>
            </p:cNvPr>
            <p:cNvSpPr/>
            <p:nvPr/>
          </p:nvSpPr>
          <p:spPr bwMode="auto">
            <a:xfrm>
              <a:off x="6177699" y="1470581"/>
              <a:ext cx="4713402" cy="2080967"/>
            </a:xfrm>
            <a:prstGeom prst="ellips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pic>
          <p:nvPicPr>
            <p:cNvPr id="9" name="Picture 4" descr="Refresh - Free arrows icons">
              <a:extLst>
                <a:ext uri="{FF2B5EF4-FFF2-40B4-BE49-F238E27FC236}">
                  <a16:creationId xmlns:a16="http://schemas.microsoft.com/office/drawing/2014/main" id="{DE11F702-DEF6-CF0D-FC19-6C8BDDDC394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5226409" y="2991044"/>
              <a:ext cx="1732962" cy="17329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作業服を着た人たちの会議のイラスト（笑顔） | かわいいフリー素材集 いらすとや">
              <a:extLst>
                <a:ext uri="{FF2B5EF4-FFF2-40B4-BE49-F238E27FC236}">
                  <a16:creationId xmlns:a16="http://schemas.microsoft.com/office/drawing/2014/main" id="{7BA2BE2A-38BE-5C78-3B67-25AA378550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81025" y="1350772"/>
              <a:ext cx="1953149" cy="2078228"/>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a:extLst>
                <a:ext uri="{FF2B5EF4-FFF2-40B4-BE49-F238E27FC236}">
                  <a16:creationId xmlns:a16="http://schemas.microsoft.com/office/drawing/2014/main" id="{3C92E561-6656-7BBB-968C-E7C73AC04402}"/>
                </a:ext>
              </a:extLst>
            </p:cNvPr>
            <p:cNvSpPr txBox="1"/>
            <p:nvPr/>
          </p:nvSpPr>
          <p:spPr>
            <a:xfrm>
              <a:off x="1626647" y="1180450"/>
              <a:ext cx="4120039" cy="369332"/>
            </a:xfrm>
            <a:prstGeom prst="rect">
              <a:avLst/>
            </a:prstGeom>
            <a:noFill/>
          </p:spPr>
          <p:txBody>
            <a:bodyPr wrap="none" rtlCol="0">
              <a:spAutoFit/>
            </a:bodyPr>
            <a:lstStyle/>
            <a:p>
              <a:r>
                <a:rPr kumimoji="1" lang="ja-JP" altLang="en-US" dirty="0">
                  <a:latin typeface="游ゴシック Medium" panose="020B0500000000000000" pitchFamily="50" charset="-128"/>
                  <a:ea typeface="游ゴシック Medium" panose="020B0500000000000000" pitchFamily="50" charset="-128"/>
                </a:rPr>
                <a:t>課題設定 </a:t>
              </a:r>
              <a:r>
                <a:rPr kumimoji="1" lang="en-US" altLang="ja-JP" dirty="0">
                  <a:latin typeface="游ゴシック Medium" panose="020B0500000000000000" pitchFamily="50" charset="-128"/>
                  <a:ea typeface="游ゴシック Medium" panose="020B0500000000000000" pitchFamily="50" charset="-128"/>
                </a:rPr>
                <a:t>(</a:t>
              </a:r>
              <a:r>
                <a:rPr kumimoji="1" lang="ja-JP" altLang="en-US" dirty="0">
                  <a:latin typeface="游ゴシック Medium" panose="020B0500000000000000" pitchFamily="50" charset="-128"/>
                  <a:ea typeface="游ゴシック Medium" panose="020B0500000000000000" pitchFamily="50" charset="-128"/>
                </a:rPr>
                <a:t>リスクコミュニケーション</a:t>
              </a:r>
              <a:r>
                <a:rPr kumimoji="1" lang="en-US" altLang="ja-JP" dirty="0">
                  <a:latin typeface="游ゴシック Medium" panose="020B0500000000000000" pitchFamily="50" charset="-128"/>
                  <a:ea typeface="游ゴシック Medium" panose="020B0500000000000000" pitchFamily="50" charset="-128"/>
                </a:rPr>
                <a:t>)</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12" name="テキスト ボックス 11">
              <a:extLst>
                <a:ext uri="{FF2B5EF4-FFF2-40B4-BE49-F238E27FC236}">
                  <a16:creationId xmlns:a16="http://schemas.microsoft.com/office/drawing/2014/main" id="{5DC2B6B2-D26F-294D-B3AE-50A861054B50}"/>
                </a:ext>
              </a:extLst>
            </p:cNvPr>
            <p:cNvSpPr txBox="1"/>
            <p:nvPr/>
          </p:nvSpPr>
          <p:spPr>
            <a:xfrm>
              <a:off x="2194865" y="3749379"/>
              <a:ext cx="2603598" cy="369332"/>
            </a:xfrm>
            <a:prstGeom prst="rect">
              <a:avLst/>
            </a:prstGeom>
            <a:noFill/>
          </p:spPr>
          <p:txBody>
            <a:bodyPr wrap="none" rtlCol="0">
              <a:spAutoFit/>
            </a:bodyPr>
            <a:lstStyle/>
            <a:p>
              <a:r>
                <a:rPr kumimoji="1" lang="ja-JP" altLang="en-US" dirty="0">
                  <a:latin typeface="游ゴシック Medium" panose="020B0500000000000000" pitchFamily="50" charset="-128"/>
                  <a:ea typeface="游ゴシック Medium" panose="020B0500000000000000" pitchFamily="50" charset="-128"/>
                </a:rPr>
                <a:t>フィールドワーク</a:t>
              </a:r>
              <a:r>
                <a:rPr kumimoji="1" lang="en-US" altLang="ja-JP" dirty="0">
                  <a:latin typeface="游ゴシック Medium" panose="020B0500000000000000" pitchFamily="50" charset="-128"/>
                  <a:ea typeface="游ゴシック Medium" panose="020B0500000000000000" pitchFamily="50" charset="-128"/>
                </a:rPr>
                <a:t>/</a:t>
              </a:r>
              <a:r>
                <a:rPr kumimoji="1" lang="ja-JP" altLang="en-US" dirty="0">
                  <a:latin typeface="游ゴシック Medium" panose="020B0500000000000000" pitchFamily="50" charset="-128"/>
                  <a:ea typeface="游ゴシック Medium" panose="020B0500000000000000" pitchFamily="50" charset="-128"/>
                </a:rPr>
                <a:t>分析</a:t>
              </a:r>
              <a:endParaRPr kumimoji="1" lang="en-US" altLang="ja-JP" dirty="0">
                <a:latin typeface="游ゴシック Medium" panose="020B0500000000000000" pitchFamily="50" charset="-128"/>
                <a:ea typeface="游ゴシック Medium" panose="020B0500000000000000" pitchFamily="50" charset="-128"/>
              </a:endParaRPr>
            </a:p>
          </p:txBody>
        </p:sp>
        <p:sp>
          <p:nvSpPr>
            <p:cNvPr id="13" name="テキスト ボックス 12">
              <a:extLst>
                <a:ext uri="{FF2B5EF4-FFF2-40B4-BE49-F238E27FC236}">
                  <a16:creationId xmlns:a16="http://schemas.microsoft.com/office/drawing/2014/main" id="{014DA0A6-06BD-F120-1528-DCF215E54B9C}"/>
                </a:ext>
              </a:extLst>
            </p:cNvPr>
            <p:cNvSpPr txBox="1"/>
            <p:nvPr/>
          </p:nvSpPr>
          <p:spPr>
            <a:xfrm>
              <a:off x="7422037" y="3725550"/>
              <a:ext cx="2723823" cy="369332"/>
            </a:xfrm>
            <a:prstGeom prst="rect">
              <a:avLst/>
            </a:prstGeom>
            <a:noFill/>
          </p:spPr>
          <p:txBody>
            <a:bodyPr wrap="none" rtlCol="0">
              <a:spAutoFit/>
            </a:bodyPr>
            <a:lstStyle/>
            <a:p>
              <a:r>
                <a:rPr kumimoji="1" lang="ja-JP" altLang="en-US" dirty="0">
                  <a:latin typeface="游ゴシック Medium" panose="020B0500000000000000" pitchFamily="50" charset="-128"/>
                  <a:ea typeface="游ゴシック Medium" panose="020B0500000000000000" pitchFamily="50" charset="-128"/>
                </a:rPr>
                <a:t>解析・シミュレーション</a:t>
              </a:r>
              <a:endParaRPr kumimoji="1" lang="en-US" altLang="ja-JP" dirty="0">
                <a:latin typeface="游ゴシック Medium" panose="020B0500000000000000" pitchFamily="50" charset="-128"/>
                <a:ea typeface="游ゴシック Medium" panose="020B0500000000000000" pitchFamily="50" charset="-128"/>
              </a:endParaRPr>
            </a:p>
          </p:txBody>
        </p:sp>
        <p:sp>
          <p:nvSpPr>
            <p:cNvPr id="14" name="テキスト ボックス 13">
              <a:extLst>
                <a:ext uri="{FF2B5EF4-FFF2-40B4-BE49-F238E27FC236}">
                  <a16:creationId xmlns:a16="http://schemas.microsoft.com/office/drawing/2014/main" id="{C01AD75C-A4A1-2CC4-9615-143E156543BB}"/>
                </a:ext>
              </a:extLst>
            </p:cNvPr>
            <p:cNvSpPr txBox="1"/>
            <p:nvPr/>
          </p:nvSpPr>
          <p:spPr>
            <a:xfrm>
              <a:off x="7527714" y="1198820"/>
              <a:ext cx="2273379" cy="369332"/>
            </a:xfrm>
            <a:prstGeom prst="rect">
              <a:avLst/>
            </a:prstGeom>
            <a:noFill/>
          </p:spPr>
          <p:txBody>
            <a:bodyPr wrap="none" rtlCol="0">
              <a:spAutoFit/>
            </a:bodyPr>
            <a:lstStyle/>
            <a:p>
              <a:r>
                <a:rPr kumimoji="1" lang="ja-JP" altLang="en-US" dirty="0">
                  <a:latin typeface="游ゴシック Medium" panose="020B0500000000000000" pitchFamily="50" charset="-128"/>
                  <a:ea typeface="游ゴシック Medium" panose="020B0500000000000000" pitchFamily="50" charset="-128"/>
                </a:rPr>
                <a:t>アセスメント </a:t>
              </a:r>
              <a:r>
                <a:rPr kumimoji="1" lang="en-US" altLang="ja-JP" dirty="0">
                  <a:latin typeface="游ゴシック Medium" panose="020B0500000000000000" pitchFamily="50" charset="-128"/>
                  <a:ea typeface="游ゴシック Medium" panose="020B0500000000000000" pitchFamily="50" charset="-128"/>
                </a:rPr>
                <a:t>(</a:t>
              </a:r>
              <a:r>
                <a:rPr kumimoji="1" lang="ja-JP" altLang="en-US" dirty="0">
                  <a:latin typeface="游ゴシック Medium" panose="020B0500000000000000" pitchFamily="50" charset="-128"/>
                  <a:ea typeface="游ゴシック Medium" panose="020B0500000000000000" pitchFamily="50" charset="-128"/>
                </a:rPr>
                <a:t>評価</a:t>
              </a:r>
              <a:r>
                <a:rPr kumimoji="1" lang="en-US" altLang="ja-JP" dirty="0">
                  <a:latin typeface="游ゴシック Medium" panose="020B0500000000000000" pitchFamily="50" charset="-128"/>
                  <a:ea typeface="游ゴシック Medium" panose="020B0500000000000000" pitchFamily="50" charset="-128"/>
                </a:rPr>
                <a:t>)</a:t>
              </a:r>
            </a:p>
          </p:txBody>
        </p:sp>
        <p:pic>
          <p:nvPicPr>
            <p:cNvPr id="15" name="Picture 4" descr="写真の説明はありません。">
              <a:extLst>
                <a:ext uri="{FF2B5EF4-FFF2-40B4-BE49-F238E27FC236}">
                  <a16:creationId xmlns:a16="http://schemas.microsoft.com/office/drawing/2014/main" id="{34380B4D-5ED5-D7AA-DAFC-269F480EB5D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5528" y="4406186"/>
              <a:ext cx="1663459" cy="1247594"/>
            </a:xfrm>
            <a:prstGeom prst="rect">
              <a:avLst/>
            </a:prstGeom>
            <a:noFill/>
            <a:extLst>
              <a:ext uri="{909E8E84-426E-40DD-AFC4-6F175D3DCCD1}">
                <a14:hiddenFill xmlns:a14="http://schemas.microsoft.com/office/drawing/2010/main">
                  <a:solidFill>
                    <a:srgbClr val="FFFFFF"/>
                  </a:solidFill>
                </a14:hiddenFill>
              </a:ext>
            </a:extLst>
          </p:spPr>
        </p:pic>
        <p:pic>
          <p:nvPicPr>
            <p:cNvPr id="16" name="図 15">
              <a:extLst>
                <a:ext uri="{FF2B5EF4-FFF2-40B4-BE49-F238E27FC236}">
                  <a16:creationId xmlns:a16="http://schemas.microsoft.com/office/drawing/2014/main" id="{977BEDFC-C6E6-83E9-EC8E-4CF9BED86B7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395348" y="5159863"/>
              <a:ext cx="1753736" cy="1315305"/>
            </a:xfrm>
            <a:prstGeom prst="rect">
              <a:avLst/>
            </a:prstGeom>
          </p:spPr>
        </p:pic>
        <p:pic>
          <p:nvPicPr>
            <p:cNvPr id="17" name="図 16">
              <a:extLst>
                <a:ext uri="{FF2B5EF4-FFF2-40B4-BE49-F238E27FC236}">
                  <a16:creationId xmlns:a16="http://schemas.microsoft.com/office/drawing/2014/main" id="{932ED7E2-3951-ABC9-D91F-C3523C71760B}"/>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3668192" y="4406186"/>
              <a:ext cx="1811961" cy="1358972"/>
            </a:xfrm>
            <a:prstGeom prst="rect">
              <a:avLst/>
            </a:prstGeom>
          </p:spPr>
        </p:pic>
        <p:pic>
          <p:nvPicPr>
            <p:cNvPr id="18" name="図 17">
              <a:extLst>
                <a:ext uri="{FF2B5EF4-FFF2-40B4-BE49-F238E27FC236}">
                  <a16:creationId xmlns:a16="http://schemas.microsoft.com/office/drawing/2014/main" id="{30459E50-5158-E381-3A2C-4BB71148AE19}"/>
                </a:ext>
              </a:extLst>
            </p:cNvPr>
            <p:cNvPicPr>
              <a:picLocks noChangeAspect="1"/>
            </p:cNvPicPr>
            <p:nvPr/>
          </p:nvPicPr>
          <p:blipFill>
            <a:blip r:embed="rId8"/>
            <a:stretch>
              <a:fillRect/>
            </a:stretch>
          </p:blipFill>
          <p:spPr>
            <a:xfrm>
              <a:off x="6945272" y="4236685"/>
              <a:ext cx="1732962" cy="1586596"/>
            </a:xfrm>
            <a:prstGeom prst="rect">
              <a:avLst/>
            </a:prstGeom>
          </p:spPr>
        </p:pic>
        <p:pic>
          <p:nvPicPr>
            <p:cNvPr id="19" name="図 18">
              <a:extLst>
                <a:ext uri="{FF2B5EF4-FFF2-40B4-BE49-F238E27FC236}">
                  <a16:creationId xmlns:a16="http://schemas.microsoft.com/office/drawing/2014/main" id="{434A72B6-B717-BA2A-57FB-C7F1E88E826D}"/>
                </a:ext>
              </a:extLst>
            </p:cNvPr>
            <p:cNvPicPr>
              <a:picLocks noChangeAspect="1"/>
            </p:cNvPicPr>
            <p:nvPr/>
          </p:nvPicPr>
          <p:blipFill>
            <a:blip r:embed="rId9"/>
            <a:stretch>
              <a:fillRect/>
            </a:stretch>
          </p:blipFill>
          <p:spPr>
            <a:xfrm>
              <a:off x="7712805" y="5045082"/>
              <a:ext cx="1894622" cy="1587835"/>
            </a:xfrm>
            <a:prstGeom prst="rect">
              <a:avLst/>
            </a:prstGeom>
          </p:spPr>
        </p:pic>
        <p:pic>
          <p:nvPicPr>
            <p:cNvPr id="20" name="図 19">
              <a:extLst>
                <a:ext uri="{FF2B5EF4-FFF2-40B4-BE49-F238E27FC236}">
                  <a16:creationId xmlns:a16="http://schemas.microsoft.com/office/drawing/2014/main" id="{44CDE895-2146-361F-2ED5-88EE0D93AA89}"/>
                </a:ext>
              </a:extLst>
            </p:cNvPr>
            <p:cNvPicPr>
              <a:picLocks noChangeAspect="1"/>
            </p:cNvPicPr>
            <p:nvPr/>
          </p:nvPicPr>
          <p:blipFill>
            <a:blip r:embed="rId10"/>
            <a:stretch>
              <a:fillRect/>
            </a:stretch>
          </p:blipFill>
          <p:spPr>
            <a:xfrm>
              <a:off x="7106300" y="1627762"/>
              <a:ext cx="3167561" cy="1805128"/>
            </a:xfrm>
            <a:prstGeom prst="rect">
              <a:avLst/>
            </a:prstGeom>
          </p:spPr>
        </p:pic>
        <p:pic>
          <p:nvPicPr>
            <p:cNvPr id="21" name="図 20">
              <a:extLst>
                <a:ext uri="{FF2B5EF4-FFF2-40B4-BE49-F238E27FC236}">
                  <a16:creationId xmlns:a16="http://schemas.microsoft.com/office/drawing/2014/main" id="{B36F919A-3CED-D45E-9FAF-2B7FC9B27ACF}"/>
                </a:ext>
              </a:extLst>
            </p:cNvPr>
            <p:cNvPicPr>
              <a:picLocks noChangeAspect="1"/>
            </p:cNvPicPr>
            <p:nvPr/>
          </p:nvPicPr>
          <p:blipFill>
            <a:blip r:embed="rId11"/>
            <a:stretch>
              <a:fillRect/>
            </a:stretch>
          </p:blipFill>
          <p:spPr>
            <a:xfrm>
              <a:off x="8926941" y="4167445"/>
              <a:ext cx="1600574" cy="1529752"/>
            </a:xfrm>
            <a:prstGeom prst="rect">
              <a:avLst/>
            </a:prstGeom>
          </p:spPr>
        </p:pic>
      </p:grpSp>
      <p:sp>
        <p:nvSpPr>
          <p:cNvPr id="23" name="Rectangle 7">
            <a:extLst>
              <a:ext uri="{FF2B5EF4-FFF2-40B4-BE49-F238E27FC236}">
                <a16:creationId xmlns:a16="http://schemas.microsoft.com/office/drawing/2014/main" id="{56EE5053-494A-A466-795E-7B8CD846DAA6}"/>
              </a:ext>
            </a:extLst>
          </p:cNvPr>
          <p:cNvSpPr>
            <a:spLocks noChangeArrowheads="1"/>
          </p:cNvSpPr>
          <p:nvPr/>
        </p:nvSpPr>
        <p:spPr bwMode="auto">
          <a:xfrm>
            <a:off x="91154" y="47109"/>
            <a:ext cx="8814721" cy="576000"/>
          </a:xfrm>
          <a:prstGeom prst="rect">
            <a:avLst/>
          </a:prstGeom>
          <a:solidFill>
            <a:srgbClr val="92D05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参考</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 JAEA</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の提案により進められている</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F-REI</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での環境動態研究の展開</a:t>
            </a:r>
          </a:p>
        </p:txBody>
      </p:sp>
    </p:spTree>
    <p:extLst>
      <p:ext uri="{BB962C8B-B14F-4D97-AF65-F5344CB8AC3E}">
        <p14:creationId xmlns:p14="http://schemas.microsoft.com/office/powerpoint/2010/main" val="2529236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36E7F-9F44-3956-3C56-D700B0BA54CD}"/>
            </a:ext>
          </a:extLst>
        </p:cNvPr>
        <p:cNvGrpSpPr/>
        <p:nvPr/>
      </p:nvGrpSpPr>
      <p:grpSpPr>
        <a:xfrm>
          <a:off x="0" y="0"/>
          <a:ext cx="0" cy="0"/>
          <a:chOff x="0" y="0"/>
          <a:chExt cx="0" cy="0"/>
        </a:xfrm>
      </p:grpSpPr>
      <p:sp>
        <p:nvSpPr>
          <p:cNvPr id="34" name="正方形/長方形 33">
            <a:extLst>
              <a:ext uri="{FF2B5EF4-FFF2-40B4-BE49-F238E27FC236}">
                <a16:creationId xmlns:a16="http://schemas.microsoft.com/office/drawing/2014/main" id="{836A1618-530D-EAD4-413C-75FC39618DB0}"/>
              </a:ext>
            </a:extLst>
          </p:cNvPr>
          <p:cNvSpPr/>
          <p:nvPr/>
        </p:nvSpPr>
        <p:spPr>
          <a:xfrm>
            <a:off x="65395" y="663296"/>
            <a:ext cx="9794875" cy="619470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a:extLst>
              <a:ext uri="{FF2B5EF4-FFF2-40B4-BE49-F238E27FC236}">
                <a16:creationId xmlns:a16="http://schemas.microsoft.com/office/drawing/2014/main" id="{5B1A4A77-E6AD-4DDE-A157-0DCA39F87C72}"/>
              </a:ext>
            </a:extLst>
          </p:cNvPr>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7" name="スライド番号プレースホルダー 1">
            <a:extLst>
              <a:ext uri="{FF2B5EF4-FFF2-40B4-BE49-F238E27FC236}">
                <a16:creationId xmlns:a16="http://schemas.microsoft.com/office/drawing/2014/main" id="{CF4E8B67-1CD3-79F7-F083-D3BCD5960E48}"/>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18</a:t>
            </a:fld>
            <a:endParaRPr lang="ja-JP" altLang="en-US" sz="2400" dirty="0"/>
          </a:p>
        </p:txBody>
      </p:sp>
      <p:sp>
        <p:nvSpPr>
          <p:cNvPr id="29" name="Rectangle 38">
            <a:extLst>
              <a:ext uri="{FF2B5EF4-FFF2-40B4-BE49-F238E27FC236}">
                <a16:creationId xmlns:a16="http://schemas.microsoft.com/office/drawing/2014/main" id="{345993A6-BFCC-BCFE-D123-75A9135DFC49}"/>
              </a:ext>
            </a:extLst>
          </p:cNvPr>
          <p:cNvSpPr>
            <a:spLocks noChangeArrowheads="1"/>
          </p:cNvSpPr>
          <p:nvPr/>
        </p:nvSpPr>
        <p:spPr bwMode="auto">
          <a:xfrm>
            <a:off x="70101" y="669445"/>
            <a:ext cx="7433358"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淡水魚アセスメントの例</a:t>
            </a:r>
          </a:p>
        </p:txBody>
      </p:sp>
      <p:sp>
        <p:nvSpPr>
          <p:cNvPr id="23" name="テキスト ボックス 22">
            <a:extLst>
              <a:ext uri="{FF2B5EF4-FFF2-40B4-BE49-F238E27FC236}">
                <a16:creationId xmlns:a16="http://schemas.microsoft.com/office/drawing/2014/main" id="{811FC666-9560-EFC2-5437-4E65BCC13304}"/>
              </a:ext>
            </a:extLst>
          </p:cNvPr>
          <p:cNvSpPr txBox="1"/>
          <p:nvPr/>
        </p:nvSpPr>
        <p:spPr>
          <a:xfrm>
            <a:off x="155831" y="1094353"/>
            <a:ext cx="5262979" cy="307777"/>
          </a:xfrm>
          <a:prstGeom prst="rect">
            <a:avLst/>
          </a:prstGeom>
          <a:noFill/>
        </p:spPr>
        <p:txBody>
          <a:bodyPr wrap="square" rtlCol="0">
            <a:spAutoFit/>
          </a:bodyPr>
          <a:lstStyle/>
          <a:p>
            <a:r>
              <a:rPr lang="ja-JP" altLang="en-US" sz="1400" b="1" dirty="0">
                <a:latin typeface="游ゴシック Medium" panose="020B0500000000000000" pitchFamily="50" charset="-128"/>
                <a:ea typeface="游ゴシック Medium" panose="020B0500000000000000" pitchFamily="50" charset="-128"/>
              </a:rPr>
              <a:t>水産物（淡水魚）に関する</a:t>
            </a:r>
            <a:r>
              <a:rPr kumimoji="1" lang="ja-JP" altLang="en-US" sz="1400" b="1" dirty="0">
                <a:latin typeface="游ゴシック Medium" panose="020B0500000000000000" pitchFamily="50" charset="-128"/>
                <a:ea typeface="游ゴシック Medium" panose="020B0500000000000000" pitchFamily="50" charset="-128"/>
              </a:rPr>
              <a:t>住民・地域の要求事項</a:t>
            </a:r>
          </a:p>
        </p:txBody>
      </p:sp>
      <p:sp>
        <p:nvSpPr>
          <p:cNvPr id="6204" name="テキスト ボックス 6203">
            <a:extLst>
              <a:ext uri="{FF2B5EF4-FFF2-40B4-BE49-F238E27FC236}">
                <a16:creationId xmlns:a16="http://schemas.microsoft.com/office/drawing/2014/main" id="{4EF80128-00BA-0DE5-B7AE-72648BEF2DDE}"/>
              </a:ext>
            </a:extLst>
          </p:cNvPr>
          <p:cNvSpPr txBox="1"/>
          <p:nvPr/>
        </p:nvSpPr>
        <p:spPr>
          <a:xfrm>
            <a:off x="716926" y="2048673"/>
            <a:ext cx="3906839" cy="430887"/>
          </a:xfrm>
          <a:prstGeom prst="rect">
            <a:avLst/>
          </a:prstGeom>
          <a:noFill/>
        </p:spPr>
        <p:txBody>
          <a:bodyPr wrap="none" rtlCol="0">
            <a:spAutoFit/>
          </a:bodyPr>
          <a:lstStyle/>
          <a:p>
            <a:r>
              <a:rPr lang="ja-JP" altLang="en-US" sz="1100" b="1" dirty="0">
                <a:latin typeface="游ゴシック Medium" panose="020B0500000000000000" pitchFamily="50" charset="-128"/>
                <a:ea typeface="游ゴシック Medium" panose="020B0500000000000000" pitchFamily="50" charset="-128"/>
              </a:rPr>
              <a:t>放射能濃度予測システムを利用して、事故後から蓄積された</a:t>
            </a:r>
            <a:endParaRPr lang="en-US" altLang="ja-JP" sz="1100" b="1" dirty="0">
              <a:latin typeface="游ゴシック Medium" panose="020B0500000000000000" pitchFamily="50" charset="-128"/>
              <a:ea typeface="游ゴシック Medium" panose="020B0500000000000000" pitchFamily="50" charset="-128"/>
            </a:endParaRPr>
          </a:p>
          <a:p>
            <a:r>
              <a:rPr lang="ja-JP" altLang="en-US" sz="1100" b="1" dirty="0">
                <a:latin typeface="游ゴシック Medium" panose="020B0500000000000000" pitchFamily="50" charset="-128"/>
                <a:ea typeface="游ゴシック Medium" panose="020B0500000000000000" pitchFamily="50" charset="-128"/>
              </a:rPr>
              <a:t>モニタリングデータを集約し、濃度変化を可視化</a:t>
            </a:r>
            <a:endParaRPr lang="en-US" altLang="ja-JP" sz="1100" b="1" dirty="0">
              <a:latin typeface="游ゴシック Medium" panose="020B0500000000000000" pitchFamily="50" charset="-128"/>
              <a:ea typeface="游ゴシック Medium" panose="020B0500000000000000" pitchFamily="50" charset="-128"/>
            </a:endParaRPr>
          </a:p>
        </p:txBody>
      </p:sp>
      <p:pic>
        <p:nvPicPr>
          <p:cNvPr id="6205" name="グラフィックス 6204" descr="ユーザー 単色塗りつぶし">
            <a:extLst>
              <a:ext uri="{FF2B5EF4-FFF2-40B4-BE49-F238E27FC236}">
                <a16:creationId xmlns:a16="http://schemas.microsoft.com/office/drawing/2014/main" id="{F396AFF7-25B1-3F9D-778B-AA0ED2A8CFC6}"/>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9443" y="1315185"/>
            <a:ext cx="677652" cy="677652"/>
          </a:xfrm>
          <a:prstGeom prst="rect">
            <a:avLst/>
          </a:prstGeom>
        </p:spPr>
      </p:pic>
      <p:grpSp>
        <p:nvGrpSpPr>
          <p:cNvPr id="6206" name="グループ化 6205">
            <a:extLst>
              <a:ext uri="{FF2B5EF4-FFF2-40B4-BE49-F238E27FC236}">
                <a16:creationId xmlns:a16="http://schemas.microsoft.com/office/drawing/2014/main" id="{AD0839B6-EC40-FEEC-C0C2-9EBC223F3C4C}"/>
              </a:ext>
            </a:extLst>
          </p:cNvPr>
          <p:cNvGrpSpPr/>
          <p:nvPr/>
        </p:nvGrpSpPr>
        <p:grpSpPr>
          <a:xfrm>
            <a:off x="1039322" y="1423130"/>
            <a:ext cx="3533862" cy="432000"/>
            <a:chOff x="1313690" y="1094160"/>
            <a:chExt cx="5620957" cy="432000"/>
          </a:xfrm>
        </p:grpSpPr>
        <p:sp>
          <p:nvSpPr>
            <p:cNvPr id="6207" name="テキスト ボックス 6206">
              <a:extLst>
                <a:ext uri="{FF2B5EF4-FFF2-40B4-BE49-F238E27FC236}">
                  <a16:creationId xmlns:a16="http://schemas.microsoft.com/office/drawing/2014/main" id="{C353A6B5-56CE-89D3-D5C0-BC2518C8AD53}"/>
                </a:ext>
              </a:extLst>
            </p:cNvPr>
            <p:cNvSpPr txBox="1"/>
            <p:nvPr/>
          </p:nvSpPr>
          <p:spPr>
            <a:xfrm>
              <a:off x="1699813" y="1185209"/>
              <a:ext cx="5234834" cy="261610"/>
            </a:xfrm>
            <a:prstGeom prst="rect">
              <a:avLst/>
            </a:prstGeom>
            <a:noFill/>
          </p:spPr>
          <p:txBody>
            <a:bodyPr wrap="square" rtlCol="0">
              <a:spAutoFit/>
            </a:bodyPr>
            <a:lstStyle/>
            <a:p>
              <a:r>
                <a:rPr lang="ja-JP" altLang="en-US" sz="1100" b="1" dirty="0">
                  <a:latin typeface="游ゴシック Medium" panose="020B0500000000000000" pitchFamily="50" charset="-128"/>
                  <a:ea typeface="游ゴシック Medium" panose="020B0500000000000000" pitchFamily="50" charset="-128"/>
                </a:rPr>
                <a:t>福島県における淡水魚の摂取制限の解除時期は？</a:t>
              </a:r>
              <a:endParaRPr lang="en-US" altLang="ja-JP" sz="1100" b="1" dirty="0">
                <a:latin typeface="游ゴシック Medium" panose="020B0500000000000000" pitchFamily="50" charset="-128"/>
                <a:ea typeface="游ゴシック Medium" panose="020B0500000000000000" pitchFamily="50" charset="-128"/>
              </a:endParaRPr>
            </a:p>
          </p:txBody>
        </p:sp>
        <p:sp>
          <p:nvSpPr>
            <p:cNvPr id="6208" name="吹き出し: 角を丸めた四角形 6207">
              <a:extLst>
                <a:ext uri="{FF2B5EF4-FFF2-40B4-BE49-F238E27FC236}">
                  <a16:creationId xmlns:a16="http://schemas.microsoft.com/office/drawing/2014/main" id="{277477F1-8714-1B29-519D-0E0EF5C06BFF}"/>
                </a:ext>
              </a:extLst>
            </p:cNvPr>
            <p:cNvSpPr/>
            <p:nvPr/>
          </p:nvSpPr>
          <p:spPr>
            <a:xfrm rot="5400000">
              <a:off x="3891181" y="-1466422"/>
              <a:ext cx="432000" cy="5553164"/>
            </a:xfrm>
            <a:prstGeom prst="wedgeRoundRectCallout">
              <a:avLst>
                <a:gd name="adj1" fmla="val -19909"/>
                <a:gd name="adj2" fmla="val 52661"/>
                <a:gd name="adj3" fmla="val 16667"/>
              </a:avLst>
            </a:prstGeom>
            <a:noFill/>
            <a:ln w="28575" cap="rnd">
              <a:solidFill>
                <a:schemeClr val="tx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游ゴシック Medium" panose="020B0500000000000000" pitchFamily="50" charset="-128"/>
                <a:ea typeface="游ゴシック Medium" panose="020B0500000000000000" pitchFamily="50" charset="-128"/>
              </a:endParaRPr>
            </a:p>
          </p:txBody>
        </p:sp>
        <p:grpSp>
          <p:nvGrpSpPr>
            <p:cNvPr id="6209" name="グループ化 6208">
              <a:extLst>
                <a:ext uri="{FF2B5EF4-FFF2-40B4-BE49-F238E27FC236}">
                  <a16:creationId xmlns:a16="http://schemas.microsoft.com/office/drawing/2014/main" id="{1282782A-0995-C494-B727-526AF1FC0B24}"/>
                </a:ext>
              </a:extLst>
            </p:cNvPr>
            <p:cNvGrpSpPr/>
            <p:nvPr/>
          </p:nvGrpSpPr>
          <p:grpSpPr>
            <a:xfrm>
              <a:off x="1313690" y="1129065"/>
              <a:ext cx="418048" cy="360686"/>
              <a:chOff x="8924011" y="1128146"/>
              <a:chExt cx="418048" cy="360686"/>
            </a:xfrm>
          </p:grpSpPr>
          <p:sp>
            <p:nvSpPr>
              <p:cNvPr id="6210" name="楕円 6209">
                <a:extLst>
                  <a:ext uri="{FF2B5EF4-FFF2-40B4-BE49-F238E27FC236}">
                    <a16:creationId xmlns:a16="http://schemas.microsoft.com/office/drawing/2014/main" id="{F356D25F-37E3-9BEE-E042-D7A698A86617}"/>
                  </a:ext>
                </a:extLst>
              </p:cNvPr>
              <p:cNvSpPr/>
              <p:nvPr/>
            </p:nvSpPr>
            <p:spPr>
              <a:xfrm>
                <a:off x="8981373" y="1128146"/>
                <a:ext cx="360686" cy="360686"/>
              </a:xfrm>
              <a:prstGeom prst="ellipse">
                <a:avLst/>
              </a:prstGeom>
              <a:solidFill>
                <a:srgbClr val="FFE6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游ゴシック Medium" panose="020B0500000000000000" pitchFamily="50" charset="-128"/>
                  <a:ea typeface="游ゴシック Medium" panose="020B0500000000000000" pitchFamily="50" charset="-128"/>
                </a:endParaRPr>
              </a:p>
            </p:txBody>
          </p:sp>
          <p:sp>
            <p:nvSpPr>
              <p:cNvPr id="6211" name="テキスト ボックス 6210">
                <a:extLst>
                  <a:ext uri="{FF2B5EF4-FFF2-40B4-BE49-F238E27FC236}">
                    <a16:creationId xmlns:a16="http://schemas.microsoft.com/office/drawing/2014/main" id="{1F6AFB6F-4A29-0375-CF8E-0B1112E5EEFE}"/>
                  </a:ext>
                </a:extLst>
              </p:cNvPr>
              <p:cNvSpPr txBox="1"/>
              <p:nvPr/>
            </p:nvSpPr>
            <p:spPr>
              <a:xfrm>
                <a:off x="8924011" y="1196055"/>
                <a:ext cx="292459" cy="261610"/>
              </a:xfrm>
              <a:prstGeom prst="rect">
                <a:avLst/>
              </a:prstGeom>
              <a:noFill/>
            </p:spPr>
            <p:txBody>
              <a:bodyPr wrap="square" rtlCol="0">
                <a:spAutoFit/>
              </a:bodyPr>
              <a:lstStyle/>
              <a:p>
                <a:r>
                  <a:rPr kumimoji="1" lang="en-US" altLang="ja-JP" sz="1100" b="1" dirty="0">
                    <a:latin typeface="游ゴシック Medium" panose="020B0500000000000000" pitchFamily="50" charset="-128"/>
                    <a:ea typeface="游ゴシック Medium" panose="020B0500000000000000" pitchFamily="50" charset="-128"/>
                  </a:rPr>
                  <a:t>Q</a:t>
                </a:r>
                <a:endParaRPr kumimoji="1" lang="ja-JP" altLang="en-US" sz="1100" b="1" dirty="0">
                  <a:latin typeface="游ゴシック Medium" panose="020B0500000000000000" pitchFamily="50" charset="-128"/>
                  <a:ea typeface="游ゴシック Medium" panose="020B0500000000000000" pitchFamily="50" charset="-128"/>
                </a:endParaRPr>
              </a:p>
            </p:txBody>
          </p:sp>
        </p:grpSp>
      </p:grpSp>
      <p:pic>
        <p:nvPicPr>
          <p:cNvPr id="6212" name="グラフィックス 6211" descr="ユーザー 単色塗りつぶし">
            <a:extLst>
              <a:ext uri="{FF2B5EF4-FFF2-40B4-BE49-F238E27FC236}">
                <a16:creationId xmlns:a16="http://schemas.microsoft.com/office/drawing/2014/main" id="{4A3A2AFE-6AFF-401E-0169-883F250E01AB}"/>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8742" y="3390642"/>
            <a:ext cx="648000" cy="648000"/>
          </a:xfrm>
          <a:prstGeom prst="rect">
            <a:avLst/>
          </a:prstGeom>
        </p:spPr>
      </p:pic>
      <p:grpSp>
        <p:nvGrpSpPr>
          <p:cNvPr id="6213" name="グループ化 6212">
            <a:extLst>
              <a:ext uri="{FF2B5EF4-FFF2-40B4-BE49-F238E27FC236}">
                <a16:creationId xmlns:a16="http://schemas.microsoft.com/office/drawing/2014/main" id="{FC5AE88F-27DA-FAC6-B626-EC74D3099CCA}"/>
              </a:ext>
            </a:extLst>
          </p:cNvPr>
          <p:cNvGrpSpPr/>
          <p:nvPr/>
        </p:nvGrpSpPr>
        <p:grpSpPr>
          <a:xfrm>
            <a:off x="1060811" y="3530177"/>
            <a:ext cx="4479377" cy="432000"/>
            <a:chOff x="1127858" y="6267821"/>
            <a:chExt cx="7200353" cy="432000"/>
          </a:xfrm>
        </p:grpSpPr>
        <p:sp>
          <p:nvSpPr>
            <p:cNvPr id="6214" name="テキスト ボックス 6213">
              <a:extLst>
                <a:ext uri="{FF2B5EF4-FFF2-40B4-BE49-F238E27FC236}">
                  <a16:creationId xmlns:a16="http://schemas.microsoft.com/office/drawing/2014/main" id="{51B8906B-974A-E30F-3E83-31D6EC09C024}"/>
                </a:ext>
              </a:extLst>
            </p:cNvPr>
            <p:cNvSpPr txBox="1"/>
            <p:nvPr/>
          </p:nvSpPr>
          <p:spPr>
            <a:xfrm>
              <a:off x="1537725" y="6343567"/>
              <a:ext cx="5337108" cy="261610"/>
            </a:xfrm>
            <a:prstGeom prst="rect">
              <a:avLst/>
            </a:prstGeom>
            <a:noFill/>
          </p:spPr>
          <p:txBody>
            <a:bodyPr wrap="none" rtlCol="0">
              <a:spAutoFit/>
            </a:bodyPr>
            <a:lstStyle/>
            <a:p>
              <a:r>
                <a:rPr kumimoji="1" lang="ja-JP" altLang="en-US" sz="1100" b="1" dirty="0">
                  <a:latin typeface="游ゴシック Medium" panose="020B0500000000000000" pitchFamily="50" charset="-128"/>
                  <a:ea typeface="游ゴシック Medium" panose="020B0500000000000000" pitchFamily="50" charset="-128"/>
                </a:rPr>
                <a:t>〇〇川水系の淡水魚〇〇は〇〇年に摂取制限解除が予測されます</a:t>
              </a:r>
            </a:p>
          </p:txBody>
        </p:sp>
        <p:grpSp>
          <p:nvGrpSpPr>
            <p:cNvPr id="6215" name="グループ化 6214">
              <a:extLst>
                <a:ext uri="{FF2B5EF4-FFF2-40B4-BE49-F238E27FC236}">
                  <a16:creationId xmlns:a16="http://schemas.microsoft.com/office/drawing/2014/main" id="{27973FC8-ABBF-EDC9-48AB-4E4099D1A8A7}"/>
                </a:ext>
              </a:extLst>
            </p:cNvPr>
            <p:cNvGrpSpPr/>
            <p:nvPr/>
          </p:nvGrpSpPr>
          <p:grpSpPr>
            <a:xfrm>
              <a:off x="1177039" y="6282569"/>
              <a:ext cx="360686" cy="391136"/>
              <a:chOff x="8981373" y="1097696"/>
              <a:chExt cx="360686" cy="391136"/>
            </a:xfrm>
          </p:grpSpPr>
          <p:sp>
            <p:nvSpPr>
              <p:cNvPr id="6217" name="楕円 6216">
                <a:extLst>
                  <a:ext uri="{FF2B5EF4-FFF2-40B4-BE49-F238E27FC236}">
                    <a16:creationId xmlns:a16="http://schemas.microsoft.com/office/drawing/2014/main" id="{C56F59CF-AD10-66E4-676F-1CAFA3978084}"/>
                  </a:ext>
                </a:extLst>
              </p:cNvPr>
              <p:cNvSpPr/>
              <p:nvPr/>
            </p:nvSpPr>
            <p:spPr>
              <a:xfrm>
                <a:off x="8981373" y="1128146"/>
                <a:ext cx="360686" cy="360686"/>
              </a:xfrm>
              <a:prstGeom prst="ellipse">
                <a:avLst/>
              </a:prstGeom>
              <a:solidFill>
                <a:srgbClr val="FFE6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游ゴシック Medium" panose="020B0500000000000000" pitchFamily="50" charset="-128"/>
                  <a:ea typeface="游ゴシック Medium" panose="020B0500000000000000" pitchFamily="50" charset="-128"/>
                </a:endParaRPr>
              </a:p>
            </p:txBody>
          </p:sp>
          <p:sp>
            <p:nvSpPr>
              <p:cNvPr id="6218" name="テキスト ボックス 6217">
                <a:extLst>
                  <a:ext uri="{FF2B5EF4-FFF2-40B4-BE49-F238E27FC236}">
                    <a16:creationId xmlns:a16="http://schemas.microsoft.com/office/drawing/2014/main" id="{C3A3F78B-2CEB-15A1-0C87-BD2424EC54C7}"/>
                  </a:ext>
                </a:extLst>
              </p:cNvPr>
              <p:cNvSpPr txBox="1"/>
              <p:nvPr/>
            </p:nvSpPr>
            <p:spPr>
              <a:xfrm>
                <a:off x="8984208" y="1097696"/>
                <a:ext cx="350189" cy="261610"/>
              </a:xfrm>
              <a:prstGeom prst="rect">
                <a:avLst/>
              </a:prstGeom>
              <a:noFill/>
            </p:spPr>
            <p:txBody>
              <a:bodyPr wrap="none" rtlCol="0">
                <a:spAutoFit/>
              </a:bodyPr>
              <a:lstStyle/>
              <a:p>
                <a:r>
                  <a:rPr lang="en-US" altLang="ja-JP" sz="1100" b="1" dirty="0">
                    <a:latin typeface="游ゴシック Medium" panose="020B0500000000000000" pitchFamily="50" charset="-128"/>
                    <a:ea typeface="游ゴシック Medium" panose="020B0500000000000000" pitchFamily="50" charset="-128"/>
                  </a:rPr>
                  <a:t>A</a:t>
                </a:r>
                <a:endParaRPr kumimoji="1" lang="ja-JP" altLang="en-US" sz="1100" b="1" dirty="0">
                  <a:latin typeface="游ゴシック Medium" panose="020B0500000000000000" pitchFamily="50" charset="-128"/>
                  <a:ea typeface="游ゴシック Medium" panose="020B0500000000000000" pitchFamily="50" charset="-128"/>
                </a:endParaRPr>
              </a:p>
            </p:txBody>
          </p:sp>
        </p:grpSp>
        <p:sp>
          <p:nvSpPr>
            <p:cNvPr id="6216" name="吹き出し: 角を丸めた四角形 6215">
              <a:extLst>
                <a:ext uri="{FF2B5EF4-FFF2-40B4-BE49-F238E27FC236}">
                  <a16:creationId xmlns:a16="http://schemas.microsoft.com/office/drawing/2014/main" id="{B4C99FBD-BABD-3B01-65A3-5DDF2B7251A2}"/>
                </a:ext>
              </a:extLst>
            </p:cNvPr>
            <p:cNvSpPr/>
            <p:nvPr/>
          </p:nvSpPr>
          <p:spPr>
            <a:xfrm rot="5400000">
              <a:off x="4512035" y="2883644"/>
              <a:ext cx="432000" cy="7200353"/>
            </a:xfrm>
            <a:prstGeom prst="wedgeRoundRectCallout">
              <a:avLst>
                <a:gd name="adj1" fmla="val -19909"/>
                <a:gd name="adj2" fmla="val 52661"/>
                <a:gd name="adj3" fmla="val 16667"/>
              </a:avLst>
            </a:prstGeom>
            <a:noFill/>
            <a:ln w="28575" cap="rnd">
              <a:solidFill>
                <a:schemeClr val="tx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游ゴシック Medium" panose="020B0500000000000000" pitchFamily="50" charset="-128"/>
                <a:ea typeface="游ゴシック Medium" panose="020B0500000000000000" pitchFamily="50" charset="-128"/>
              </a:endParaRPr>
            </a:p>
          </p:txBody>
        </p:sp>
      </p:grpSp>
      <p:grpSp>
        <p:nvGrpSpPr>
          <p:cNvPr id="6219" name="グループ化 6218">
            <a:extLst>
              <a:ext uri="{FF2B5EF4-FFF2-40B4-BE49-F238E27FC236}">
                <a16:creationId xmlns:a16="http://schemas.microsoft.com/office/drawing/2014/main" id="{FDF2557E-C7B6-E42A-CF0D-A38E158CCF3C}"/>
              </a:ext>
            </a:extLst>
          </p:cNvPr>
          <p:cNvGrpSpPr>
            <a:grpSpLocks noChangeAspect="1"/>
          </p:cNvGrpSpPr>
          <p:nvPr/>
        </p:nvGrpSpPr>
        <p:grpSpPr>
          <a:xfrm>
            <a:off x="4579361" y="1256683"/>
            <a:ext cx="2743911" cy="2052956"/>
            <a:chOff x="-2030324" y="2011780"/>
            <a:chExt cx="3444591" cy="2577195"/>
          </a:xfrm>
        </p:grpSpPr>
        <p:pic>
          <p:nvPicPr>
            <p:cNvPr id="6220" name="図 6219">
              <a:extLst>
                <a:ext uri="{FF2B5EF4-FFF2-40B4-BE49-F238E27FC236}">
                  <a16:creationId xmlns:a16="http://schemas.microsoft.com/office/drawing/2014/main" id="{029042A6-A412-D86A-20D1-287453D0F598}"/>
                </a:ext>
              </a:extLst>
            </p:cNvPr>
            <p:cNvPicPr>
              <a:picLocks noChangeAspect="1"/>
            </p:cNvPicPr>
            <p:nvPr/>
          </p:nvPicPr>
          <p:blipFill rotWithShape="1">
            <a:blip r:embed="rId7"/>
            <a:srcRect t="7986" r="3910" b="12323"/>
            <a:stretch/>
          </p:blipFill>
          <p:spPr>
            <a:xfrm>
              <a:off x="-2030324" y="2043093"/>
              <a:ext cx="3444591" cy="2545882"/>
            </a:xfrm>
            <a:prstGeom prst="rect">
              <a:avLst/>
            </a:prstGeom>
            <a:ln>
              <a:noFill/>
            </a:ln>
          </p:spPr>
        </p:pic>
        <p:sp>
          <p:nvSpPr>
            <p:cNvPr id="6221" name="テキスト ボックス 6220">
              <a:extLst>
                <a:ext uri="{FF2B5EF4-FFF2-40B4-BE49-F238E27FC236}">
                  <a16:creationId xmlns:a16="http://schemas.microsoft.com/office/drawing/2014/main" id="{1B1340BB-1794-1121-2381-4A443276ADB8}"/>
                </a:ext>
              </a:extLst>
            </p:cNvPr>
            <p:cNvSpPr txBox="1"/>
            <p:nvPr/>
          </p:nvSpPr>
          <p:spPr>
            <a:xfrm>
              <a:off x="-2030324" y="2011780"/>
              <a:ext cx="2708448" cy="309096"/>
            </a:xfrm>
            <a:prstGeom prst="rect">
              <a:avLst/>
            </a:prstGeom>
            <a:solidFill>
              <a:schemeClr val="bg1"/>
            </a:solidFill>
            <a:ln>
              <a:solidFill>
                <a:schemeClr val="tx1"/>
              </a:solidFill>
            </a:ln>
          </p:spPr>
          <p:txBody>
            <a:bodyPr wrap="square" rtlCol="0">
              <a:spAutoFit/>
            </a:bodyPr>
            <a:lstStyle/>
            <a:p>
              <a:r>
                <a:rPr kumimoji="1" lang="ja-JP" altLang="en-US" sz="1000" b="1" dirty="0">
                  <a:solidFill>
                    <a:sysClr val="windowText" lastClr="000000"/>
                  </a:solidFill>
                  <a:latin typeface="游ゴシック Medium" panose="020B0500000000000000" pitchFamily="50" charset="-128"/>
                  <a:ea typeface="游ゴシック Medium" panose="020B0500000000000000" pitchFamily="50" charset="-128"/>
                </a:rPr>
                <a:t>放射能濃度予測システム</a:t>
              </a:r>
            </a:p>
          </p:txBody>
        </p:sp>
      </p:grpSp>
      <p:grpSp>
        <p:nvGrpSpPr>
          <p:cNvPr id="6222" name="グループ化 6221">
            <a:extLst>
              <a:ext uri="{FF2B5EF4-FFF2-40B4-BE49-F238E27FC236}">
                <a16:creationId xmlns:a16="http://schemas.microsoft.com/office/drawing/2014/main" id="{73F31537-67DA-62AD-8332-5828AB17B155}"/>
              </a:ext>
            </a:extLst>
          </p:cNvPr>
          <p:cNvGrpSpPr/>
          <p:nvPr/>
        </p:nvGrpSpPr>
        <p:grpSpPr>
          <a:xfrm>
            <a:off x="7512215" y="1251984"/>
            <a:ext cx="2364320" cy="1929817"/>
            <a:chOff x="2859020" y="3972776"/>
            <a:chExt cx="2364320" cy="1929817"/>
          </a:xfrm>
        </p:grpSpPr>
        <p:grpSp>
          <p:nvGrpSpPr>
            <p:cNvPr id="6223" name="グループ化 6222">
              <a:extLst>
                <a:ext uri="{FF2B5EF4-FFF2-40B4-BE49-F238E27FC236}">
                  <a16:creationId xmlns:a16="http://schemas.microsoft.com/office/drawing/2014/main" id="{69698CA6-E744-D082-2F5C-7061C6FEFACE}"/>
                </a:ext>
              </a:extLst>
            </p:cNvPr>
            <p:cNvGrpSpPr/>
            <p:nvPr/>
          </p:nvGrpSpPr>
          <p:grpSpPr>
            <a:xfrm>
              <a:off x="2859020" y="4349681"/>
              <a:ext cx="2364320" cy="1552912"/>
              <a:chOff x="6394283" y="4225181"/>
              <a:chExt cx="2710984" cy="1657429"/>
            </a:xfrm>
          </p:grpSpPr>
          <p:grpSp>
            <p:nvGrpSpPr>
              <p:cNvPr id="6225" name="グループ化 6224">
                <a:extLst>
                  <a:ext uri="{FF2B5EF4-FFF2-40B4-BE49-F238E27FC236}">
                    <a16:creationId xmlns:a16="http://schemas.microsoft.com/office/drawing/2014/main" id="{9C430969-7FBD-0563-94DC-6222BF7CE553}"/>
                  </a:ext>
                </a:extLst>
              </p:cNvPr>
              <p:cNvGrpSpPr/>
              <p:nvPr/>
            </p:nvGrpSpPr>
            <p:grpSpPr>
              <a:xfrm>
                <a:off x="6437981" y="4225181"/>
                <a:ext cx="2658164" cy="1657429"/>
                <a:chOff x="6829973" y="4165521"/>
                <a:chExt cx="2315050" cy="1443489"/>
              </a:xfrm>
            </p:grpSpPr>
            <p:sp>
              <p:nvSpPr>
                <p:cNvPr id="6230" name="正方形/長方形 6229">
                  <a:extLst>
                    <a:ext uri="{FF2B5EF4-FFF2-40B4-BE49-F238E27FC236}">
                      <a16:creationId xmlns:a16="http://schemas.microsoft.com/office/drawing/2014/main" id="{CE1A5001-E34B-5F60-EDB3-29FB43B400C1}"/>
                    </a:ext>
                  </a:extLst>
                </p:cNvPr>
                <p:cNvSpPr/>
                <p:nvPr/>
              </p:nvSpPr>
              <p:spPr>
                <a:xfrm>
                  <a:off x="6829973" y="4165521"/>
                  <a:ext cx="2315050" cy="144348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latin typeface="游ゴシック Medium" panose="020B0500000000000000" pitchFamily="50" charset="-128"/>
                    <a:ea typeface="游ゴシック Medium" panose="020B0500000000000000" pitchFamily="50" charset="-128"/>
                  </a:endParaRPr>
                </a:p>
              </p:txBody>
            </p:sp>
            <p:sp>
              <p:nvSpPr>
                <p:cNvPr id="6231" name="楕円 6230">
                  <a:extLst>
                    <a:ext uri="{FF2B5EF4-FFF2-40B4-BE49-F238E27FC236}">
                      <a16:creationId xmlns:a16="http://schemas.microsoft.com/office/drawing/2014/main" id="{5883D97E-F2B6-73AA-E374-160F0C4EBEC3}"/>
                    </a:ext>
                  </a:extLst>
                </p:cNvPr>
                <p:cNvSpPr/>
                <p:nvPr/>
              </p:nvSpPr>
              <p:spPr>
                <a:xfrm>
                  <a:off x="6956232" y="4330921"/>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32" name="楕円 6231">
                  <a:extLst>
                    <a:ext uri="{FF2B5EF4-FFF2-40B4-BE49-F238E27FC236}">
                      <a16:creationId xmlns:a16="http://schemas.microsoft.com/office/drawing/2014/main" id="{A7460F94-17F4-B75B-DD28-668B4199131F}"/>
                    </a:ext>
                  </a:extLst>
                </p:cNvPr>
                <p:cNvSpPr/>
                <p:nvPr/>
              </p:nvSpPr>
              <p:spPr>
                <a:xfrm>
                  <a:off x="6990964" y="4391919"/>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33" name="楕円 6232">
                  <a:extLst>
                    <a:ext uri="{FF2B5EF4-FFF2-40B4-BE49-F238E27FC236}">
                      <a16:creationId xmlns:a16="http://schemas.microsoft.com/office/drawing/2014/main" id="{66CF29D4-8A6E-9D5E-6417-6420F3D0B724}"/>
                    </a:ext>
                  </a:extLst>
                </p:cNvPr>
                <p:cNvSpPr/>
                <p:nvPr/>
              </p:nvSpPr>
              <p:spPr>
                <a:xfrm>
                  <a:off x="7019539" y="4576086"/>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34" name="楕円 6233">
                  <a:extLst>
                    <a:ext uri="{FF2B5EF4-FFF2-40B4-BE49-F238E27FC236}">
                      <a16:creationId xmlns:a16="http://schemas.microsoft.com/office/drawing/2014/main" id="{D64B6B41-0B6F-489D-4ACA-01BE162CDDC5}"/>
                    </a:ext>
                  </a:extLst>
                </p:cNvPr>
                <p:cNvSpPr/>
                <p:nvPr/>
              </p:nvSpPr>
              <p:spPr>
                <a:xfrm>
                  <a:off x="7076689" y="4641170"/>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35" name="楕円 6234">
                  <a:extLst>
                    <a:ext uri="{FF2B5EF4-FFF2-40B4-BE49-F238E27FC236}">
                      <a16:creationId xmlns:a16="http://schemas.microsoft.com/office/drawing/2014/main" id="{82A37E4E-7258-9A14-DAB1-87BCFEA392F5}"/>
                    </a:ext>
                  </a:extLst>
                </p:cNvPr>
                <p:cNvSpPr/>
                <p:nvPr/>
              </p:nvSpPr>
              <p:spPr>
                <a:xfrm>
                  <a:off x="7105264" y="4677679"/>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36" name="楕円 6235">
                  <a:extLst>
                    <a:ext uri="{FF2B5EF4-FFF2-40B4-BE49-F238E27FC236}">
                      <a16:creationId xmlns:a16="http://schemas.microsoft.com/office/drawing/2014/main" id="{E2AC93E8-07B5-128B-E44A-5BED7D77745B}"/>
                    </a:ext>
                  </a:extLst>
                </p:cNvPr>
                <p:cNvSpPr/>
                <p:nvPr/>
              </p:nvSpPr>
              <p:spPr>
                <a:xfrm>
                  <a:off x="7366129" y="4613506"/>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37" name="楕円 6236">
                  <a:extLst>
                    <a:ext uri="{FF2B5EF4-FFF2-40B4-BE49-F238E27FC236}">
                      <a16:creationId xmlns:a16="http://schemas.microsoft.com/office/drawing/2014/main" id="{3AF5E7C7-D9E1-D727-7AD7-1C95216EF870}"/>
                    </a:ext>
                  </a:extLst>
                </p:cNvPr>
                <p:cNvSpPr/>
                <p:nvPr/>
              </p:nvSpPr>
              <p:spPr>
                <a:xfrm>
                  <a:off x="7394704" y="4707165"/>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38" name="楕円 6237">
                  <a:extLst>
                    <a:ext uri="{FF2B5EF4-FFF2-40B4-BE49-F238E27FC236}">
                      <a16:creationId xmlns:a16="http://schemas.microsoft.com/office/drawing/2014/main" id="{A41D1809-9C86-D5B3-ABC9-E8B2D2F539E7}"/>
                    </a:ext>
                  </a:extLst>
                </p:cNvPr>
                <p:cNvSpPr/>
                <p:nvPr/>
              </p:nvSpPr>
              <p:spPr>
                <a:xfrm>
                  <a:off x="9068234" y="5412165"/>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39" name="楕円 6238">
                  <a:extLst>
                    <a:ext uri="{FF2B5EF4-FFF2-40B4-BE49-F238E27FC236}">
                      <a16:creationId xmlns:a16="http://schemas.microsoft.com/office/drawing/2014/main" id="{EFADC748-6EE1-5AFF-4EE5-90A1AC60BF95}"/>
                    </a:ext>
                  </a:extLst>
                </p:cNvPr>
                <p:cNvSpPr/>
                <p:nvPr/>
              </p:nvSpPr>
              <p:spPr>
                <a:xfrm>
                  <a:off x="7641453" y="4724634"/>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0" name="楕円 6239">
                  <a:extLst>
                    <a:ext uri="{FF2B5EF4-FFF2-40B4-BE49-F238E27FC236}">
                      <a16:creationId xmlns:a16="http://schemas.microsoft.com/office/drawing/2014/main" id="{E744A86F-41F4-1DC2-59BE-90821DD21EC8}"/>
                    </a:ext>
                  </a:extLst>
                </p:cNvPr>
                <p:cNvSpPr/>
                <p:nvPr/>
              </p:nvSpPr>
              <p:spPr>
                <a:xfrm>
                  <a:off x="7654539" y="4956478"/>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1" name="楕円 6240">
                  <a:extLst>
                    <a:ext uri="{FF2B5EF4-FFF2-40B4-BE49-F238E27FC236}">
                      <a16:creationId xmlns:a16="http://schemas.microsoft.com/office/drawing/2014/main" id="{63DDF8A5-B821-6A35-4E30-A15A75099A24}"/>
                    </a:ext>
                  </a:extLst>
                </p:cNvPr>
                <p:cNvSpPr/>
                <p:nvPr/>
              </p:nvSpPr>
              <p:spPr>
                <a:xfrm>
                  <a:off x="7612878" y="5182807"/>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2" name="楕円 6241">
                  <a:extLst>
                    <a:ext uri="{FF2B5EF4-FFF2-40B4-BE49-F238E27FC236}">
                      <a16:creationId xmlns:a16="http://schemas.microsoft.com/office/drawing/2014/main" id="{B8AE6187-258C-C905-7464-210E6469363C}"/>
                    </a:ext>
                  </a:extLst>
                </p:cNvPr>
                <p:cNvSpPr/>
                <p:nvPr/>
              </p:nvSpPr>
              <p:spPr>
                <a:xfrm>
                  <a:off x="8053278" y="4886815"/>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3" name="楕円 6242">
                  <a:extLst>
                    <a:ext uri="{FF2B5EF4-FFF2-40B4-BE49-F238E27FC236}">
                      <a16:creationId xmlns:a16="http://schemas.microsoft.com/office/drawing/2014/main" id="{6A58B7A5-046E-52CE-2D81-D7506531DD80}"/>
                    </a:ext>
                  </a:extLst>
                </p:cNvPr>
                <p:cNvSpPr/>
                <p:nvPr/>
              </p:nvSpPr>
              <p:spPr>
                <a:xfrm>
                  <a:off x="7143364" y="4544319"/>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4" name="楕円 6243">
                  <a:extLst>
                    <a:ext uri="{FF2B5EF4-FFF2-40B4-BE49-F238E27FC236}">
                      <a16:creationId xmlns:a16="http://schemas.microsoft.com/office/drawing/2014/main" id="{B5FDCBE2-9EE3-68FD-D74F-1B5151C3D06E}"/>
                    </a:ext>
                  </a:extLst>
                </p:cNvPr>
                <p:cNvSpPr/>
                <p:nvPr/>
              </p:nvSpPr>
              <p:spPr>
                <a:xfrm>
                  <a:off x="7827536" y="4789150"/>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5" name="楕円 6244">
                  <a:extLst>
                    <a:ext uri="{FF2B5EF4-FFF2-40B4-BE49-F238E27FC236}">
                      <a16:creationId xmlns:a16="http://schemas.microsoft.com/office/drawing/2014/main" id="{6AC86632-1A89-52B6-21EA-002453218FF6}"/>
                    </a:ext>
                  </a:extLst>
                </p:cNvPr>
                <p:cNvSpPr/>
                <p:nvPr/>
              </p:nvSpPr>
              <p:spPr>
                <a:xfrm>
                  <a:off x="7771242" y="5123044"/>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6" name="楕円 6245">
                  <a:extLst>
                    <a:ext uri="{FF2B5EF4-FFF2-40B4-BE49-F238E27FC236}">
                      <a16:creationId xmlns:a16="http://schemas.microsoft.com/office/drawing/2014/main" id="{557DDE86-429E-BA77-CB35-082E6B54891E}"/>
                    </a:ext>
                  </a:extLst>
                </p:cNvPr>
                <p:cNvSpPr/>
                <p:nvPr/>
              </p:nvSpPr>
              <p:spPr>
                <a:xfrm>
                  <a:off x="7996128" y="5094469"/>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7" name="楕円 6246">
                  <a:extLst>
                    <a:ext uri="{FF2B5EF4-FFF2-40B4-BE49-F238E27FC236}">
                      <a16:creationId xmlns:a16="http://schemas.microsoft.com/office/drawing/2014/main" id="{8D3D44B0-F80F-5E72-E7A1-DAFADA38714F}"/>
                    </a:ext>
                  </a:extLst>
                </p:cNvPr>
                <p:cNvSpPr/>
                <p:nvPr/>
              </p:nvSpPr>
              <p:spPr>
                <a:xfrm>
                  <a:off x="8330350" y="5201139"/>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8" name="楕円 6247">
                  <a:extLst>
                    <a:ext uri="{FF2B5EF4-FFF2-40B4-BE49-F238E27FC236}">
                      <a16:creationId xmlns:a16="http://schemas.microsoft.com/office/drawing/2014/main" id="{0EE0B3CF-C292-9FC6-393E-81B2A064A673}"/>
                    </a:ext>
                  </a:extLst>
                </p:cNvPr>
                <p:cNvSpPr/>
                <p:nvPr/>
              </p:nvSpPr>
              <p:spPr>
                <a:xfrm>
                  <a:off x="7832706" y="5018009"/>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49" name="楕円 6248">
                  <a:extLst>
                    <a:ext uri="{FF2B5EF4-FFF2-40B4-BE49-F238E27FC236}">
                      <a16:creationId xmlns:a16="http://schemas.microsoft.com/office/drawing/2014/main" id="{6D4EF4C8-5954-D021-4266-40E1FC9789EE}"/>
                    </a:ext>
                  </a:extLst>
                </p:cNvPr>
                <p:cNvSpPr/>
                <p:nvPr/>
              </p:nvSpPr>
              <p:spPr>
                <a:xfrm>
                  <a:off x="8067247" y="5157948"/>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0" name="楕円 6249">
                  <a:extLst>
                    <a:ext uri="{FF2B5EF4-FFF2-40B4-BE49-F238E27FC236}">
                      <a16:creationId xmlns:a16="http://schemas.microsoft.com/office/drawing/2014/main" id="{FC63EF6D-6D3F-14A2-79AD-DEC3B0CDA6EB}"/>
                    </a:ext>
                  </a:extLst>
                </p:cNvPr>
                <p:cNvSpPr/>
                <p:nvPr/>
              </p:nvSpPr>
              <p:spPr>
                <a:xfrm>
                  <a:off x="8192439" y="5139227"/>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1" name="楕円 6250">
                  <a:extLst>
                    <a:ext uri="{FF2B5EF4-FFF2-40B4-BE49-F238E27FC236}">
                      <a16:creationId xmlns:a16="http://schemas.microsoft.com/office/drawing/2014/main" id="{B23BF760-2C34-5185-37FA-8CE0421D9FC8}"/>
                    </a:ext>
                  </a:extLst>
                </p:cNvPr>
                <p:cNvSpPr/>
                <p:nvPr/>
              </p:nvSpPr>
              <p:spPr>
                <a:xfrm>
                  <a:off x="8341469" y="4995352"/>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2" name="楕円 6251">
                  <a:extLst>
                    <a:ext uri="{FF2B5EF4-FFF2-40B4-BE49-F238E27FC236}">
                      <a16:creationId xmlns:a16="http://schemas.microsoft.com/office/drawing/2014/main" id="{59A90CC8-0211-B9B1-D855-14887693B029}"/>
                    </a:ext>
                  </a:extLst>
                </p:cNvPr>
                <p:cNvSpPr/>
                <p:nvPr/>
              </p:nvSpPr>
              <p:spPr>
                <a:xfrm>
                  <a:off x="8486005" y="5355015"/>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3" name="楕円 6252">
                  <a:extLst>
                    <a:ext uri="{FF2B5EF4-FFF2-40B4-BE49-F238E27FC236}">
                      <a16:creationId xmlns:a16="http://schemas.microsoft.com/office/drawing/2014/main" id="{88E353C6-FA04-F192-8EE3-8663F0BDA54E}"/>
                    </a:ext>
                  </a:extLst>
                </p:cNvPr>
                <p:cNvSpPr/>
                <p:nvPr/>
              </p:nvSpPr>
              <p:spPr>
                <a:xfrm>
                  <a:off x="8558903" y="5144043"/>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4" name="楕円 6253">
                  <a:extLst>
                    <a:ext uri="{FF2B5EF4-FFF2-40B4-BE49-F238E27FC236}">
                      <a16:creationId xmlns:a16="http://schemas.microsoft.com/office/drawing/2014/main" id="{891A55FF-3E14-6F4E-7F07-AE863C82EC79}"/>
                    </a:ext>
                  </a:extLst>
                </p:cNvPr>
                <p:cNvSpPr/>
                <p:nvPr/>
              </p:nvSpPr>
              <p:spPr>
                <a:xfrm>
                  <a:off x="8570223" y="5447677"/>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5" name="楕円 6254">
                  <a:extLst>
                    <a:ext uri="{FF2B5EF4-FFF2-40B4-BE49-F238E27FC236}">
                      <a16:creationId xmlns:a16="http://schemas.microsoft.com/office/drawing/2014/main" id="{F9FCD53E-804E-0CBE-9D80-ACD015F6B014}"/>
                    </a:ext>
                  </a:extLst>
                </p:cNvPr>
                <p:cNvSpPr/>
                <p:nvPr/>
              </p:nvSpPr>
              <p:spPr>
                <a:xfrm>
                  <a:off x="8699114" y="5415662"/>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6" name="楕円 6255">
                  <a:extLst>
                    <a:ext uri="{FF2B5EF4-FFF2-40B4-BE49-F238E27FC236}">
                      <a16:creationId xmlns:a16="http://schemas.microsoft.com/office/drawing/2014/main" id="{278CAB0A-09AD-23CC-1D9B-F8467C32C160}"/>
                    </a:ext>
                  </a:extLst>
                </p:cNvPr>
                <p:cNvSpPr/>
                <p:nvPr/>
              </p:nvSpPr>
              <p:spPr>
                <a:xfrm>
                  <a:off x="8734980" y="5268314"/>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7" name="楕円 6256">
                  <a:extLst>
                    <a:ext uri="{FF2B5EF4-FFF2-40B4-BE49-F238E27FC236}">
                      <a16:creationId xmlns:a16="http://schemas.microsoft.com/office/drawing/2014/main" id="{E6499DA1-1E5E-949E-C82A-442514A30BEC}"/>
                    </a:ext>
                  </a:extLst>
                </p:cNvPr>
                <p:cNvSpPr/>
                <p:nvPr/>
              </p:nvSpPr>
              <p:spPr>
                <a:xfrm>
                  <a:off x="8893080" y="5317054"/>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8" name="楕円 6257">
                  <a:extLst>
                    <a:ext uri="{FF2B5EF4-FFF2-40B4-BE49-F238E27FC236}">
                      <a16:creationId xmlns:a16="http://schemas.microsoft.com/office/drawing/2014/main" id="{656F35B3-AF93-19E1-06EB-883541738E86}"/>
                    </a:ext>
                  </a:extLst>
                </p:cNvPr>
                <p:cNvSpPr/>
                <p:nvPr/>
              </p:nvSpPr>
              <p:spPr>
                <a:xfrm>
                  <a:off x="8855125" y="5403266"/>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59" name="楕円 6258">
                  <a:extLst>
                    <a:ext uri="{FF2B5EF4-FFF2-40B4-BE49-F238E27FC236}">
                      <a16:creationId xmlns:a16="http://schemas.microsoft.com/office/drawing/2014/main" id="{692B4CF2-ED10-9F65-5F4C-F82F4DB3B974}"/>
                    </a:ext>
                  </a:extLst>
                </p:cNvPr>
                <p:cNvSpPr/>
                <p:nvPr/>
              </p:nvSpPr>
              <p:spPr>
                <a:xfrm>
                  <a:off x="7464295" y="4898022"/>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0" name="楕円 6259">
                  <a:extLst>
                    <a:ext uri="{FF2B5EF4-FFF2-40B4-BE49-F238E27FC236}">
                      <a16:creationId xmlns:a16="http://schemas.microsoft.com/office/drawing/2014/main" id="{AE6A9B09-A4EC-D228-600D-6F58AECF31AC}"/>
                    </a:ext>
                  </a:extLst>
                </p:cNvPr>
                <p:cNvSpPr/>
                <p:nvPr/>
              </p:nvSpPr>
              <p:spPr>
                <a:xfrm>
                  <a:off x="7073997" y="5033000"/>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1" name="楕円 6260">
                  <a:extLst>
                    <a:ext uri="{FF2B5EF4-FFF2-40B4-BE49-F238E27FC236}">
                      <a16:creationId xmlns:a16="http://schemas.microsoft.com/office/drawing/2014/main" id="{71FFFED5-A501-40AC-1888-0B546F99EA90}"/>
                    </a:ext>
                  </a:extLst>
                </p:cNvPr>
                <p:cNvSpPr/>
                <p:nvPr/>
              </p:nvSpPr>
              <p:spPr>
                <a:xfrm>
                  <a:off x="6994217" y="4975594"/>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2" name="楕円 6261">
                  <a:extLst>
                    <a:ext uri="{FF2B5EF4-FFF2-40B4-BE49-F238E27FC236}">
                      <a16:creationId xmlns:a16="http://schemas.microsoft.com/office/drawing/2014/main" id="{6E9FD0CF-E087-16ED-DFA9-A5C3EBA0B26F}"/>
                    </a:ext>
                  </a:extLst>
                </p:cNvPr>
                <p:cNvSpPr/>
                <p:nvPr/>
              </p:nvSpPr>
              <p:spPr>
                <a:xfrm>
                  <a:off x="7334328" y="5118641"/>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3" name="楕円 6262">
                  <a:extLst>
                    <a:ext uri="{FF2B5EF4-FFF2-40B4-BE49-F238E27FC236}">
                      <a16:creationId xmlns:a16="http://schemas.microsoft.com/office/drawing/2014/main" id="{D254A491-EF77-EAC4-2507-7F834D74A3B8}"/>
                    </a:ext>
                  </a:extLst>
                </p:cNvPr>
                <p:cNvSpPr/>
                <p:nvPr/>
              </p:nvSpPr>
              <p:spPr>
                <a:xfrm>
                  <a:off x="7403762" y="5175791"/>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4" name="楕円 6263">
                  <a:extLst>
                    <a:ext uri="{FF2B5EF4-FFF2-40B4-BE49-F238E27FC236}">
                      <a16:creationId xmlns:a16="http://schemas.microsoft.com/office/drawing/2014/main" id="{3DF55F7A-4471-05FA-DBCF-0970F59BAA30}"/>
                    </a:ext>
                  </a:extLst>
                </p:cNvPr>
                <p:cNvSpPr/>
                <p:nvPr/>
              </p:nvSpPr>
              <p:spPr>
                <a:xfrm>
                  <a:off x="8010097" y="5321928"/>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5" name="楕円 6264">
                  <a:extLst>
                    <a:ext uri="{FF2B5EF4-FFF2-40B4-BE49-F238E27FC236}">
                      <a16:creationId xmlns:a16="http://schemas.microsoft.com/office/drawing/2014/main" id="{BABAF026-AB28-0579-EAAC-F684F71D0D7A}"/>
                    </a:ext>
                  </a:extLst>
                </p:cNvPr>
                <p:cNvSpPr/>
                <p:nvPr/>
              </p:nvSpPr>
              <p:spPr>
                <a:xfrm>
                  <a:off x="8374413" y="5267079"/>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6" name="楕円 6265">
                  <a:extLst>
                    <a:ext uri="{FF2B5EF4-FFF2-40B4-BE49-F238E27FC236}">
                      <a16:creationId xmlns:a16="http://schemas.microsoft.com/office/drawing/2014/main" id="{ECA4CDF1-174F-94F8-017B-C1ECB2E8E77E}"/>
                    </a:ext>
                  </a:extLst>
                </p:cNvPr>
                <p:cNvSpPr/>
                <p:nvPr/>
              </p:nvSpPr>
              <p:spPr>
                <a:xfrm>
                  <a:off x="8756955" y="5476574"/>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7" name="楕円 6266">
                  <a:extLst>
                    <a:ext uri="{FF2B5EF4-FFF2-40B4-BE49-F238E27FC236}">
                      <a16:creationId xmlns:a16="http://schemas.microsoft.com/office/drawing/2014/main" id="{BA752AC7-2F25-00F0-2652-8913A4168381}"/>
                    </a:ext>
                  </a:extLst>
                </p:cNvPr>
                <p:cNvSpPr/>
                <p:nvPr/>
              </p:nvSpPr>
              <p:spPr>
                <a:xfrm>
                  <a:off x="9042982" y="5519038"/>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8" name="楕円 6267">
                  <a:extLst>
                    <a:ext uri="{FF2B5EF4-FFF2-40B4-BE49-F238E27FC236}">
                      <a16:creationId xmlns:a16="http://schemas.microsoft.com/office/drawing/2014/main" id="{1B361457-C755-760E-3AEE-A52F1A1CFDC8}"/>
                    </a:ext>
                  </a:extLst>
                </p:cNvPr>
                <p:cNvSpPr/>
                <p:nvPr/>
              </p:nvSpPr>
              <p:spPr>
                <a:xfrm>
                  <a:off x="8894572" y="5488383"/>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69" name="楕円 6268">
                  <a:extLst>
                    <a:ext uri="{FF2B5EF4-FFF2-40B4-BE49-F238E27FC236}">
                      <a16:creationId xmlns:a16="http://schemas.microsoft.com/office/drawing/2014/main" id="{CAB48E15-0F5C-8844-C419-22EFEAC00751}"/>
                    </a:ext>
                  </a:extLst>
                </p:cNvPr>
                <p:cNvSpPr/>
                <p:nvPr/>
              </p:nvSpPr>
              <p:spPr>
                <a:xfrm>
                  <a:off x="7803764" y="5208949"/>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0" name="楕円 6269">
                  <a:extLst>
                    <a:ext uri="{FF2B5EF4-FFF2-40B4-BE49-F238E27FC236}">
                      <a16:creationId xmlns:a16="http://schemas.microsoft.com/office/drawing/2014/main" id="{1660D152-B8CE-1B62-7CA9-9E62C18C9C32}"/>
                    </a:ext>
                  </a:extLst>
                </p:cNvPr>
                <p:cNvSpPr/>
                <p:nvPr/>
              </p:nvSpPr>
              <p:spPr>
                <a:xfrm>
                  <a:off x="7141058" y="4817725"/>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1" name="楕円 6270">
                  <a:extLst>
                    <a:ext uri="{FF2B5EF4-FFF2-40B4-BE49-F238E27FC236}">
                      <a16:creationId xmlns:a16="http://schemas.microsoft.com/office/drawing/2014/main" id="{BAFE6349-952C-19B9-DBCB-A9230E437BDC}"/>
                    </a:ext>
                  </a:extLst>
                </p:cNvPr>
                <p:cNvSpPr/>
                <p:nvPr/>
              </p:nvSpPr>
              <p:spPr>
                <a:xfrm>
                  <a:off x="7391478" y="4933963"/>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2" name="楕円 6271">
                  <a:extLst>
                    <a:ext uri="{FF2B5EF4-FFF2-40B4-BE49-F238E27FC236}">
                      <a16:creationId xmlns:a16="http://schemas.microsoft.com/office/drawing/2014/main" id="{2FCF7763-4366-BF38-F619-5A16F850EB23}"/>
                    </a:ext>
                  </a:extLst>
                </p:cNvPr>
                <p:cNvSpPr/>
                <p:nvPr/>
              </p:nvSpPr>
              <p:spPr>
                <a:xfrm>
                  <a:off x="7047758" y="4211197"/>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3" name="楕円 6272">
                  <a:extLst>
                    <a:ext uri="{FF2B5EF4-FFF2-40B4-BE49-F238E27FC236}">
                      <a16:creationId xmlns:a16="http://schemas.microsoft.com/office/drawing/2014/main" id="{579C16FD-E11B-5657-32FF-1BB0B9C11F07}"/>
                    </a:ext>
                  </a:extLst>
                </p:cNvPr>
                <p:cNvSpPr/>
                <p:nvPr/>
              </p:nvSpPr>
              <p:spPr>
                <a:xfrm>
                  <a:off x="6862038" y="4227983"/>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4" name="楕円 6273">
                  <a:extLst>
                    <a:ext uri="{FF2B5EF4-FFF2-40B4-BE49-F238E27FC236}">
                      <a16:creationId xmlns:a16="http://schemas.microsoft.com/office/drawing/2014/main" id="{6DD0479C-FAC4-F44B-C7CB-3559CE960098}"/>
                    </a:ext>
                  </a:extLst>
                </p:cNvPr>
                <p:cNvSpPr/>
                <p:nvPr/>
              </p:nvSpPr>
              <p:spPr>
                <a:xfrm>
                  <a:off x="6853319" y="4420494"/>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5" name="楕円 6274">
                  <a:extLst>
                    <a:ext uri="{FF2B5EF4-FFF2-40B4-BE49-F238E27FC236}">
                      <a16:creationId xmlns:a16="http://schemas.microsoft.com/office/drawing/2014/main" id="{16E39206-8897-9122-3B7B-2EBEB3132257}"/>
                    </a:ext>
                  </a:extLst>
                </p:cNvPr>
                <p:cNvSpPr/>
                <p:nvPr/>
              </p:nvSpPr>
              <p:spPr>
                <a:xfrm>
                  <a:off x="6881894" y="4513260"/>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6" name="楕円 6275">
                  <a:extLst>
                    <a:ext uri="{FF2B5EF4-FFF2-40B4-BE49-F238E27FC236}">
                      <a16:creationId xmlns:a16="http://schemas.microsoft.com/office/drawing/2014/main" id="{3A568DDB-0238-82B7-5FBC-B2A6826244C7}"/>
                    </a:ext>
                  </a:extLst>
                </p:cNvPr>
                <p:cNvSpPr/>
                <p:nvPr/>
              </p:nvSpPr>
              <p:spPr>
                <a:xfrm>
                  <a:off x="6859443" y="4570410"/>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7" name="楕円 6276">
                  <a:extLst>
                    <a:ext uri="{FF2B5EF4-FFF2-40B4-BE49-F238E27FC236}">
                      <a16:creationId xmlns:a16="http://schemas.microsoft.com/office/drawing/2014/main" id="{3DAA46E9-A86B-83F3-6025-59F83F370550}"/>
                    </a:ext>
                  </a:extLst>
                </p:cNvPr>
                <p:cNvSpPr/>
                <p:nvPr/>
              </p:nvSpPr>
              <p:spPr>
                <a:xfrm>
                  <a:off x="6871937" y="4839390"/>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8" name="楕円 6277">
                  <a:extLst>
                    <a:ext uri="{FF2B5EF4-FFF2-40B4-BE49-F238E27FC236}">
                      <a16:creationId xmlns:a16="http://schemas.microsoft.com/office/drawing/2014/main" id="{F8BC3004-E81B-A38B-1BBD-8DCB4D492D9F}"/>
                    </a:ext>
                  </a:extLst>
                </p:cNvPr>
                <p:cNvSpPr/>
                <p:nvPr/>
              </p:nvSpPr>
              <p:spPr>
                <a:xfrm>
                  <a:off x="6866998" y="4912138"/>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sp>
              <p:nvSpPr>
                <p:cNvPr id="6279" name="楕円 6278">
                  <a:extLst>
                    <a:ext uri="{FF2B5EF4-FFF2-40B4-BE49-F238E27FC236}">
                      <a16:creationId xmlns:a16="http://schemas.microsoft.com/office/drawing/2014/main" id="{5A1F7EAE-AC22-1B03-243B-9744B152B0C2}"/>
                    </a:ext>
                  </a:extLst>
                </p:cNvPr>
                <p:cNvSpPr/>
                <p:nvPr/>
              </p:nvSpPr>
              <p:spPr>
                <a:xfrm>
                  <a:off x="6870661" y="5125138"/>
                  <a:ext cx="57150" cy="5715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grpSp>
          <p:cxnSp>
            <p:nvCxnSpPr>
              <p:cNvPr id="6226" name="直線コネクタ 6225">
                <a:extLst>
                  <a:ext uri="{FF2B5EF4-FFF2-40B4-BE49-F238E27FC236}">
                    <a16:creationId xmlns:a16="http://schemas.microsoft.com/office/drawing/2014/main" id="{FF2580EB-6451-4FFA-DCF6-482A4614445E}"/>
                  </a:ext>
                </a:extLst>
              </p:cNvPr>
              <p:cNvCxnSpPr/>
              <p:nvPr/>
            </p:nvCxnSpPr>
            <p:spPr>
              <a:xfrm>
                <a:off x="6452519" y="5473230"/>
                <a:ext cx="2628000" cy="0"/>
              </a:xfrm>
              <a:prstGeom prst="line">
                <a:avLst/>
              </a:prstGeom>
              <a:ln w="19050">
                <a:solidFill>
                  <a:schemeClr val="accent6"/>
                </a:solidFill>
              </a:ln>
            </p:spPr>
            <p:style>
              <a:lnRef idx="1">
                <a:schemeClr val="accent4"/>
              </a:lnRef>
              <a:fillRef idx="0">
                <a:schemeClr val="accent4"/>
              </a:fillRef>
              <a:effectRef idx="0">
                <a:schemeClr val="accent4"/>
              </a:effectRef>
              <a:fontRef idx="minor">
                <a:schemeClr val="tx1"/>
              </a:fontRef>
            </p:style>
          </p:cxnSp>
          <p:sp>
            <p:nvSpPr>
              <p:cNvPr id="6227" name="テキスト ボックス 6226">
                <a:extLst>
                  <a:ext uri="{FF2B5EF4-FFF2-40B4-BE49-F238E27FC236}">
                    <a16:creationId xmlns:a16="http://schemas.microsoft.com/office/drawing/2014/main" id="{21F04A5B-C114-C199-97C5-793053CA3F0A}"/>
                  </a:ext>
                </a:extLst>
              </p:cNvPr>
              <p:cNvSpPr txBox="1"/>
              <p:nvPr/>
            </p:nvSpPr>
            <p:spPr>
              <a:xfrm>
                <a:off x="6394283" y="5444521"/>
                <a:ext cx="1015380" cy="262793"/>
              </a:xfrm>
              <a:prstGeom prst="rect">
                <a:avLst/>
              </a:prstGeom>
              <a:noFill/>
            </p:spPr>
            <p:txBody>
              <a:bodyPr wrap="square" rtlCol="0">
                <a:spAutoFit/>
              </a:bodyPr>
              <a:lstStyle/>
              <a:p>
                <a:r>
                  <a:rPr lang="ja-JP" altLang="en-US" sz="1000" b="1" dirty="0">
                    <a:solidFill>
                      <a:schemeClr val="accent6"/>
                    </a:solidFill>
                    <a:latin typeface="游ゴシック Medium" panose="020B0500000000000000" pitchFamily="50" charset="-128"/>
                    <a:ea typeface="游ゴシック Medium" panose="020B0500000000000000" pitchFamily="50" charset="-128"/>
                  </a:rPr>
                  <a:t>基準値</a:t>
                </a:r>
                <a:endParaRPr kumimoji="1" lang="ja-JP" altLang="en-US" sz="1000" b="1" dirty="0">
                  <a:solidFill>
                    <a:schemeClr val="accent6"/>
                  </a:solidFill>
                  <a:latin typeface="游ゴシック Medium" panose="020B0500000000000000" pitchFamily="50" charset="-128"/>
                  <a:ea typeface="游ゴシック Medium" panose="020B0500000000000000" pitchFamily="50" charset="-128"/>
                </a:endParaRPr>
              </a:p>
            </p:txBody>
          </p:sp>
          <p:sp>
            <p:nvSpPr>
              <p:cNvPr id="6228" name="フリーフォーム: 図形 6227">
                <a:extLst>
                  <a:ext uri="{FF2B5EF4-FFF2-40B4-BE49-F238E27FC236}">
                    <a16:creationId xmlns:a16="http://schemas.microsoft.com/office/drawing/2014/main" id="{92DCEDBC-FA04-8CE4-D213-E7E743924895}"/>
                  </a:ext>
                </a:extLst>
              </p:cNvPr>
              <p:cNvSpPr/>
              <p:nvPr/>
            </p:nvSpPr>
            <p:spPr>
              <a:xfrm>
                <a:off x="6510338" y="4352924"/>
                <a:ext cx="2524125" cy="934563"/>
              </a:xfrm>
              <a:custGeom>
                <a:avLst/>
                <a:gdLst>
                  <a:gd name="connsiteX0" fmla="*/ 0 w 2500312"/>
                  <a:gd name="connsiteY0" fmla="*/ 0 h 823913"/>
                  <a:gd name="connsiteX1" fmla="*/ 438150 w 2500312"/>
                  <a:gd name="connsiteY1" fmla="*/ 461963 h 823913"/>
                  <a:gd name="connsiteX2" fmla="*/ 1062037 w 2500312"/>
                  <a:gd name="connsiteY2" fmla="*/ 700088 h 823913"/>
                  <a:gd name="connsiteX3" fmla="*/ 2500312 w 2500312"/>
                  <a:gd name="connsiteY3" fmla="*/ 823913 h 823913"/>
                  <a:gd name="connsiteX4" fmla="*/ 2500312 w 2500312"/>
                  <a:gd name="connsiteY4" fmla="*/ 823913 h 823913"/>
                  <a:gd name="connsiteX0" fmla="*/ 0 w 2500312"/>
                  <a:gd name="connsiteY0" fmla="*/ 0 h 823913"/>
                  <a:gd name="connsiteX1" fmla="*/ 438150 w 2500312"/>
                  <a:gd name="connsiteY1" fmla="*/ 461963 h 823913"/>
                  <a:gd name="connsiteX2" fmla="*/ 1062037 w 2500312"/>
                  <a:gd name="connsiteY2" fmla="*/ 700088 h 823913"/>
                  <a:gd name="connsiteX3" fmla="*/ 2500312 w 2500312"/>
                  <a:gd name="connsiteY3" fmla="*/ 823913 h 823913"/>
                  <a:gd name="connsiteX4" fmla="*/ 2500312 w 2500312"/>
                  <a:gd name="connsiteY4" fmla="*/ 723900 h 823913"/>
                  <a:gd name="connsiteX0" fmla="*/ 0 w 2500312"/>
                  <a:gd name="connsiteY0" fmla="*/ 0 h 823913"/>
                  <a:gd name="connsiteX1" fmla="*/ 438150 w 2500312"/>
                  <a:gd name="connsiteY1" fmla="*/ 461963 h 823913"/>
                  <a:gd name="connsiteX2" fmla="*/ 1062037 w 2500312"/>
                  <a:gd name="connsiteY2" fmla="*/ 700088 h 823913"/>
                  <a:gd name="connsiteX3" fmla="*/ 2500312 w 2500312"/>
                  <a:gd name="connsiteY3" fmla="*/ 823913 h 823913"/>
                  <a:gd name="connsiteX0" fmla="*/ 0 w 2495549"/>
                  <a:gd name="connsiteY0" fmla="*/ 0 h 795338"/>
                  <a:gd name="connsiteX1" fmla="*/ 438150 w 2495549"/>
                  <a:gd name="connsiteY1" fmla="*/ 461963 h 795338"/>
                  <a:gd name="connsiteX2" fmla="*/ 1062037 w 2495549"/>
                  <a:gd name="connsiteY2" fmla="*/ 700088 h 795338"/>
                  <a:gd name="connsiteX3" fmla="*/ 2495549 w 2495549"/>
                  <a:gd name="connsiteY3" fmla="*/ 795338 h 795338"/>
                  <a:gd name="connsiteX0" fmla="*/ 0 w 2495549"/>
                  <a:gd name="connsiteY0" fmla="*/ 0 h 795338"/>
                  <a:gd name="connsiteX1" fmla="*/ 395288 w 2495549"/>
                  <a:gd name="connsiteY1" fmla="*/ 433388 h 795338"/>
                  <a:gd name="connsiteX2" fmla="*/ 1062037 w 2495549"/>
                  <a:gd name="connsiteY2" fmla="*/ 700088 h 795338"/>
                  <a:gd name="connsiteX3" fmla="*/ 2495549 w 2495549"/>
                  <a:gd name="connsiteY3" fmla="*/ 795338 h 795338"/>
                  <a:gd name="connsiteX0" fmla="*/ 0 w 2524124"/>
                  <a:gd name="connsiteY0" fmla="*/ 0 h 790575"/>
                  <a:gd name="connsiteX1" fmla="*/ 395288 w 2524124"/>
                  <a:gd name="connsiteY1" fmla="*/ 433388 h 790575"/>
                  <a:gd name="connsiteX2" fmla="*/ 1062037 w 2524124"/>
                  <a:gd name="connsiteY2" fmla="*/ 700088 h 790575"/>
                  <a:gd name="connsiteX3" fmla="*/ 2524124 w 2524124"/>
                  <a:gd name="connsiteY3" fmla="*/ 790575 h 790575"/>
                </a:gdLst>
                <a:ahLst/>
                <a:cxnLst>
                  <a:cxn ang="0">
                    <a:pos x="connsiteX0" y="connsiteY0"/>
                  </a:cxn>
                  <a:cxn ang="0">
                    <a:pos x="connsiteX1" y="connsiteY1"/>
                  </a:cxn>
                  <a:cxn ang="0">
                    <a:pos x="connsiteX2" y="connsiteY2"/>
                  </a:cxn>
                  <a:cxn ang="0">
                    <a:pos x="connsiteX3" y="connsiteY3"/>
                  </a:cxn>
                </a:cxnLst>
                <a:rect l="l" t="t" r="r" b="b"/>
                <a:pathLst>
                  <a:path w="2524124" h="790575">
                    <a:moveTo>
                      <a:pt x="0" y="0"/>
                    </a:moveTo>
                    <a:cubicBezTo>
                      <a:pt x="130572" y="172641"/>
                      <a:pt x="218282" y="316707"/>
                      <a:pt x="395288" y="433388"/>
                    </a:cubicBezTo>
                    <a:cubicBezTo>
                      <a:pt x="572294" y="550069"/>
                      <a:pt x="707231" y="640557"/>
                      <a:pt x="1062037" y="700088"/>
                    </a:cubicBezTo>
                    <a:cubicBezTo>
                      <a:pt x="1416843" y="759619"/>
                      <a:pt x="2524124" y="790575"/>
                      <a:pt x="2524124" y="790575"/>
                    </a:cubicBezTo>
                  </a:path>
                </a:pathLst>
              </a:custGeom>
              <a:ln w="38100" cap="rnd">
                <a:solidFill>
                  <a:schemeClr val="accent2"/>
                </a:solidFill>
                <a:prstDash val="sysDash"/>
                <a:round/>
              </a:ln>
            </p:spPr>
            <p:style>
              <a:lnRef idx="1">
                <a:schemeClr val="accent4"/>
              </a:lnRef>
              <a:fillRef idx="0">
                <a:schemeClr val="accent4"/>
              </a:fillRef>
              <a:effectRef idx="0">
                <a:schemeClr val="accent4"/>
              </a:effectRef>
              <a:fontRef idx="minor">
                <a:schemeClr val="tx1"/>
              </a:fontRef>
            </p:style>
            <p:txBody>
              <a:bodyPr rtlCol="0" anchor="ctr"/>
              <a:lstStyle/>
              <a:p>
                <a:pPr algn="ctr"/>
                <a:endParaRPr kumimoji="1" lang="ja-JP" altLang="en-US" sz="1000" dirty="0">
                  <a:latin typeface="游ゴシック Medium" panose="020B0500000000000000" pitchFamily="50" charset="-128"/>
                  <a:ea typeface="游ゴシック Medium" panose="020B0500000000000000" pitchFamily="50" charset="-128"/>
                </a:endParaRPr>
              </a:p>
            </p:txBody>
          </p:sp>
          <p:sp>
            <p:nvSpPr>
              <p:cNvPr id="6229" name="テキスト ボックス 6228">
                <a:extLst>
                  <a:ext uri="{FF2B5EF4-FFF2-40B4-BE49-F238E27FC236}">
                    <a16:creationId xmlns:a16="http://schemas.microsoft.com/office/drawing/2014/main" id="{85F35BBF-9B9F-79D9-E0D4-2C89B8A90DFA}"/>
                  </a:ext>
                </a:extLst>
              </p:cNvPr>
              <p:cNvSpPr txBox="1"/>
              <p:nvPr/>
            </p:nvSpPr>
            <p:spPr>
              <a:xfrm>
                <a:off x="7086846" y="4289119"/>
                <a:ext cx="2018421" cy="427039"/>
              </a:xfrm>
              <a:prstGeom prst="rect">
                <a:avLst/>
              </a:prstGeom>
              <a:noFill/>
            </p:spPr>
            <p:txBody>
              <a:bodyPr wrap="square" rtlCol="0">
                <a:spAutoFit/>
              </a:bodyPr>
              <a:lstStyle/>
              <a:p>
                <a:r>
                  <a:rPr kumimoji="1" lang="en-US" altLang="ja-JP" sz="1000" b="1" dirty="0">
                    <a:solidFill>
                      <a:schemeClr val="accent2"/>
                    </a:solidFill>
                    <a:latin typeface="游ゴシック Medium" panose="020B0500000000000000" pitchFamily="50" charset="-128"/>
                    <a:ea typeface="游ゴシック Medium" panose="020B0500000000000000" pitchFamily="50" charset="-128"/>
                  </a:rPr>
                  <a:t>95%</a:t>
                </a:r>
                <a:r>
                  <a:rPr kumimoji="1" lang="ja-JP" altLang="en-US" sz="1000" b="1" dirty="0">
                    <a:solidFill>
                      <a:schemeClr val="accent2"/>
                    </a:solidFill>
                    <a:latin typeface="游ゴシック Medium" panose="020B0500000000000000" pitchFamily="50" charset="-128"/>
                    <a:ea typeface="游ゴシック Medium" panose="020B0500000000000000" pitchFamily="50" charset="-128"/>
                  </a:rPr>
                  <a:t>予測区間</a:t>
                </a:r>
                <a:endParaRPr kumimoji="1" lang="en-US" altLang="ja-JP" sz="1000" b="1" dirty="0">
                  <a:solidFill>
                    <a:schemeClr val="accent2"/>
                  </a:solidFill>
                  <a:latin typeface="游ゴシック Medium" panose="020B0500000000000000" pitchFamily="50" charset="-128"/>
                  <a:ea typeface="游ゴシック Medium" panose="020B0500000000000000" pitchFamily="50" charset="-128"/>
                </a:endParaRPr>
              </a:p>
              <a:p>
                <a:r>
                  <a:rPr lang="ja-JP" altLang="en-US" sz="1000" b="1" dirty="0">
                    <a:latin typeface="游ゴシック Medium" panose="020B0500000000000000" pitchFamily="50" charset="-128"/>
                    <a:ea typeface="游ゴシック Medium" panose="020B0500000000000000" pitchFamily="50" charset="-128"/>
                  </a:rPr>
                  <a:t>→解除時期の評価</a:t>
                </a:r>
                <a:endParaRPr kumimoji="1" lang="en-US" altLang="ja-JP" sz="1000" b="1" dirty="0">
                  <a:latin typeface="游ゴシック Medium" panose="020B0500000000000000" pitchFamily="50" charset="-128"/>
                  <a:ea typeface="游ゴシック Medium" panose="020B0500000000000000" pitchFamily="50" charset="-128"/>
                </a:endParaRPr>
              </a:p>
            </p:txBody>
          </p:sp>
        </p:grpSp>
        <p:sp>
          <p:nvSpPr>
            <p:cNvPr id="6224" name="テキスト ボックス 6223">
              <a:extLst>
                <a:ext uri="{FF2B5EF4-FFF2-40B4-BE49-F238E27FC236}">
                  <a16:creationId xmlns:a16="http://schemas.microsoft.com/office/drawing/2014/main" id="{A4BA6C9F-C415-25C6-8198-A1BA24331598}"/>
                </a:ext>
              </a:extLst>
            </p:cNvPr>
            <p:cNvSpPr txBox="1"/>
            <p:nvPr/>
          </p:nvSpPr>
          <p:spPr>
            <a:xfrm>
              <a:off x="2879726" y="3972776"/>
              <a:ext cx="1685077" cy="246221"/>
            </a:xfrm>
            <a:prstGeom prst="rect">
              <a:avLst/>
            </a:prstGeom>
            <a:solidFill>
              <a:schemeClr val="bg1"/>
            </a:solidFill>
            <a:ln>
              <a:solidFill>
                <a:schemeClr val="tx1"/>
              </a:solidFill>
            </a:ln>
          </p:spPr>
          <p:txBody>
            <a:bodyPr wrap="none" rtlCol="0">
              <a:spAutoFit/>
            </a:bodyPr>
            <a:lstStyle/>
            <a:p>
              <a:pPr marL="0" algn="l" rtl="0" eaLnBrk="1" latinLnBrk="0" hangingPunct="1">
                <a:spcBef>
                  <a:spcPts val="0"/>
                </a:spcBef>
                <a:spcAft>
                  <a:spcPts val="0"/>
                </a:spcAft>
              </a:pPr>
              <a:r>
                <a:rPr kumimoji="1" lang="ja-JP" altLang="en-US" sz="1000" b="1" kern="1200" dirty="0">
                  <a:solidFill>
                    <a:srgbClr val="000000"/>
                  </a:solidFill>
                  <a:effectLst/>
                  <a:latin typeface="游ゴシック Medium" panose="020B0500000000000000" pitchFamily="50" charset="-128"/>
                  <a:ea typeface="游ゴシック Medium" panose="020B0500000000000000" pitchFamily="50" charset="-128"/>
                </a:rPr>
                <a:t>放射性</a:t>
              </a:r>
              <a:r>
                <a:rPr kumimoji="1" lang="ja-JP" altLang="ja-JP" sz="1000" b="1" kern="1200" dirty="0">
                  <a:solidFill>
                    <a:srgbClr val="000000"/>
                  </a:solidFill>
                  <a:effectLst/>
                  <a:latin typeface="游ゴシック Medium" panose="020B0500000000000000" pitchFamily="50" charset="-128"/>
                  <a:ea typeface="游ゴシック Medium" panose="020B0500000000000000" pitchFamily="50" charset="-128"/>
                </a:rPr>
                <a:t>濃度トレンドグラフ</a:t>
              </a:r>
              <a:endParaRPr lang="ja-JP" altLang="ja-JP" sz="1000" b="1" dirty="0">
                <a:effectLst/>
                <a:latin typeface="游ゴシック Medium" panose="020B0500000000000000" pitchFamily="50" charset="-128"/>
                <a:ea typeface="游ゴシック Medium" panose="020B0500000000000000" pitchFamily="50" charset="-128"/>
              </a:endParaRPr>
            </a:p>
          </p:txBody>
        </p:sp>
      </p:grpSp>
      <p:sp>
        <p:nvSpPr>
          <p:cNvPr id="6280" name="テキスト ボックス 6279">
            <a:extLst>
              <a:ext uri="{FF2B5EF4-FFF2-40B4-BE49-F238E27FC236}">
                <a16:creationId xmlns:a16="http://schemas.microsoft.com/office/drawing/2014/main" id="{B336694A-C2F0-6C85-15A0-6CD23C786943}"/>
              </a:ext>
            </a:extLst>
          </p:cNvPr>
          <p:cNvSpPr txBox="1"/>
          <p:nvPr/>
        </p:nvSpPr>
        <p:spPr>
          <a:xfrm>
            <a:off x="726581" y="2632779"/>
            <a:ext cx="3993401" cy="643446"/>
          </a:xfrm>
          <a:prstGeom prst="rect">
            <a:avLst/>
          </a:prstGeom>
          <a:noFill/>
        </p:spPr>
        <p:txBody>
          <a:bodyPr wrap="none" rtlCol="0">
            <a:spAutoFit/>
          </a:bodyPr>
          <a:lstStyle/>
          <a:p>
            <a:pPr>
              <a:lnSpc>
                <a:spcPct val="110000"/>
              </a:lnSpc>
            </a:pPr>
            <a:r>
              <a:rPr lang="ja-JP" altLang="en-US" sz="1100" dirty="0">
                <a:latin typeface="游ゴシック Medium" panose="020B0500000000000000" pitchFamily="50" charset="-128"/>
                <a:ea typeface="游ゴシック Medium" panose="020B0500000000000000" pitchFamily="50" charset="-128"/>
              </a:rPr>
              <a:t>出荷制限解除の要件である「すべての</a:t>
            </a:r>
            <a:r>
              <a:rPr kumimoji="1" lang="ja-JP" altLang="en-US" sz="1100" dirty="0">
                <a:latin typeface="游ゴシック Medium" panose="020B0500000000000000" pitchFamily="50" charset="-128"/>
                <a:ea typeface="游ゴシック Medium" panose="020B0500000000000000" pitchFamily="50" charset="-128"/>
              </a:rPr>
              <a:t>モニタリングデータが</a:t>
            </a:r>
            <a:endParaRPr kumimoji="1" lang="en-US" altLang="ja-JP" sz="1100" dirty="0">
              <a:latin typeface="游ゴシック Medium" panose="020B0500000000000000" pitchFamily="50" charset="-128"/>
              <a:ea typeface="游ゴシック Medium" panose="020B0500000000000000" pitchFamily="50" charset="-128"/>
            </a:endParaRPr>
          </a:p>
          <a:p>
            <a:pPr>
              <a:lnSpc>
                <a:spcPct val="110000"/>
              </a:lnSpc>
            </a:pPr>
            <a:r>
              <a:rPr kumimoji="1" lang="ja-JP" altLang="en-US" sz="1100" dirty="0">
                <a:latin typeface="游ゴシック Medium" panose="020B0500000000000000" pitchFamily="50" charset="-128"/>
                <a:ea typeface="游ゴシック Medium" panose="020B0500000000000000" pitchFamily="50" charset="-128"/>
              </a:rPr>
              <a:t>基準値（一般食品：</a:t>
            </a:r>
            <a:r>
              <a:rPr kumimoji="1" lang="en-US" altLang="ja-JP" sz="1100" dirty="0">
                <a:latin typeface="游ゴシック Medium" panose="020B0500000000000000" pitchFamily="50" charset="-128"/>
                <a:ea typeface="游ゴシック Medium" panose="020B0500000000000000" pitchFamily="50" charset="-128"/>
              </a:rPr>
              <a:t>100 </a:t>
            </a:r>
            <a:r>
              <a:rPr kumimoji="1" lang="en-US" altLang="ja-JP" sz="1100" dirty="0" err="1">
                <a:latin typeface="游ゴシック Medium" panose="020B0500000000000000" pitchFamily="50" charset="-128"/>
                <a:ea typeface="游ゴシック Medium" panose="020B0500000000000000" pitchFamily="50" charset="-128"/>
              </a:rPr>
              <a:t>Bq</a:t>
            </a:r>
            <a:r>
              <a:rPr kumimoji="1" lang="en-US" altLang="ja-JP" sz="1100" dirty="0">
                <a:latin typeface="游ゴシック Medium" panose="020B0500000000000000" pitchFamily="50" charset="-128"/>
                <a:ea typeface="游ゴシック Medium" panose="020B0500000000000000" pitchFamily="50" charset="-128"/>
              </a:rPr>
              <a:t>/kg</a:t>
            </a:r>
            <a:r>
              <a:rPr kumimoji="1" lang="ja-JP" altLang="en-US" sz="1100" dirty="0">
                <a:latin typeface="游ゴシック Medium" panose="020B0500000000000000" pitchFamily="50" charset="-128"/>
                <a:ea typeface="游ゴシック Medium" panose="020B0500000000000000" pitchFamily="50" charset="-128"/>
              </a:rPr>
              <a:t>）を安定的に下回る時期」を</a:t>
            </a:r>
            <a:endParaRPr kumimoji="1" lang="en-US" altLang="ja-JP" sz="1100" dirty="0">
              <a:latin typeface="游ゴシック Medium" panose="020B0500000000000000" pitchFamily="50" charset="-128"/>
              <a:ea typeface="游ゴシック Medium" panose="020B0500000000000000" pitchFamily="50" charset="-128"/>
            </a:endParaRPr>
          </a:p>
          <a:p>
            <a:pPr>
              <a:lnSpc>
                <a:spcPct val="110000"/>
              </a:lnSpc>
            </a:pPr>
            <a:r>
              <a:rPr lang="en-US" altLang="ja-JP" sz="1100" dirty="0">
                <a:latin typeface="游ゴシック Medium" panose="020B0500000000000000" pitchFamily="50" charset="-128"/>
                <a:ea typeface="游ゴシック Medium" panose="020B0500000000000000" pitchFamily="50" charset="-128"/>
              </a:rPr>
              <a:t>95</a:t>
            </a:r>
            <a:r>
              <a:rPr lang="ja-JP" altLang="en-US" sz="1100" dirty="0">
                <a:latin typeface="游ゴシック Medium" panose="020B0500000000000000" pitchFamily="50" charset="-128"/>
                <a:ea typeface="游ゴシック Medium" panose="020B0500000000000000" pitchFamily="50" charset="-128"/>
              </a:rPr>
              <a:t>％予測区間を用いて</a:t>
            </a:r>
            <a:r>
              <a:rPr lang="ja-JP" altLang="en-US" sz="1100" dirty="0">
                <a:solidFill>
                  <a:srgbClr val="FF0000"/>
                </a:solidFill>
                <a:latin typeface="游ゴシック Medium" panose="020B0500000000000000" pitchFamily="50" charset="-128"/>
                <a:ea typeface="游ゴシック Medium" panose="020B0500000000000000" pitchFamily="50" charset="-128"/>
              </a:rPr>
              <a:t>安全側に評価（アセスメント）</a:t>
            </a:r>
            <a:endParaRPr kumimoji="1" lang="ja-JP" altLang="en-US" sz="1100" dirty="0">
              <a:solidFill>
                <a:srgbClr val="FF0000"/>
              </a:solidFill>
              <a:latin typeface="游ゴシック Medium" panose="020B0500000000000000" pitchFamily="50" charset="-128"/>
              <a:ea typeface="游ゴシック Medium" panose="020B0500000000000000" pitchFamily="50" charset="-128"/>
            </a:endParaRPr>
          </a:p>
        </p:txBody>
      </p:sp>
      <p:sp>
        <p:nvSpPr>
          <p:cNvPr id="6281" name="矢印: 右 6280">
            <a:extLst>
              <a:ext uri="{FF2B5EF4-FFF2-40B4-BE49-F238E27FC236}">
                <a16:creationId xmlns:a16="http://schemas.microsoft.com/office/drawing/2014/main" id="{3228CF31-D29A-6805-747C-9822B86C2B3C}"/>
              </a:ext>
            </a:extLst>
          </p:cNvPr>
          <p:cNvSpPr/>
          <p:nvPr/>
        </p:nvSpPr>
        <p:spPr>
          <a:xfrm>
            <a:off x="7223766" y="1933167"/>
            <a:ext cx="326014" cy="315893"/>
          </a:xfrm>
          <a:prstGeom prst="rightArrow">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a:latin typeface="游ゴシック Medium" panose="020B0500000000000000" pitchFamily="50" charset="-128"/>
              <a:ea typeface="游ゴシック Medium" panose="020B0500000000000000" pitchFamily="50" charset="-128"/>
            </a:endParaRPr>
          </a:p>
        </p:txBody>
      </p:sp>
      <p:pic>
        <p:nvPicPr>
          <p:cNvPr id="6282" name="グラフィックス 6281" descr="戻る 単色塗りつぶし">
            <a:extLst>
              <a:ext uri="{FF2B5EF4-FFF2-40B4-BE49-F238E27FC236}">
                <a16:creationId xmlns:a16="http://schemas.microsoft.com/office/drawing/2014/main" id="{B60685F4-C757-8C0D-6785-801CF44AF3D1}"/>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381715" flipH="1" flipV="1">
            <a:off x="231023" y="1927125"/>
            <a:ext cx="517636" cy="517636"/>
          </a:xfrm>
          <a:prstGeom prst="rect">
            <a:avLst/>
          </a:prstGeom>
        </p:spPr>
      </p:pic>
      <p:sp>
        <p:nvSpPr>
          <p:cNvPr id="6283" name="テキスト ボックス 6282">
            <a:extLst>
              <a:ext uri="{FF2B5EF4-FFF2-40B4-BE49-F238E27FC236}">
                <a16:creationId xmlns:a16="http://schemas.microsoft.com/office/drawing/2014/main" id="{06898D50-9AA4-B020-F94A-05BD67FD7957}"/>
              </a:ext>
            </a:extLst>
          </p:cNvPr>
          <p:cNvSpPr txBox="1"/>
          <p:nvPr/>
        </p:nvSpPr>
        <p:spPr>
          <a:xfrm>
            <a:off x="7527428" y="2943515"/>
            <a:ext cx="1760318" cy="246221"/>
          </a:xfrm>
          <a:prstGeom prst="rect">
            <a:avLst/>
          </a:prstGeom>
          <a:noFill/>
        </p:spPr>
        <p:txBody>
          <a:bodyPr wrap="square" rtlCol="0">
            <a:spAutoFit/>
          </a:bodyPr>
          <a:lstStyle/>
          <a:p>
            <a:r>
              <a:rPr kumimoji="1" lang="en-US" altLang="ja-JP" sz="1000" b="1" dirty="0">
                <a:solidFill>
                  <a:schemeClr val="accent6"/>
                </a:solidFill>
                <a:latin typeface="游ゴシック Medium" panose="020B0500000000000000" pitchFamily="50" charset="-128"/>
                <a:ea typeface="游ゴシック Medium" panose="020B0500000000000000" pitchFamily="50" charset="-128"/>
              </a:rPr>
              <a:t>100Bq/kg</a:t>
            </a:r>
          </a:p>
        </p:txBody>
      </p:sp>
      <p:grpSp>
        <p:nvGrpSpPr>
          <p:cNvPr id="6284" name="グループ化 6283">
            <a:extLst>
              <a:ext uri="{FF2B5EF4-FFF2-40B4-BE49-F238E27FC236}">
                <a16:creationId xmlns:a16="http://schemas.microsoft.com/office/drawing/2014/main" id="{5378E1B0-45D0-CBA9-52AB-33F0CA3F2380}"/>
              </a:ext>
            </a:extLst>
          </p:cNvPr>
          <p:cNvGrpSpPr/>
          <p:nvPr/>
        </p:nvGrpSpPr>
        <p:grpSpPr>
          <a:xfrm>
            <a:off x="115873" y="4073902"/>
            <a:ext cx="2408233" cy="2545403"/>
            <a:chOff x="4700138" y="1588479"/>
            <a:chExt cx="4183380" cy="4421660"/>
          </a:xfrm>
        </p:grpSpPr>
        <p:pic>
          <p:nvPicPr>
            <p:cNvPr id="6285" name="図 6284">
              <a:extLst>
                <a:ext uri="{FF2B5EF4-FFF2-40B4-BE49-F238E27FC236}">
                  <a16:creationId xmlns:a16="http://schemas.microsoft.com/office/drawing/2014/main" id="{DD2AF9C6-C46D-7594-6602-8161C8FA778F}"/>
                </a:ext>
              </a:extLst>
            </p:cNvPr>
            <p:cNvPicPr>
              <a:picLocks noChangeAspect="1"/>
            </p:cNvPicPr>
            <p:nvPr/>
          </p:nvPicPr>
          <p:blipFill>
            <a:blip r:embed="rId10"/>
            <a:stretch>
              <a:fillRect/>
            </a:stretch>
          </p:blipFill>
          <p:spPr>
            <a:xfrm>
              <a:off x="4700138" y="2108699"/>
              <a:ext cx="4183380" cy="3901440"/>
            </a:xfrm>
            <a:prstGeom prst="rect">
              <a:avLst/>
            </a:prstGeom>
          </p:spPr>
        </p:pic>
        <p:sp>
          <p:nvSpPr>
            <p:cNvPr id="6286" name="テキスト ボックス 6285">
              <a:extLst>
                <a:ext uri="{FF2B5EF4-FFF2-40B4-BE49-F238E27FC236}">
                  <a16:creationId xmlns:a16="http://schemas.microsoft.com/office/drawing/2014/main" id="{BD5C7688-967F-CBBD-8360-F319936A0F09}"/>
                </a:ext>
              </a:extLst>
            </p:cNvPr>
            <p:cNvSpPr txBox="1"/>
            <p:nvPr/>
          </p:nvSpPr>
          <p:spPr>
            <a:xfrm>
              <a:off x="5249466" y="1588479"/>
              <a:ext cx="3330941" cy="454447"/>
            </a:xfrm>
            <a:prstGeom prst="rect">
              <a:avLst/>
            </a:prstGeom>
            <a:noFill/>
          </p:spPr>
          <p:txBody>
            <a:bodyPr wrap="none" rtlCol="0">
              <a:spAutoFit/>
            </a:bodyPr>
            <a:lstStyle/>
            <a:p>
              <a:pPr algn="ctr"/>
              <a:r>
                <a:rPr kumimoji="1" lang="ja-JP" altLang="en-US" sz="1100" b="1" dirty="0">
                  <a:latin typeface="游ゴシック Medium" panose="020B0500000000000000" pitchFamily="50" charset="-128"/>
                  <a:ea typeface="游ゴシック Medium" panose="020B0500000000000000" pitchFamily="50" charset="-128"/>
                </a:rPr>
                <a:t>例</a:t>
              </a:r>
              <a:r>
                <a:rPr kumimoji="1" lang="en-US" altLang="ja-JP" sz="1100" b="1" dirty="0">
                  <a:latin typeface="游ゴシック Medium" panose="020B0500000000000000" pitchFamily="50" charset="-128"/>
                  <a:ea typeface="游ゴシック Medium" panose="020B0500000000000000" pitchFamily="50" charset="-128"/>
                </a:rPr>
                <a:t>: </a:t>
              </a:r>
              <a:r>
                <a:rPr kumimoji="1" lang="ja-JP" altLang="en-US" sz="1100" b="1" dirty="0">
                  <a:latin typeface="游ゴシック Medium" panose="020B0500000000000000" pitchFamily="50" charset="-128"/>
                  <a:ea typeface="游ゴシック Medium" panose="020B0500000000000000" pitchFamily="50" charset="-128"/>
                </a:rPr>
                <a:t>ヤマメ（養殖をのぞく）</a:t>
              </a:r>
            </a:p>
          </p:txBody>
        </p:sp>
        <p:grpSp>
          <p:nvGrpSpPr>
            <p:cNvPr id="6287" name="グループ化 6286">
              <a:extLst>
                <a:ext uri="{FF2B5EF4-FFF2-40B4-BE49-F238E27FC236}">
                  <a16:creationId xmlns:a16="http://schemas.microsoft.com/office/drawing/2014/main" id="{0B03B18C-2504-20BE-2E05-278498DD47C6}"/>
                </a:ext>
              </a:extLst>
            </p:cNvPr>
            <p:cNvGrpSpPr/>
            <p:nvPr/>
          </p:nvGrpSpPr>
          <p:grpSpPr>
            <a:xfrm>
              <a:off x="4776199" y="2200380"/>
              <a:ext cx="1791055" cy="744481"/>
              <a:chOff x="281275" y="1974437"/>
              <a:chExt cx="1791055" cy="744481"/>
            </a:xfrm>
          </p:grpSpPr>
          <p:sp>
            <p:nvSpPr>
              <p:cNvPr id="6288" name="正方形/長方形 6287">
                <a:extLst>
                  <a:ext uri="{FF2B5EF4-FFF2-40B4-BE49-F238E27FC236}">
                    <a16:creationId xmlns:a16="http://schemas.microsoft.com/office/drawing/2014/main" id="{F76F11D5-8A81-CAF6-D87F-E0C45133EE4D}"/>
                  </a:ext>
                </a:extLst>
              </p:cNvPr>
              <p:cNvSpPr/>
              <p:nvPr/>
            </p:nvSpPr>
            <p:spPr>
              <a:xfrm>
                <a:off x="290240" y="1974437"/>
                <a:ext cx="1782090" cy="71250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游ゴシック Medium" panose="020B0500000000000000" pitchFamily="50" charset="-128"/>
                  <a:ea typeface="游ゴシック Medium" panose="020B0500000000000000" pitchFamily="50" charset="-128"/>
                </a:endParaRPr>
              </a:p>
            </p:txBody>
          </p:sp>
          <p:sp>
            <p:nvSpPr>
              <p:cNvPr id="6289" name="正方形/長方形 6288">
                <a:extLst>
                  <a:ext uri="{FF2B5EF4-FFF2-40B4-BE49-F238E27FC236}">
                    <a16:creationId xmlns:a16="http://schemas.microsoft.com/office/drawing/2014/main" id="{EA3980C6-8EEF-60C6-1041-49BE2A17673F}"/>
                  </a:ext>
                </a:extLst>
              </p:cNvPr>
              <p:cNvSpPr/>
              <p:nvPr/>
            </p:nvSpPr>
            <p:spPr>
              <a:xfrm>
                <a:off x="373990" y="2050495"/>
                <a:ext cx="401881" cy="200941"/>
              </a:xfrm>
              <a:prstGeom prst="rect">
                <a:avLst/>
              </a:prstGeom>
              <a:pattFill prst="wdDnDiag">
                <a:fgClr>
                  <a:schemeClr val="tx1"/>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游ゴシック Medium" panose="020B0500000000000000" pitchFamily="50" charset="-128"/>
                  <a:ea typeface="游ゴシック Medium" panose="020B0500000000000000" pitchFamily="50" charset="-128"/>
                </a:endParaRPr>
              </a:p>
            </p:txBody>
          </p:sp>
          <p:sp>
            <p:nvSpPr>
              <p:cNvPr id="6290" name="テキスト ボックス 6289">
                <a:extLst>
                  <a:ext uri="{FF2B5EF4-FFF2-40B4-BE49-F238E27FC236}">
                    <a16:creationId xmlns:a16="http://schemas.microsoft.com/office/drawing/2014/main" id="{2FC1EDF3-AFD6-DFC1-06F4-15DD1DC55A6C}"/>
                  </a:ext>
                </a:extLst>
              </p:cNvPr>
              <p:cNvSpPr txBox="1"/>
              <p:nvPr/>
            </p:nvSpPr>
            <p:spPr>
              <a:xfrm>
                <a:off x="281275" y="2264471"/>
                <a:ext cx="1791055" cy="454447"/>
              </a:xfrm>
              <a:prstGeom prst="rect">
                <a:avLst/>
              </a:prstGeom>
              <a:noFill/>
            </p:spPr>
            <p:txBody>
              <a:bodyPr wrap="none" rtlCol="0">
                <a:spAutoFit/>
              </a:bodyPr>
              <a:lstStyle/>
              <a:p>
                <a:r>
                  <a:rPr kumimoji="1" lang="ja-JP" altLang="en-US" sz="1100" dirty="0">
                    <a:latin typeface="游ゴシック Medium" panose="020B0500000000000000" pitchFamily="50" charset="-128"/>
                    <a:ea typeface="游ゴシック Medium" panose="020B0500000000000000" pitchFamily="50" charset="-128"/>
                  </a:rPr>
                  <a:t>出荷制限区域</a:t>
                </a:r>
              </a:p>
            </p:txBody>
          </p:sp>
        </p:grpSp>
      </p:grpSp>
      <p:sp>
        <p:nvSpPr>
          <p:cNvPr id="6291" name="テキスト ボックス 6290">
            <a:extLst>
              <a:ext uri="{FF2B5EF4-FFF2-40B4-BE49-F238E27FC236}">
                <a16:creationId xmlns:a16="http://schemas.microsoft.com/office/drawing/2014/main" id="{B6551835-5FAE-7D40-06A2-4963DAF57B05}"/>
              </a:ext>
            </a:extLst>
          </p:cNvPr>
          <p:cNvSpPr txBox="1"/>
          <p:nvPr/>
        </p:nvSpPr>
        <p:spPr>
          <a:xfrm>
            <a:off x="1435498" y="6480805"/>
            <a:ext cx="1141659" cy="261610"/>
          </a:xfrm>
          <a:prstGeom prst="rect">
            <a:avLst/>
          </a:prstGeom>
          <a:solidFill>
            <a:schemeClr val="bg1"/>
          </a:solidFill>
          <a:ln>
            <a:solidFill>
              <a:schemeClr val="tx1"/>
            </a:solidFill>
          </a:ln>
        </p:spPr>
        <p:txBody>
          <a:bodyPr wrap="none" rtlCol="0">
            <a:spAutoFit/>
          </a:bodyPr>
          <a:lstStyle/>
          <a:p>
            <a:pPr algn="ctr"/>
            <a:r>
              <a:rPr lang="en-US" altLang="ja-JP" sz="1100" dirty="0">
                <a:latin typeface="游ゴシック Medium" panose="020B0500000000000000" pitchFamily="50" charset="-128"/>
                <a:ea typeface="游ゴシック Medium" panose="020B0500000000000000" pitchFamily="50" charset="-128"/>
              </a:rPr>
              <a:t>2024</a:t>
            </a:r>
            <a:r>
              <a:rPr lang="ja-JP" altLang="en-US" sz="1100" dirty="0">
                <a:latin typeface="游ゴシック Medium" panose="020B0500000000000000" pitchFamily="50" charset="-128"/>
                <a:ea typeface="游ゴシック Medium" panose="020B0500000000000000" pitchFamily="50" charset="-128"/>
              </a:rPr>
              <a:t>年</a:t>
            </a:r>
            <a:r>
              <a:rPr lang="en-US" altLang="ja-JP" sz="1100" dirty="0">
                <a:latin typeface="游ゴシック Medium" panose="020B0500000000000000" pitchFamily="50" charset="-128"/>
                <a:ea typeface="游ゴシック Medium" panose="020B0500000000000000" pitchFamily="50" charset="-128"/>
              </a:rPr>
              <a:t>3</a:t>
            </a:r>
            <a:r>
              <a:rPr lang="ja-JP" altLang="en-US" sz="1100" dirty="0">
                <a:latin typeface="游ゴシック Medium" panose="020B0500000000000000" pitchFamily="50" charset="-128"/>
                <a:ea typeface="游ゴシック Medium" panose="020B0500000000000000" pitchFamily="50" charset="-128"/>
              </a:rPr>
              <a:t>月時点</a:t>
            </a:r>
            <a:endParaRPr kumimoji="1" lang="ja-JP" altLang="en-US" sz="1100" dirty="0">
              <a:latin typeface="游ゴシック Medium" panose="020B0500000000000000" pitchFamily="50" charset="-128"/>
              <a:ea typeface="游ゴシック Medium" panose="020B0500000000000000" pitchFamily="50" charset="-128"/>
            </a:endParaRPr>
          </a:p>
        </p:txBody>
      </p:sp>
      <p:pic>
        <p:nvPicPr>
          <p:cNvPr id="6292" name="図 6291">
            <a:extLst>
              <a:ext uri="{FF2B5EF4-FFF2-40B4-BE49-F238E27FC236}">
                <a16:creationId xmlns:a16="http://schemas.microsoft.com/office/drawing/2014/main" id="{CE805CA4-04C9-D362-36AE-2DF90FE770B6}"/>
              </a:ext>
            </a:extLst>
          </p:cNvPr>
          <p:cNvPicPr>
            <a:picLocks noChangeAspect="1"/>
          </p:cNvPicPr>
          <p:nvPr/>
        </p:nvPicPr>
        <p:blipFill>
          <a:blip r:embed="rId11"/>
          <a:stretch>
            <a:fillRect/>
          </a:stretch>
        </p:blipFill>
        <p:spPr>
          <a:xfrm>
            <a:off x="2593057" y="4439513"/>
            <a:ext cx="4183140" cy="2310687"/>
          </a:xfrm>
          <a:prstGeom prst="rect">
            <a:avLst/>
          </a:prstGeom>
        </p:spPr>
      </p:pic>
      <p:graphicFrame>
        <p:nvGraphicFramePr>
          <p:cNvPr id="6293" name="表 6292">
            <a:extLst>
              <a:ext uri="{FF2B5EF4-FFF2-40B4-BE49-F238E27FC236}">
                <a16:creationId xmlns:a16="http://schemas.microsoft.com/office/drawing/2014/main" id="{FE965603-41FE-7B5C-0AD0-D9B44B5F439A}"/>
              </a:ext>
            </a:extLst>
          </p:cNvPr>
          <p:cNvGraphicFramePr>
            <a:graphicFrameLocks noGrp="1"/>
          </p:cNvGraphicFramePr>
          <p:nvPr>
            <p:extLst>
              <p:ext uri="{D42A27DB-BD31-4B8C-83A1-F6EECF244321}">
                <p14:modId xmlns:p14="http://schemas.microsoft.com/office/powerpoint/2010/main" val="2502905960"/>
              </p:ext>
            </p:extLst>
          </p:nvPr>
        </p:nvGraphicFramePr>
        <p:xfrm>
          <a:off x="6859359" y="3589666"/>
          <a:ext cx="2930768" cy="2471890"/>
        </p:xfrm>
        <a:graphic>
          <a:graphicData uri="http://schemas.openxmlformats.org/drawingml/2006/table">
            <a:tbl>
              <a:tblPr firstRow="1" bandRow="1">
                <a:tableStyleId>{5C22544A-7EE6-4342-B048-85BDC9FD1C3A}</a:tableStyleId>
              </a:tblPr>
              <a:tblGrid>
                <a:gridCol w="1165430">
                  <a:extLst>
                    <a:ext uri="{9D8B030D-6E8A-4147-A177-3AD203B41FA5}">
                      <a16:colId xmlns:a16="http://schemas.microsoft.com/office/drawing/2014/main" val="1777183077"/>
                    </a:ext>
                  </a:extLst>
                </a:gridCol>
                <a:gridCol w="1765338">
                  <a:extLst>
                    <a:ext uri="{9D8B030D-6E8A-4147-A177-3AD203B41FA5}">
                      <a16:colId xmlns:a16="http://schemas.microsoft.com/office/drawing/2014/main" val="238161301"/>
                    </a:ext>
                  </a:extLst>
                </a:gridCol>
              </a:tblGrid>
              <a:tr h="494378">
                <a:tc>
                  <a:txBody>
                    <a:bodyPr/>
                    <a:lstStyle/>
                    <a:p>
                      <a:r>
                        <a:rPr kumimoji="1" lang="ja-JP" altLang="en-US" sz="1100" dirty="0">
                          <a:latin typeface="游ゴシック Medium" panose="020B0500000000000000" pitchFamily="50" charset="-128"/>
                          <a:ea typeface="游ゴシック Medium" panose="020B0500000000000000" pitchFamily="50" charset="-128"/>
                        </a:rPr>
                        <a:t>河川</a:t>
                      </a:r>
                    </a:p>
                  </a:txBody>
                  <a:tcPr/>
                </a:tc>
                <a:tc>
                  <a:txBody>
                    <a:bodyPr/>
                    <a:lstStyle/>
                    <a:p>
                      <a:r>
                        <a:rPr kumimoji="1" lang="en-US" altLang="ja-JP" sz="1100" dirty="0">
                          <a:latin typeface="游ゴシック Medium" panose="020B0500000000000000" pitchFamily="50" charset="-128"/>
                          <a:ea typeface="游ゴシック Medium" panose="020B0500000000000000" pitchFamily="50" charset="-128"/>
                        </a:rPr>
                        <a:t>95%</a:t>
                      </a:r>
                      <a:r>
                        <a:rPr kumimoji="1" lang="ja-JP" altLang="en-US" sz="1100" dirty="0">
                          <a:latin typeface="游ゴシック Medium" panose="020B0500000000000000" pitchFamily="50" charset="-128"/>
                          <a:ea typeface="游ゴシック Medium" panose="020B0500000000000000" pitchFamily="50" charset="-128"/>
                        </a:rPr>
                        <a:t>タイル値が基準を下回る時期</a:t>
                      </a:r>
                    </a:p>
                  </a:txBody>
                  <a:tcPr/>
                </a:tc>
                <a:extLst>
                  <a:ext uri="{0D108BD9-81ED-4DB2-BD59-A6C34878D82A}">
                    <a16:rowId xmlns:a16="http://schemas.microsoft.com/office/drawing/2014/main" val="1707578611"/>
                  </a:ext>
                </a:extLst>
              </a:tr>
              <a:tr h="494378">
                <a:tc>
                  <a:txBody>
                    <a:bodyPr/>
                    <a:lstStyle/>
                    <a:p>
                      <a:r>
                        <a:rPr kumimoji="1" lang="ja-JP" altLang="en-US" sz="1100" dirty="0">
                          <a:latin typeface="游ゴシック Medium" panose="020B0500000000000000" pitchFamily="50" charset="-128"/>
                          <a:ea typeface="游ゴシック Medium" panose="020B0500000000000000" pitchFamily="50" charset="-128"/>
                        </a:rPr>
                        <a:t>阿武隈川</a:t>
                      </a:r>
                    </a:p>
                  </a:txBody>
                  <a:tcPr/>
                </a:tc>
                <a:tc>
                  <a:txBody>
                    <a:bodyPr/>
                    <a:lstStyle/>
                    <a:p>
                      <a:r>
                        <a:rPr kumimoji="1" lang="en-US" altLang="ja-JP" sz="1100" dirty="0">
                          <a:latin typeface="游ゴシック Medium" panose="020B0500000000000000" pitchFamily="50" charset="-128"/>
                          <a:ea typeface="游ゴシック Medium" panose="020B0500000000000000" pitchFamily="50" charset="-128"/>
                        </a:rPr>
                        <a:t>2042</a:t>
                      </a:r>
                      <a:r>
                        <a:rPr kumimoji="1" lang="ja-JP" altLang="en-US" sz="1100" dirty="0">
                          <a:latin typeface="游ゴシック Medium" panose="020B0500000000000000" pitchFamily="50" charset="-128"/>
                          <a:ea typeface="游ゴシック Medium" panose="020B0500000000000000" pitchFamily="50" charset="-128"/>
                        </a:rPr>
                        <a:t>年</a:t>
                      </a:r>
                      <a:r>
                        <a:rPr kumimoji="1" lang="en-US" altLang="ja-JP" sz="1100" dirty="0">
                          <a:latin typeface="游ゴシック Medium" panose="020B0500000000000000" pitchFamily="50" charset="-128"/>
                          <a:ea typeface="游ゴシック Medium" panose="020B0500000000000000" pitchFamily="50" charset="-128"/>
                        </a:rPr>
                        <a:t>6</a:t>
                      </a:r>
                      <a:r>
                        <a:rPr kumimoji="1" lang="ja-JP" altLang="en-US" sz="1100" dirty="0">
                          <a:latin typeface="游ゴシック Medium" panose="020B0500000000000000" pitchFamily="50" charset="-128"/>
                          <a:ea typeface="游ゴシック Medium" panose="020B0500000000000000" pitchFamily="50" charset="-128"/>
                        </a:rPr>
                        <a:t>月頃</a:t>
                      </a:r>
                    </a:p>
                  </a:txBody>
                  <a:tcPr/>
                </a:tc>
                <a:extLst>
                  <a:ext uri="{0D108BD9-81ED-4DB2-BD59-A6C34878D82A}">
                    <a16:rowId xmlns:a16="http://schemas.microsoft.com/office/drawing/2014/main" val="4004559762"/>
                  </a:ext>
                </a:extLst>
              </a:tr>
              <a:tr h="494378">
                <a:tc>
                  <a:txBody>
                    <a:bodyPr/>
                    <a:lstStyle/>
                    <a:p>
                      <a:r>
                        <a:rPr kumimoji="1" lang="ja-JP" altLang="en-US" sz="1100" dirty="0">
                          <a:latin typeface="游ゴシック Medium" panose="020B0500000000000000" pitchFamily="50" charset="-128"/>
                          <a:ea typeface="游ゴシック Medium" panose="020B0500000000000000" pitchFamily="50" charset="-128"/>
                        </a:rPr>
                        <a:t>太田川</a:t>
                      </a:r>
                    </a:p>
                  </a:txBody>
                  <a:tcPr/>
                </a:tc>
                <a:tc>
                  <a:txBody>
                    <a:bodyPr/>
                    <a:lstStyle/>
                    <a:p>
                      <a:r>
                        <a:rPr kumimoji="1" lang="en-US" altLang="ja-JP" sz="1100" dirty="0">
                          <a:latin typeface="游ゴシック Medium" panose="020B0500000000000000" pitchFamily="50" charset="-128"/>
                          <a:ea typeface="游ゴシック Medium" panose="020B0500000000000000" pitchFamily="50" charset="-128"/>
                        </a:rPr>
                        <a:t>2050</a:t>
                      </a:r>
                      <a:r>
                        <a:rPr kumimoji="1" lang="ja-JP" altLang="en-US" sz="1100" dirty="0">
                          <a:latin typeface="游ゴシック Medium" panose="020B0500000000000000" pitchFamily="50" charset="-128"/>
                          <a:ea typeface="游ゴシック Medium" panose="020B0500000000000000" pitchFamily="50" charset="-128"/>
                        </a:rPr>
                        <a:t>年以上</a:t>
                      </a:r>
                    </a:p>
                  </a:txBody>
                  <a:tcPr/>
                </a:tc>
                <a:extLst>
                  <a:ext uri="{0D108BD9-81ED-4DB2-BD59-A6C34878D82A}">
                    <a16:rowId xmlns:a16="http://schemas.microsoft.com/office/drawing/2014/main" val="2269301597"/>
                  </a:ext>
                </a:extLst>
              </a:tr>
              <a:tr h="494378">
                <a:tc>
                  <a:txBody>
                    <a:bodyPr/>
                    <a:lstStyle/>
                    <a:p>
                      <a:r>
                        <a:rPr kumimoji="1" lang="ja-JP" altLang="en-US" sz="1100" dirty="0">
                          <a:latin typeface="游ゴシック Medium" panose="020B0500000000000000" pitchFamily="50" charset="-128"/>
                          <a:ea typeface="游ゴシック Medium" panose="020B0500000000000000" pitchFamily="50" charset="-128"/>
                        </a:rPr>
                        <a:t>真野川</a:t>
                      </a:r>
                    </a:p>
                  </a:txBody>
                  <a:tcPr/>
                </a:tc>
                <a:tc>
                  <a:txBody>
                    <a:bodyPr/>
                    <a:lstStyle/>
                    <a:p>
                      <a:r>
                        <a:rPr kumimoji="1" lang="en-US" altLang="ja-JP" sz="1100" dirty="0">
                          <a:latin typeface="游ゴシック Medium" panose="020B0500000000000000" pitchFamily="50" charset="-128"/>
                          <a:ea typeface="游ゴシック Medium" panose="020B0500000000000000" pitchFamily="50" charset="-128"/>
                        </a:rPr>
                        <a:t>2050</a:t>
                      </a:r>
                      <a:r>
                        <a:rPr kumimoji="1" lang="ja-JP" altLang="en-US" sz="1100" dirty="0">
                          <a:latin typeface="游ゴシック Medium" panose="020B0500000000000000" pitchFamily="50" charset="-128"/>
                          <a:ea typeface="游ゴシック Medium" panose="020B0500000000000000" pitchFamily="50" charset="-128"/>
                        </a:rPr>
                        <a:t>年以上</a:t>
                      </a:r>
                    </a:p>
                  </a:txBody>
                  <a:tcPr/>
                </a:tc>
                <a:extLst>
                  <a:ext uri="{0D108BD9-81ED-4DB2-BD59-A6C34878D82A}">
                    <a16:rowId xmlns:a16="http://schemas.microsoft.com/office/drawing/2014/main" val="3825196520"/>
                  </a:ext>
                </a:extLst>
              </a:tr>
              <a:tr h="494378">
                <a:tc>
                  <a:txBody>
                    <a:bodyPr/>
                    <a:lstStyle/>
                    <a:p>
                      <a:r>
                        <a:rPr kumimoji="1" lang="ja-JP" altLang="en-US" sz="1100" dirty="0">
                          <a:latin typeface="游ゴシック Medium" panose="020B0500000000000000" pitchFamily="50" charset="-128"/>
                          <a:ea typeface="游ゴシック Medium" panose="020B0500000000000000" pitchFamily="50" charset="-128"/>
                        </a:rPr>
                        <a:t>新田川</a:t>
                      </a:r>
                    </a:p>
                  </a:txBody>
                  <a:tcPr/>
                </a:tc>
                <a:tc>
                  <a:txBody>
                    <a:bodyPr/>
                    <a:lstStyle/>
                    <a:p>
                      <a:r>
                        <a:rPr kumimoji="1" lang="ja-JP" altLang="en-US" sz="1100" dirty="0">
                          <a:latin typeface="游ゴシック Medium" panose="020B0500000000000000" pitchFamily="50" charset="-128"/>
                          <a:ea typeface="游ゴシック Medium" panose="020B0500000000000000" pitchFamily="50" charset="-128"/>
                        </a:rPr>
                        <a:t>すでに基準値を下回る</a:t>
                      </a:r>
                    </a:p>
                  </a:txBody>
                  <a:tcPr/>
                </a:tc>
                <a:extLst>
                  <a:ext uri="{0D108BD9-81ED-4DB2-BD59-A6C34878D82A}">
                    <a16:rowId xmlns:a16="http://schemas.microsoft.com/office/drawing/2014/main" val="4096636313"/>
                  </a:ext>
                </a:extLst>
              </a:tr>
            </a:tbl>
          </a:graphicData>
        </a:graphic>
      </p:graphicFrame>
      <p:sp>
        <p:nvSpPr>
          <p:cNvPr id="6294" name="矢印: 右 6293">
            <a:extLst>
              <a:ext uri="{FF2B5EF4-FFF2-40B4-BE49-F238E27FC236}">
                <a16:creationId xmlns:a16="http://schemas.microsoft.com/office/drawing/2014/main" id="{437FCAB1-149C-4358-7D12-4517B5F24D80}"/>
              </a:ext>
            </a:extLst>
          </p:cNvPr>
          <p:cNvSpPr/>
          <p:nvPr/>
        </p:nvSpPr>
        <p:spPr bwMode="auto">
          <a:xfrm>
            <a:off x="6540905" y="6185361"/>
            <a:ext cx="290617" cy="519678"/>
          </a:xfrm>
          <a:prstGeom prst="rightArrow">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1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6295" name="テキスト ボックス 6294">
            <a:extLst>
              <a:ext uri="{FF2B5EF4-FFF2-40B4-BE49-F238E27FC236}">
                <a16:creationId xmlns:a16="http://schemas.microsoft.com/office/drawing/2014/main" id="{1EC7D2C3-4BC5-989E-AD87-2AB6C95413C6}"/>
              </a:ext>
            </a:extLst>
          </p:cNvPr>
          <p:cNvSpPr txBox="1"/>
          <p:nvPr/>
        </p:nvSpPr>
        <p:spPr>
          <a:xfrm>
            <a:off x="7098551" y="6229757"/>
            <a:ext cx="2598406" cy="430887"/>
          </a:xfrm>
          <a:prstGeom prst="rect">
            <a:avLst/>
          </a:prstGeom>
          <a:solidFill>
            <a:srgbClr val="FFFF00"/>
          </a:solidFill>
        </p:spPr>
        <p:txBody>
          <a:bodyPr wrap="square" rtlCol="0">
            <a:spAutoFit/>
          </a:bodyPr>
          <a:lstStyle/>
          <a:p>
            <a:r>
              <a:rPr kumimoji="1" lang="ja-JP" altLang="en-US" sz="1100" dirty="0">
                <a:latin typeface="游ゴシック Medium" panose="020B0500000000000000" pitchFamily="50" charset="-128"/>
                <a:ea typeface="游ゴシック Medium" panose="020B0500000000000000" pitchFamily="50" charset="-128"/>
              </a:rPr>
              <a:t>何故下がらないか、どうすれば加速化できるか？次ページ</a:t>
            </a:r>
          </a:p>
        </p:txBody>
      </p:sp>
      <p:sp>
        <p:nvSpPr>
          <p:cNvPr id="3" name="Rectangle 7">
            <a:extLst>
              <a:ext uri="{FF2B5EF4-FFF2-40B4-BE49-F238E27FC236}">
                <a16:creationId xmlns:a16="http://schemas.microsoft.com/office/drawing/2014/main" id="{6259379E-508D-11C6-8A7F-2C0CFE7E433A}"/>
              </a:ext>
            </a:extLst>
          </p:cNvPr>
          <p:cNvSpPr>
            <a:spLocks noChangeArrowheads="1"/>
          </p:cNvSpPr>
          <p:nvPr/>
        </p:nvSpPr>
        <p:spPr bwMode="auto">
          <a:xfrm>
            <a:off x="91154" y="47109"/>
            <a:ext cx="8814721" cy="576000"/>
          </a:xfrm>
          <a:prstGeom prst="rect">
            <a:avLst/>
          </a:prstGeom>
          <a:solidFill>
            <a:srgbClr val="92D05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参考</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 JAEA</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の提案により進められている</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F-REI</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での環境動態研究の展開</a:t>
            </a:r>
          </a:p>
        </p:txBody>
      </p:sp>
    </p:spTree>
    <p:extLst>
      <p:ext uri="{BB962C8B-B14F-4D97-AF65-F5344CB8AC3E}">
        <p14:creationId xmlns:p14="http://schemas.microsoft.com/office/powerpoint/2010/main" val="2732130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4DDBA95E-0A14-423F-97E9-FD76BCDC5836}" type="slidenum">
              <a:rPr lang="en-US" altLang="ja-JP" smtClean="0"/>
              <a:pPr>
                <a:defRPr/>
              </a:pPr>
              <a:t>1</a:t>
            </a:fld>
            <a:endParaRPr lang="en-US" altLang="ja-JP"/>
          </a:p>
        </p:txBody>
      </p:sp>
      <p:sp>
        <p:nvSpPr>
          <p:cNvPr id="3" name="Rectangle 7">
            <a:extLst>
              <a:ext uri="{FF2B5EF4-FFF2-40B4-BE49-F238E27FC236}">
                <a16:creationId xmlns:a16="http://schemas.microsoft.com/office/drawing/2014/main" id="{04F6FF60-B5B8-4032-B208-794F4966AA1A}"/>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第</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4</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期中長期計画における研究開発</a:t>
            </a:r>
          </a:p>
        </p:txBody>
      </p:sp>
      <p:sp>
        <p:nvSpPr>
          <p:cNvPr id="4" name="スライド番号プレースホルダー 1">
            <a:extLst>
              <a:ext uri="{FF2B5EF4-FFF2-40B4-BE49-F238E27FC236}">
                <a16:creationId xmlns:a16="http://schemas.microsoft.com/office/drawing/2014/main" id="{E3687EB7-9BAD-487C-98A5-BE897E44FDCA}"/>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a:t>
            </a:fld>
            <a:endParaRPr lang="ja-JP" altLang="en-US" sz="2400" dirty="0"/>
          </a:p>
        </p:txBody>
      </p:sp>
      <p:sp>
        <p:nvSpPr>
          <p:cNvPr id="5" name="テキスト ボックス 4"/>
          <p:cNvSpPr txBox="1"/>
          <p:nvPr/>
        </p:nvSpPr>
        <p:spPr>
          <a:xfrm>
            <a:off x="195519" y="757084"/>
            <a:ext cx="9514962" cy="5463034"/>
          </a:xfrm>
          <a:prstGeom prst="rect">
            <a:avLst/>
          </a:prstGeom>
          <a:noFill/>
        </p:spPr>
        <p:txBody>
          <a:bodyPr wrap="square" rtlCol="0">
            <a:spAutoFit/>
          </a:bodyPr>
          <a:lstStyle/>
          <a:p>
            <a:pPr>
              <a:spcBef>
                <a:spcPts val="600"/>
              </a:spcBef>
            </a:pPr>
            <a:r>
              <a:rPr lang="en-US" altLang="ja-JP" dirty="0"/>
              <a:t>(2) </a:t>
            </a:r>
            <a:r>
              <a:rPr lang="ja-JP" altLang="en-US" dirty="0"/>
              <a:t>環境回復に係る研究開発</a:t>
            </a:r>
          </a:p>
          <a:p>
            <a:pPr>
              <a:spcBef>
                <a:spcPts val="600"/>
              </a:spcBef>
            </a:pPr>
            <a:r>
              <a:rPr lang="ja-JP" altLang="en-US" dirty="0"/>
              <a:t>　「福島復興再生基本方針」（令和３年３月</a:t>
            </a:r>
            <a:r>
              <a:rPr lang="en-US" altLang="ja-JP" dirty="0"/>
              <a:t>26 </a:t>
            </a:r>
            <a:r>
              <a:rPr lang="ja-JP" altLang="en-US" dirty="0"/>
              <a:t>日閣議決定）等の国の政策や福島県及び地元自治体等のニーズを踏まえて、福島において住民が安全に安心して生活する環境を整備するために必要な環境回復に係る研究開発を実施する。</a:t>
            </a:r>
          </a:p>
          <a:p>
            <a:pPr>
              <a:spcBef>
                <a:spcPts val="600"/>
              </a:spcBef>
            </a:pPr>
            <a:r>
              <a:rPr lang="ja-JP" altLang="en-US" dirty="0"/>
              <a:t>　具体的には、福島県が定める「環境創造センター中長期取組方針（フェーズ３）」（令和４年２月福島県環境創造センター運営戦略会議）を踏まえ、関係機関と連携しつつ、</a:t>
            </a:r>
            <a:r>
              <a:rPr lang="ja-JP" altLang="en-US" b="1" dirty="0">
                <a:solidFill>
                  <a:srgbClr val="0000FF"/>
                </a:solidFill>
              </a:rPr>
              <a:t>森林、河川域等の広いフィールドを対象とした放射性物質の環境動態に関わる研究</a:t>
            </a:r>
            <a:r>
              <a:rPr lang="ja-JP" altLang="en-US" dirty="0"/>
              <a:t>を行うとともに、その成果を基に</a:t>
            </a:r>
            <a:r>
              <a:rPr lang="ja-JP" altLang="en-US" b="1" dirty="0">
                <a:solidFill>
                  <a:srgbClr val="0000FF"/>
                </a:solidFill>
              </a:rPr>
              <a:t>放射線量の可視化</a:t>
            </a:r>
            <a:r>
              <a:rPr lang="ja-JP" altLang="en-US" dirty="0"/>
              <a:t>と</a:t>
            </a:r>
            <a:r>
              <a:rPr lang="ja-JP" altLang="en-US" b="1" dirty="0">
                <a:solidFill>
                  <a:srgbClr val="0000FF"/>
                </a:solidFill>
              </a:rPr>
              <a:t>将来予測が可能なシステムを提供</a:t>
            </a:r>
            <a:r>
              <a:rPr lang="ja-JP" altLang="en-US" dirty="0"/>
              <a:t>する等、</a:t>
            </a:r>
            <a:r>
              <a:rPr lang="ja-JP" altLang="en-US" b="1" dirty="0">
                <a:solidFill>
                  <a:srgbClr val="0000FF"/>
                </a:solidFill>
              </a:rPr>
              <a:t>調査・研究開発の実施</a:t>
            </a:r>
            <a:r>
              <a:rPr lang="ja-JP" altLang="en-US" b="1" dirty="0"/>
              <a:t>と</a:t>
            </a:r>
            <a:r>
              <a:rPr lang="ja-JP" altLang="en-US" b="1" dirty="0">
                <a:solidFill>
                  <a:srgbClr val="00B050"/>
                </a:solidFill>
              </a:rPr>
              <a:t>その成果の普及</a:t>
            </a:r>
            <a:r>
              <a:rPr lang="ja-JP" altLang="en-US" dirty="0"/>
              <a:t>を図る。</a:t>
            </a:r>
          </a:p>
          <a:p>
            <a:pPr>
              <a:spcBef>
                <a:spcPts val="600"/>
              </a:spcBef>
            </a:pPr>
            <a:r>
              <a:rPr lang="ja-JP" altLang="en-US" dirty="0"/>
              <a:t>　研究開発の実施に当たっては、福島県及び国立研究開発法人国立環境研究所との３機関で緊密な連携・協力を行いながら、福島県環境創造センターを活動拠点として、</a:t>
            </a:r>
            <a:r>
              <a:rPr lang="ja-JP" altLang="en-US" b="1" dirty="0">
                <a:solidFill>
                  <a:srgbClr val="00B050"/>
                </a:solidFill>
              </a:rPr>
              <a:t>民間・自治体への技術移転等を積極的に進め</a:t>
            </a:r>
            <a:r>
              <a:rPr lang="ja-JP" altLang="en-US" dirty="0"/>
              <a:t>つつ、</a:t>
            </a:r>
            <a:r>
              <a:rPr lang="ja-JP" altLang="en-US" b="1" dirty="0">
                <a:solidFill>
                  <a:srgbClr val="00B050"/>
                </a:solidFill>
              </a:rPr>
              <a:t>成果を着実に現場へ実装</a:t>
            </a:r>
            <a:r>
              <a:rPr lang="ja-JP" altLang="en-US" dirty="0"/>
              <a:t>するとともに、</a:t>
            </a:r>
            <a:r>
              <a:rPr lang="ja-JP" altLang="en-US" b="1" dirty="0">
                <a:solidFill>
                  <a:srgbClr val="00B050"/>
                </a:solidFill>
              </a:rPr>
              <a:t>住民の帰還や各自治体における帰還に係る計画立案、地元の農林業等の再生等にも貢献</a:t>
            </a:r>
            <a:r>
              <a:rPr lang="ja-JP" altLang="en-US" dirty="0"/>
              <a:t>する。</a:t>
            </a:r>
          </a:p>
          <a:p>
            <a:pPr>
              <a:spcBef>
                <a:spcPts val="600"/>
              </a:spcBef>
            </a:pPr>
            <a:r>
              <a:rPr lang="ja-JP" altLang="en-US" dirty="0"/>
              <a:t>　なお、福島県環境創造センターの活動は、令和６年度末に「環境創造センターにおける連携協力に関する基本協定」の有効期間である</a:t>
            </a:r>
            <a:r>
              <a:rPr lang="en-US" altLang="ja-JP" dirty="0"/>
              <a:t>10 </a:t>
            </a:r>
            <a:r>
              <a:rPr lang="ja-JP" altLang="en-US" dirty="0"/>
              <a:t>年を迎えることから、国や関係機関の意見・助言を踏まえて令和７年度以降の研究及び実施体制の見直しを行う。</a:t>
            </a:r>
          </a:p>
          <a:p>
            <a:pPr>
              <a:spcBef>
                <a:spcPts val="600"/>
              </a:spcBef>
            </a:pPr>
            <a:r>
              <a:rPr lang="ja-JP" altLang="en-US" dirty="0"/>
              <a:t>　また、これらの成果を東京電力福島第一原子力発電所の</a:t>
            </a:r>
            <a:r>
              <a:rPr lang="ja-JP" altLang="en-US" b="1" dirty="0">
                <a:solidFill>
                  <a:srgbClr val="7030A0"/>
                </a:solidFill>
              </a:rPr>
              <a:t>廃止措置等に活用することを視野</a:t>
            </a:r>
            <a:r>
              <a:rPr lang="ja-JP" altLang="en-US" dirty="0"/>
              <a:t>に入れて、あらゆる濃度の放射性物質の挙動に対応した研究開発を体系的に実施する。</a:t>
            </a:r>
          </a:p>
        </p:txBody>
      </p:sp>
    </p:spTree>
    <p:extLst>
      <p:ext uri="{BB962C8B-B14F-4D97-AF65-F5344CB8AC3E}">
        <p14:creationId xmlns:p14="http://schemas.microsoft.com/office/powerpoint/2010/main" val="1016757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BE81E-871A-24B0-72D4-677719EE6006}"/>
            </a:ext>
          </a:extLst>
        </p:cNvPr>
        <p:cNvGrpSpPr/>
        <p:nvPr/>
      </p:nvGrpSpPr>
      <p:grpSpPr>
        <a:xfrm>
          <a:off x="0" y="0"/>
          <a:ext cx="0" cy="0"/>
          <a:chOff x="0" y="0"/>
          <a:chExt cx="0" cy="0"/>
        </a:xfrm>
      </p:grpSpPr>
      <p:sp>
        <p:nvSpPr>
          <p:cNvPr id="34" name="正方形/長方形 33">
            <a:extLst>
              <a:ext uri="{FF2B5EF4-FFF2-40B4-BE49-F238E27FC236}">
                <a16:creationId xmlns:a16="http://schemas.microsoft.com/office/drawing/2014/main" id="{56182D71-1828-41CF-0930-B51E2D6DB77B}"/>
              </a:ext>
            </a:extLst>
          </p:cNvPr>
          <p:cNvSpPr/>
          <p:nvPr/>
        </p:nvSpPr>
        <p:spPr>
          <a:xfrm>
            <a:off x="65395" y="663296"/>
            <a:ext cx="9794875" cy="619470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a:extLst>
              <a:ext uri="{FF2B5EF4-FFF2-40B4-BE49-F238E27FC236}">
                <a16:creationId xmlns:a16="http://schemas.microsoft.com/office/drawing/2014/main" id="{893EABD0-8ADE-02E5-4700-7B61648E346D}"/>
              </a:ext>
            </a:extLst>
          </p:cNvPr>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7" name="スライド番号プレースホルダー 1">
            <a:extLst>
              <a:ext uri="{FF2B5EF4-FFF2-40B4-BE49-F238E27FC236}">
                <a16:creationId xmlns:a16="http://schemas.microsoft.com/office/drawing/2014/main" id="{6E581837-BA20-4C7F-5011-1A4C46DE4643}"/>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19</a:t>
            </a:fld>
            <a:endParaRPr lang="ja-JP" altLang="en-US" sz="2400" dirty="0"/>
          </a:p>
        </p:txBody>
      </p:sp>
      <p:sp>
        <p:nvSpPr>
          <p:cNvPr id="29" name="Rectangle 38">
            <a:extLst>
              <a:ext uri="{FF2B5EF4-FFF2-40B4-BE49-F238E27FC236}">
                <a16:creationId xmlns:a16="http://schemas.microsoft.com/office/drawing/2014/main" id="{7E639FD0-2C3F-0635-7925-E51F1C01159C}"/>
              </a:ext>
            </a:extLst>
          </p:cNvPr>
          <p:cNvSpPr>
            <a:spLocks noChangeArrowheads="1"/>
          </p:cNvSpPr>
          <p:nvPr/>
        </p:nvSpPr>
        <p:spPr bwMode="auto">
          <a:xfrm>
            <a:off x="70101" y="669445"/>
            <a:ext cx="7433358"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en-US" altLang="ja-JP" sz="2000" b="1" dirty="0">
                <a:solidFill>
                  <a:schemeClr val="bg1"/>
                </a:solidFill>
                <a:latin typeface="ＭＳ Ｐゴシック" panose="020B0600070205080204" charset="-128"/>
              </a:rPr>
              <a:t>CMFW</a:t>
            </a:r>
            <a:r>
              <a:rPr lang="ja-JP" altLang="en-US" sz="2000" b="1" dirty="0">
                <a:solidFill>
                  <a:schemeClr val="bg1"/>
                </a:solidFill>
                <a:latin typeface="ＭＳ Ｐゴシック" panose="020B0600070205080204" charset="-128"/>
              </a:rPr>
              <a:t>による渓流魚中の放射性</a:t>
            </a:r>
            <a:r>
              <a:rPr lang="pl-PL" altLang="ja-JP" sz="2000" b="1" dirty="0">
                <a:solidFill>
                  <a:schemeClr val="bg1"/>
                </a:solidFill>
                <a:latin typeface="ＭＳ Ｐゴシック" panose="020B0600070205080204" charset="-128"/>
              </a:rPr>
              <a:t>Cs</a:t>
            </a:r>
            <a:r>
              <a:rPr lang="ja-JP" altLang="en-US" sz="2000" b="1" dirty="0">
                <a:solidFill>
                  <a:schemeClr val="bg1"/>
                </a:solidFill>
                <a:latin typeface="ＭＳ Ｐゴシック" panose="020B0600070205080204" charset="-128"/>
              </a:rPr>
              <a:t>濃度の予測例</a:t>
            </a:r>
          </a:p>
        </p:txBody>
      </p:sp>
      <p:sp>
        <p:nvSpPr>
          <p:cNvPr id="3" name="テキスト ボックス 2">
            <a:extLst>
              <a:ext uri="{FF2B5EF4-FFF2-40B4-BE49-F238E27FC236}">
                <a16:creationId xmlns:a16="http://schemas.microsoft.com/office/drawing/2014/main" id="{27DE4596-5CF8-F351-3C31-223AD32A3989}"/>
              </a:ext>
            </a:extLst>
          </p:cNvPr>
          <p:cNvSpPr txBox="1"/>
          <p:nvPr/>
        </p:nvSpPr>
        <p:spPr>
          <a:xfrm>
            <a:off x="0" y="6595447"/>
            <a:ext cx="9906000" cy="215444"/>
          </a:xfrm>
          <a:prstGeom prst="rect">
            <a:avLst/>
          </a:prstGeom>
          <a:noFill/>
        </p:spPr>
        <p:txBody>
          <a:bodyPr wrap="square" rtlCol="0">
            <a:spAutoFit/>
          </a:bodyPr>
          <a:lstStyle/>
          <a:p>
            <a:r>
              <a:rPr kumimoji="1" lang="en-US" altLang="ja-JP" sz="800" dirty="0">
                <a:latin typeface="游ゴシック Medium" panose="020B0500000000000000" pitchFamily="50" charset="-128"/>
                <a:ea typeface="游ゴシック Medium" panose="020B0500000000000000" pitchFamily="50" charset="-128"/>
              </a:rPr>
              <a:t>Kurikami et al.(2019)</a:t>
            </a:r>
            <a:r>
              <a:rPr kumimoji="1" lang="ja-JP" altLang="en-US" sz="800" dirty="0">
                <a:latin typeface="游ゴシック Medium" panose="020B0500000000000000" pitchFamily="50" charset="-128"/>
                <a:ea typeface="游ゴシック Medium" panose="020B0500000000000000" pitchFamily="50" charset="-128"/>
              </a:rPr>
              <a:t>：</a:t>
            </a:r>
            <a:r>
              <a:rPr kumimoji="1" lang="en-US" altLang="ja-JP" sz="800" dirty="0">
                <a:latin typeface="游ゴシック Medium" panose="020B0500000000000000" pitchFamily="50" charset="-128"/>
                <a:ea typeface="游ゴシック Medium" panose="020B0500000000000000" pitchFamily="50" charset="-128"/>
              </a:rPr>
              <a:t>Numerical study of transport pathways of </a:t>
            </a:r>
            <a:r>
              <a:rPr kumimoji="1" lang="en-US" altLang="ja-JP" sz="800" baseline="30000" dirty="0">
                <a:latin typeface="游ゴシック Medium" panose="020B0500000000000000" pitchFamily="50" charset="-128"/>
                <a:ea typeface="游ゴシック Medium" panose="020B0500000000000000" pitchFamily="50" charset="-128"/>
              </a:rPr>
              <a:t>137</a:t>
            </a:r>
            <a:r>
              <a:rPr kumimoji="1" lang="en-US" altLang="ja-JP" sz="800" dirty="0">
                <a:latin typeface="游ゴシック Medium" panose="020B0500000000000000" pitchFamily="50" charset="-128"/>
                <a:ea typeface="游ゴシック Medium" panose="020B0500000000000000" pitchFamily="50" charset="-128"/>
              </a:rPr>
              <a:t>Cs from forests to freshwater fish living in mountain streams in Fukushima, Japan. Journal of Environmental Radioactivity 208–209, 106005</a:t>
            </a:r>
            <a:endParaRPr kumimoji="1" lang="ja-JP" altLang="en-US" sz="800" dirty="0">
              <a:latin typeface="游ゴシック Medium" panose="020B0500000000000000" pitchFamily="50" charset="-128"/>
              <a:ea typeface="游ゴシック Medium" panose="020B0500000000000000" pitchFamily="50" charset="-128"/>
            </a:endParaRPr>
          </a:p>
        </p:txBody>
      </p:sp>
      <p:grpSp>
        <p:nvGrpSpPr>
          <p:cNvPr id="4" name="グループ化 3">
            <a:extLst>
              <a:ext uri="{FF2B5EF4-FFF2-40B4-BE49-F238E27FC236}">
                <a16:creationId xmlns:a16="http://schemas.microsoft.com/office/drawing/2014/main" id="{842025C4-561D-44CB-D885-5FB3CC6D3330}"/>
              </a:ext>
            </a:extLst>
          </p:cNvPr>
          <p:cNvGrpSpPr/>
          <p:nvPr/>
        </p:nvGrpSpPr>
        <p:grpSpPr>
          <a:xfrm>
            <a:off x="65395" y="2998419"/>
            <a:ext cx="7017311" cy="3465728"/>
            <a:chOff x="3827158" y="2673578"/>
            <a:chExt cx="8264629" cy="3995229"/>
          </a:xfrm>
        </p:grpSpPr>
        <p:grpSp>
          <p:nvGrpSpPr>
            <p:cNvPr id="5" name="グループ化 4">
              <a:extLst>
                <a:ext uri="{FF2B5EF4-FFF2-40B4-BE49-F238E27FC236}">
                  <a16:creationId xmlns:a16="http://schemas.microsoft.com/office/drawing/2014/main" id="{D44657C9-5D5F-31A7-A030-665B27D54C1C}"/>
                </a:ext>
              </a:extLst>
            </p:cNvPr>
            <p:cNvGrpSpPr/>
            <p:nvPr/>
          </p:nvGrpSpPr>
          <p:grpSpPr>
            <a:xfrm>
              <a:off x="7004198" y="5380075"/>
              <a:ext cx="1078993" cy="314567"/>
              <a:chOff x="-1911457" y="6195002"/>
              <a:chExt cx="1078993" cy="328573"/>
            </a:xfrm>
          </p:grpSpPr>
          <p:pic>
            <p:nvPicPr>
              <p:cNvPr id="6166" name="Picture 2">
                <a:extLst>
                  <a:ext uri="{FF2B5EF4-FFF2-40B4-BE49-F238E27FC236}">
                    <a16:creationId xmlns:a16="http://schemas.microsoft.com/office/drawing/2014/main" id="{CF1F3E45-84F6-3692-3E51-A6D8CB2EC8EA}"/>
                  </a:ext>
                </a:extLst>
              </p:cNvPr>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11457" y="6259010"/>
                <a:ext cx="782005" cy="195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7" name="Picture 2">
                <a:extLst>
                  <a:ext uri="{FF2B5EF4-FFF2-40B4-BE49-F238E27FC236}">
                    <a16:creationId xmlns:a16="http://schemas.microsoft.com/office/drawing/2014/main" id="{5F50CCBB-66BC-67FD-EF3C-7C52DD697EB0}"/>
                  </a:ext>
                </a:extLst>
              </p:cNvPr>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88800" y="6359594"/>
                <a:ext cx="656336" cy="16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8" name="Picture 2">
                <a:extLst>
                  <a:ext uri="{FF2B5EF4-FFF2-40B4-BE49-F238E27FC236}">
                    <a16:creationId xmlns:a16="http://schemas.microsoft.com/office/drawing/2014/main" id="{B3FB8500-8AED-F9B4-032A-E84C33CDE8AE}"/>
                  </a:ext>
                </a:extLst>
              </p:cNvPr>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53392" y="6195002"/>
                <a:ext cx="761456" cy="190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グループ化 5">
              <a:extLst>
                <a:ext uri="{FF2B5EF4-FFF2-40B4-BE49-F238E27FC236}">
                  <a16:creationId xmlns:a16="http://schemas.microsoft.com/office/drawing/2014/main" id="{25A4AC30-D949-69A1-3512-20D3746BAC67}"/>
                </a:ext>
              </a:extLst>
            </p:cNvPr>
            <p:cNvGrpSpPr/>
            <p:nvPr/>
          </p:nvGrpSpPr>
          <p:grpSpPr>
            <a:xfrm rot="10800000">
              <a:off x="7849147" y="5392775"/>
              <a:ext cx="1078993" cy="314567"/>
              <a:chOff x="-1911457" y="6195002"/>
              <a:chExt cx="1078993" cy="328573"/>
            </a:xfrm>
          </p:grpSpPr>
          <p:pic>
            <p:nvPicPr>
              <p:cNvPr id="6163" name="Picture 2">
                <a:extLst>
                  <a:ext uri="{FF2B5EF4-FFF2-40B4-BE49-F238E27FC236}">
                    <a16:creationId xmlns:a16="http://schemas.microsoft.com/office/drawing/2014/main" id="{4626D3F6-C19F-E9BB-4129-E795367001B0}"/>
                  </a:ext>
                </a:extLst>
              </p:cNvPr>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11457" y="6259010"/>
                <a:ext cx="782005" cy="195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4" name="Picture 2">
                <a:extLst>
                  <a:ext uri="{FF2B5EF4-FFF2-40B4-BE49-F238E27FC236}">
                    <a16:creationId xmlns:a16="http://schemas.microsoft.com/office/drawing/2014/main" id="{709D5EC3-8369-D9F5-B865-EF9C55E84BDB}"/>
                  </a:ext>
                </a:extLst>
              </p:cNvPr>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88800" y="6359594"/>
                <a:ext cx="656336" cy="16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5" name="Picture 2">
                <a:extLst>
                  <a:ext uri="{FF2B5EF4-FFF2-40B4-BE49-F238E27FC236}">
                    <a16:creationId xmlns:a16="http://schemas.microsoft.com/office/drawing/2014/main" id="{E45E0757-939E-7944-A3E7-D2029578C5FB}"/>
                  </a:ext>
                </a:extLst>
              </p:cNvPr>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53392" y="6195002"/>
                <a:ext cx="761456" cy="190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グループ化 7">
              <a:extLst>
                <a:ext uri="{FF2B5EF4-FFF2-40B4-BE49-F238E27FC236}">
                  <a16:creationId xmlns:a16="http://schemas.microsoft.com/office/drawing/2014/main" id="{E51F7B58-9E53-6D56-F66E-3D770E395A1D}"/>
                </a:ext>
              </a:extLst>
            </p:cNvPr>
            <p:cNvGrpSpPr/>
            <p:nvPr/>
          </p:nvGrpSpPr>
          <p:grpSpPr>
            <a:xfrm rot="364393">
              <a:off x="8526058" y="5367375"/>
              <a:ext cx="1078993" cy="314567"/>
              <a:chOff x="-1911457" y="6195002"/>
              <a:chExt cx="1078993" cy="328573"/>
            </a:xfrm>
          </p:grpSpPr>
          <p:pic>
            <p:nvPicPr>
              <p:cNvPr id="6160" name="Picture 2">
                <a:extLst>
                  <a:ext uri="{FF2B5EF4-FFF2-40B4-BE49-F238E27FC236}">
                    <a16:creationId xmlns:a16="http://schemas.microsoft.com/office/drawing/2014/main" id="{EB51DE35-31B3-D6A2-1F59-EF5879F0B617}"/>
                  </a:ext>
                </a:extLst>
              </p:cNvPr>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11457" y="6259010"/>
                <a:ext cx="782005" cy="195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1" name="Picture 2">
                <a:extLst>
                  <a:ext uri="{FF2B5EF4-FFF2-40B4-BE49-F238E27FC236}">
                    <a16:creationId xmlns:a16="http://schemas.microsoft.com/office/drawing/2014/main" id="{5825C1BE-8A98-5874-497B-0D9008023921}"/>
                  </a:ext>
                </a:extLst>
              </p:cNvPr>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88800" y="6359594"/>
                <a:ext cx="656336" cy="16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2" name="Picture 2">
                <a:extLst>
                  <a:ext uri="{FF2B5EF4-FFF2-40B4-BE49-F238E27FC236}">
                    <a16:creationId xmlns:a16="http://schemas.microsoft.com/office/drawing/2014/main" id="{F2A6E516-BC6C-45EF-FFAF-03D2C0071249}"/>
                  </a:ext>
                </a:extLst>
              </p:cNvPr>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53392" y="6195002"/>
                <a:ext cx="761456" cy="190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グループ化 8">
              <a:extLst>
                <a:ext uri="{FF2B5EF4-FFF2-40B4-BE49-F238E27FC236}">
                  <a16:creationId xmlns:a16="http://schemas.microsoft.com/office/drawing/2014/main" id="{F6471E74-5B5D-1AFC-D5EA-CF10EC0F5E50}"/>
                </a:ext>
              </a:extLst>
            </p:cNvPr>
            <p:cNvGrpSpPr/>
            <p:nvPr/>
          </p:nvGrpSpPr>
          <p:grpSpPr>
            <a:xfrm rot="10800000">
              <a:off x="6919108" y="5392775"/>
              <a:ext cx="1078993" cy="314567"/>
              <a:chOff x="-1911457" y="6195002"/>
              <a:chExt cx="1078993" cy="328573"/>
            </a:xfrm>
          </p:grpSpPr>
          <p:pic>
            <p:nvPicPr>
              <p:cNvPr id="6157" name="Picture 2">
                <a:extLst>
                  <a:ext uri="{FF2B5EF4-FFF2-40B4-BE49-F238E27FC236}">
                    <a16:creationId xmlns:a16="http://schemas.microsoft.com/office/drawing/2014/main" id="{43ED1C2A-CD45-8C6E-E7F0-8E7B69405B62}"/>
                  </a:ext>
                </a:extLst>
              </p:cNvPr>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11457" y="6259010"/>
                <a:ext cx="782005" cy="195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8" name="Picture 2">
                <a:extLst>
                  <a:ext uri="{FF2B5EF4-FFF2-40B4-BE49-F238E27FC236}">
                    <a16:creationId xmlns:a16="http://schemas.microsoft.com/office/drawing/2014/main" id="{9896750B-D660-2900-2875-22C38C5154BE}"/>
                  </a:ext>
                </a:extLst>
              </p:cNvPr>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88800" y="6359594"/>
                <a:ext cx="656336" cy="16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9" name="Picture 2">
                <a:extLst>
                  <a:ext uri="{FF2B5EF4-FFF2-40B4-BE49-F238E27FC236}">
                    <a16:creationId xmlns:a16="http://schemas.microsoft.com/office/drawing/2014/main" id="{DB91161F-8727-1DF4-9CC9-9B0CA2578BA0}"/>
                  </a:ext>
                </a:extLst>
              </p:cNvPr>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53392" y="6195002"/>
                <a:ext cx="761456" cy="190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フリーフォーム: 図形 177">
              <a:extLst>
                <a:ext uri="{FF2B5EF4-FFF2-40B4-BE49-F238E27FC236}">
                  <a16:creationId xmlns:a16="http://schemas.microsoft.com/office/drawing/2014/main" id="{8BB881A0-003D-86F0-883D-94C0751B0B62}"/>
                </a:ext>
              </a:extLst>
            </p:cNvPr>
            <p:cNvSpPr/>
            <p:nvPr/>
          </p:nvSpPr>
          <p:spPr>
            <a:xfrm>
              <a:off x="7060578" y="5537565"/>
              <a:ext cx="2499360" cy="385865"/>
            </a:xfrm>
            <a:custGeom>
              <a:avLst/>
              <a:gdLst>
                <a:gd name="connsiteX0" fmla="*/ 7620 w 2446020"/>
                <a:gd name="connsiteY0" fmla="*/ 0 h 480060"/>
                <a:gd name="connsiteX1" fmla="*/ 0 w 2446020"/>
                <a:gd name="connsiteY1" fmla="*/ 480060 h 480060"/>
                <a:gd name="connsiteX2" fmla="*/ 2446020 w 2446020"/>
                <a:gd name="connsiteY2" fmla="*/ 480060 h 480060"/>
                <a:gd name="connsiteX3" fmla="*/ 2446020 w 2446020"/>
                <a:gd name="connsiteY3" fmla="*/ 76200 h 480060"/>
                <a:gd name="connsiteX0" fmla="*/ 7620 w 2452370"/>
                <a:gd name="connsiteY0" fmla="*/ 0 h 480060"/>
                <a:gd name="connsiteX1" fmla="*/ 0 w 2452370"/>
                <a:gd name="connsiteY1" fmla="*/ 480060 h 480060"/>
                <a:gd name="connsiteX2" fmla="*/ 2446020 w 2452370"/>
                <a:gd name="connsiteY2" fmla="*/ 480060 h 480060"/>
                <a:gd name="connsiteX3" fmla="*/ 2452370 w 2452370"/>
                <a:gd name="connsiteY3" fmla="*/ 12700 h 480060"/>
              </a:gdLst>
              <a:ahLst/>
              <a:cxnLst>
                <a:cxn ang="0">
                  <a:pos x="connsiteX0" y="connsiteY0"/>
                </a:cxn>
                <a:cxn ang="0">
                  <a:pos x="connsiteX1" y="connsiteY1"/>
                </a:cxn>
                <a:cxn ang="0">
                  <a:pos x="connsiteX2" y="connsiteY2"/>
                </a:cxn>
                <a:cxn ang="0">
                  <a:pos x="connsiteX3" y="connsiteY3"/>
                </a:cxn>
              </a:cxnLst>
              <a:rect l="l" t="t" r="r" b="b"/>
              <a:pathLst>
                <a:path w="2452370" h="480060">
                  <a:moveTo>
                    <a:pt x="7620" y="0"/>
                  </a:moveTo>
                  <a:lnTo>
                    <a:pt x="0" y="480060"/>
                  </a:lnTo>
                  <a:lnTo>
                    <a:pt x="2446020" y="480060"/>
                  </a:lnTo>
                  <a:cubicBezTo>
                    <a:pt x="2448137" y="324273"/>
                    <a:pt x="2450253" y="168487"/>
                    <a:pt x="2452370" y="12700"/>
                  </a:cubicBezTo>
                </a:path>
              </a:pathLst>
            </a:custGeom>
            <a:pattFill prst="ltHorz">
              <a:fgClr>
                <a:schemeClr val="tx1"/>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A114561B-592E-9F1F-B59A-FE61518F3F8B}"/>
                </a:ext>
              </a:extLst>
            </p:cNvPr>
            <p:cNvGrpSpPr/>
            <p:nvPr/>
          </p:nvGrpSpPr>
          <p:grpSpPr>
            <a:xfrm>
              <a:off x="7276322" y="3466571"/>
              <a:ext cx="1278751" cy="2329614"/>
              <a:chOff x="-1288562" y="3777550"/>
              <a:chExt cx="1146243" cy="2152740"/>
            </a:xfrm>
          </p:grpSpPr>
          <p:sp>
            <p:nvSpPr>
              <p:cNvPr id="6153" name="雲 6152">
                <a:extLst>
                  <a:ext uri="{FF2B5EF4-FFF2-40B4-BE49-F238E27FC236}">
                    <a16:creationId xmlns:a16="http://schemas.microsoft.com/office/drawing/2014/main" id="{D8C452BB-D420-B655-7BFC-A48579C1F083}"/>
                  </a:ext>
                </a:extLst>
              </p:cNvPr>
              <p:cNvSpPr/>
              <p:nvPr/>
            </p:nvSpPr>
            <p:spPr>
              <a:xfrm>
                <a:off x="-1288562" y="4062340"/>
                <a:ext cx="833438" cy="708907"/>
              </a:xfrm>
              <a:prstGeom prst="cloud">
                <a:avLst/>
              </a:prstGeom>
              <a:gradFill flip="none" rotWithShape="1">
                <a:gsLst>
                  <a:gs pos="0">
                    <a:schemeClr val="accent3">
                      <a:lumMod val="0"/>
                      <a:lumOff val="100000"/>
                    </a:schemeClr>
                  </a:gs>
                  <a:gs pos="35000">
                    <a:schemeClr val="accent3">
                      <a:lumMod val="0"/>
                      <a:lumOff val="100000"/>
                    </a:schemeClr>
                  </a:gs>
                  <a:gs pos="100000">
                    <a:srgbClr val="00B050"/>
                  </a:gs>
                </a:gsLst>
                <a:path path="circle">
                  <a:fillToRect l="50000" t="-80000" r="50000" b="180000"/>
                </a:path>
                <a:tileRect/>
              </a:gradFill>
              <a:ln w="19050" cap="flat" cmpd="sng" algn="ctr">
                <a:solidFill>
                  <a:schemeClr val="tx1"/>
                </a:solidFill>
                <a:prstDash val="solid"/>
              </a:ln>
              <a:effectLst/>
            </p:spPr>
            <p:txBody>
              <a:bodyPr rtlCol="0" anchor="ctr"/>
              <a:lstStyle/>
              <a:p>
                <a:pPr algn="ctr" fontAlgn="base">
                  <a:spcBef>
                    <a:spcPct val="0"/>
                  </a:spcBef>
                  <a:spcAft>
                    <a:spcPct val="0"/>
                  </a:spcAft>
                  <a:defRPr/>
                </a:pPr>
                <a:endParaRPr kumimoji="0" lang="en-GB" sz="1100" kern="0">
                  <a:solidFill>
                    <a:prstClr val="white"/>
                  </a:solidFill>
                  <a:latin typeface="BIZ UDPゴシック" panose="020B0400000000000000" pitchFamily="50" charset="-128"/>
                  <a:ea typeface="BIZ UDPゴシック" panose="020B0400000000000000" pitchFamily="50" charset="-128"/>
                </a:endParaRPr>
              </a:p>
            </p:txBody>
          </p:sp>
          <p:sp>
            <p:nvSpPr>
              <p:cNvPr id="6154" name="雲 6153">
                <a:extLst>
                  <a:ext uri="{FF2B5EF4-FFF2-40B4-BE49-F238E27FC236}">
                    <a16:creationId xmlns:a16="http://schemas.microsoft.com/office/drawing/2014/main" id="{2A85ACAB-35E3-EEBB-CD24-95B219D0234F}"/>
                  </a:ext>
                </a:extLst>
              </p:cNvPr>
              <p:cNvSpPr/>
              <p:nvPr/>
            </p:nvSpPr>
            <p:spPr>
              <a:xfrm>
                <a:off x="-975757" y="4136469"/>
                <a:ext cx="833438" cy="742319"/>
              </a:xfrm>
              <a:prstGeom prst="cloud">
                <a:avLst/>
              </a:prstGeom>
              <a:gradFill flip="none" rotWithShape="1">
                <a:gsLst>
                  <a:gs pos="0">
                    <a:schemeClr val="accent3">
                      <a:lumMod val="0"/>
                      <a:lumOff val="100000"/>
                    </a:schemeClr>
                  </a:gs>
                  <a:gs pos="35000">
                    <a:schemeClr val="accent3">
                      <a:lumMod val="0"/>
                      <a:lumOff val="100000"/>
                    </a:schemeClr>
                  </a:gs>
                  <a:gs pos="100000">
                    <a:srgbClr val="00B050"/>
                  </a:gs>
                </a:gsLst>
                <a:path path="circle">
                  <a:fillToRect l="50000" t="-80000" r="50000" b="180000"/>
                </a:path>
                <a:tileRect/>
              </a:gradFill>
              <a:ln w="19050" cap="flat" cmpd="sng" algn="ctr">
                <a:solidFill>
                  <a:schemeClr val="tx1"/>
                </a:solidFill>
                <a:prstDash val="solid"/>
              </a:ln>
              <a:effectLst/>
            </p:spPr>
            <p:txBody>
              <a:bodyPr rtlCol="0" anchor="ctr"/>
              <a:lstStyle/>
              <a:p>
                <a:pPr algn="ctr" fontAlgn="base">
                  <a:spcBef>
                    <a:spcPct val="0"/>
                  </a:spcBef>
                  <a:spcAft>
                    <a:spcPct val="0"/>
                  </a:spcAft>
                  <a:defRPr/>
                </a:pPr>
                <a:endParaRPr kumimoji="0" lang="en-GB" sz="1100" kern="0">
                  <a:solidFill>
                    <a:prstClr val="white"/>
                  </a:solidFill>
                  <a:latin typeface="BIZ UDPゴシック" panose="020B0400000000000000" pitchFamily="50" charset="-128"/>
                  <a:ea typeface="BIZ UDPゴシック" panose="020B0400000000000000" pitchFamily="50" charset="-128"/>
                </a:endParaRPr>
              </a:p>
            </p:txBody>
          </p:sp>
          <p:sp>
            <p:nvSpPr>
              <p:cNvPr id="6155" name="フリーフォーム 170">
                <a:extLst>
                  <a:ext uri="{FF2B5EF4-FFF2-40B4-BE49-F238E27FC236}">
                    <a16:creationId xmlns:a16="http://schemas.microsoft.com/office/drawing/2014/main" id="{5F9B27D0-9BFC-8DA8-49FD-4504F857D0D4}"/>
                  </a:ext>
                </a:extLst>
              </p:cNvPr>
              <p:cNvSpPr/>
              <p:nvPr/>
            </p:nvSpPr>
            <p:spPr>
              <a:xfrm>
                <a:off x="-1213421" y="4401860"/>
                <a:ext cx="995452" cy="1528430"/>
              </a:xfrm>
              <a:custGeom>
                <a:avLst/>
                <a:gdLst>
                  <a:gd name="connsiteX0" fmla="*/ 77974 w 478188"/>
                  <a:gd name="connsiteY0" fmla="*/ 14274 h 911735"/>
                  <a:gd name="connsiteX1" fmla="*/ 68449 w 478188"/>
                  <a:gd name="connsiteY1" fmla="*/ 80949 h 911735"/>
                  <a:gd name="connsiteX2" fmla="*/ 1774 w 478188"/>
                  <a:gd name="connsiteY2" fmla="*/ 138099 h 911735"/>
                  <a:gd name="connsiteX3" fmla="*/ 149412 w 478188"/>
                  <a:gd name="connsiteY3" fmla="*/ 309549 h 911735"/>
                  <a:gd name="connsiteX4" fmla="*/ 168462 w 478188"/>
                  <a:gd name="connsiteY4" fmla="*/ 690549 h 911735"/>
                  <a:gd name="connsiteX5" fmla="*/ 82737 w 478188"/>
                  <a:gd name="connsiteY5" fmla="*/ 842949 h 911735"/>
                  <a:gd name="connsiteX6" fmla="*/ 182749 w 478188"/>
                  <a:gd name="connsiteY6" fmla="*/ 904861 h 911735"/>
                  <a:gd name="connsiteX7" fmla="*/ 339912 w 478188"/>
                  <a:gd name="connsiteY7" fmla="*/ 904861 h 911735"/>
                  <a:gd name="connsiteX8" fmla="*/ 392299 w 478188"/>
                  <a:gd name="connsiteY8" fmla="*/ 857236 h 911735"/>
                  <a:gd name="connsiteX9" fmla="*/ 320862 w 478188"/>
                  <a:gd name="connsiteY9" fmla="*/ 766749 h 911735"/>
                  <a:gd name="connsiteX10" fmla="*/ 325624 w 478188"/>
                  <a:gd name="connsiteY10" fmla="*/ 280974 h 911735"/>
                  <a:gd name="connsiteX11" fmla="*/ 478024 w 478188"/>
                  <a:gd name="connsiteY11" fmla="*/ 4749 h 911735"/>
                  <a:gd name="connsiteX12" fmla="*/ 354199 w 478188"/>
                  <a:gd name="connsiteY12" fmla="*/ 104761 h 911735"/>
                  <a:gd name="connsiteX13" fmla="*/ 306574 w 478188"/>
                  <a:gd name="connsiteY13" fmla="*/ 85711 h 911735"/>
                  <a:gd name="connsiteX14" fmla="*/ 244662 w 478188"/>
                  <a:gd name="connsiteY14" fmla="*/ 180961 h 911735"/>
                  <a:gd name="connsiteX15" fmla="*/ 77974 w 478188"/>
                  <a:gd name="connsiteY15" fmla="*/ 14274 h 911735"/>
                  <a:gd name="connsiteX0" fmla="*/ 120275 w 520489"/>
                  <a:gd name="connsiteY0" fmla="*/ 14274 h 911735"/>
                  <a:gd name="connsiteX1" fmla="*/ 110750 w 520489"/>
                  <a:gd name="connsiteY1" fmla="*/ 80949 h 911735"/>
                  <a:gd name="connsiteX2" fmla="*/ 1212 w 520489"/>
                  <a:gd name="connsiteY2" fmla="*/ 95237 h 911735"/>
                  <a:gd name="connsiteX3" fmla="*/ 191713 w 520489"/>
                  <a:gd name="connsiteY3" fmla="*/ 309549 h 911735"/>
                  <a:gd name="connsiteX4" fmla="*/ 210763 w 520489"/>
                  <a:gd name="connsiteY4" fmla="*/ 690549 h 911735"/>
                  <a:gd name="connsiteX5" fmla="*/ 125038 w 520489"/>
                  <a:gd name="connsiteY5" fmla="*/ 842949 h 911735"/>
                  <a:gd name="connsiteX6" fmla="*/ 225050 w 520489"/>
                  <a:gd name="connsiteY6" fmla="*/ 904861 h 911735"/>
                  <a:gd name="connsiteX7" fmla="*/ 382213 w 520489"/>
                  <a:gd name="connsiteY7" fmla="*/ 904861 h 911735"/>
                  <a:gd name="connsiteX8" fmla="*/ 434600 w 520489"/>
                  <a:gd name="connsiteY8" fmla="*/ 857236 h 911735"/>
                  <a:gd name="connsiteX9" fmla="*/ 363163 w 520489"/>
                  <a:gd name="connsiteY9" fmla="*/ 766749 h 911735"/>
                  <a:gd name="connsiteX10" fmla="*/ 367925 w 520489"/>
                  <a:gd name="connsiteY10" fmla="*/ 280974 h 911735"/>
                  <a:gd name="connsiteX11" fmla="*/ 520325 w 520489"/>
                  <a:gd name="connsiteY11" fmla="*/ 4749 h 911735"/>
                  <a:gd name="connsiteX12" fmla="*/ 396500 w 520489"/>
                  <a:gd name="connsiteY12" fmla="*/ 104761 h 911735"/>
                  <a:gd name="connsiteX13" fmla="*/ 348875 w 520489"/>
                  <a:gd name="connsiteY13" fmla="*/ 85711 h 911735"/>
                  <a:gd name="connsiteX14" fmla="*/ 286963 w 520489"/>
                  <a:gd name="connsiteY14" fmla="*/ 180961 h 911735"/>
                  <a:gd name="connsiteX15" fmla="*/ 120275 w 520489"/>
                  <a:gd name="connsiteY15" fmla="*/ 14274 h 911735"/>
                  <a:gd name="connsiteX0" fmla="*/ 3543 w 551394"/>
                  <a:gd name="connsiteY0" fmla="*/ 853 h 1093577"/>
                  <a:gd name="connsiteX1" fmla="*/ 141655 w 551394"/>
                  <a:gd name="connsiteY1" fmla="*/ 262791 h 1093577"/>
                  <a:gd name="connsiteX2" fmla="*/ 32117 w 551394"/>
                  <a:gd name="connsiteY2" fmla="*/ 277079 h 1093577"/>
                  <a:gd name="connsiteX3" fmla="*/ 222618 w 551394"/>
                  <a:gd name="connsiteY3" fmla="*/ 491391 h 1093577"/>
                  <a:gd name="connsiteX4" fmla="*/ 241668 w 551394"/>
                  <a:gd name="connsiteY4" fmla="*/ 872391 h 1093577"/>
                  <a:gd name="connsiteX5" fmla="*/ 155943 w 551394"/>
                  <a:gd name="connsiteY5" fmla="*/ 1024791 h 1093577"/>
                  <a:gd name="connsiteX6" fmla="*/ 255955 w 551394"/>
                  <a:gd name="connsiteY6" fmla="*/ 1086703 h 1093577"/>
                  <a:gd name="connsiteX7" fmla="*/ 413118 w 551394"/>
                  <a:gd name="connsiteY7" fmla="*/ 1086703 h 1093577"/>
                  <a:gd name="connsiteX8" fmla="*/ 465505 w 551394"/>
                  <a:gd name="connsiteY8" fmla="*/ 1039078 h 1093577"/>
                  <a:gd name="connsiteX9" fmla="*/ 394068 w 551394"/>
                  <a:gd name="connsiteY9" fmla="*/ 948591 h 1093577"/>
                  <a:gd name="connsiteX10" fmla="*/ 398830 w 551394"/>
                  <a:gd name="connsiteY10" fmla="*/ 462816 h 1093577"/>
                  <a:gd name="connsiteX11" fmla="*/ 551230 w 551394"/>
                  <a:gd name="connsiteY11" fmla="*/ 186591 h 1093577"/>
                  <a:gd name="connsiteX12" fmla="*/ 427405 w 551394"/>
                  <a:gd name="connsiteY12" fmla="*/ 286603 h 1093577"/>
                  <a:gd name="connsiteX13" fmla="*/ 379780 w 551394"/>
                  <a:gd name="connsiteY13" fmla="*/ 267553 h 1093577"/>
                  <a:gd name="connsiteX14" fmla="*/ 317868 w 551394"/>
                  <a:gd name="connsiteY14" fmla="*/ 362803 h 1093577"/>
                  <a:gd name="connsiteX15" fmla="*/ 3543 w 551394"/>
                  <a:gd name="connsiteY15" fmla="*/ 853 h 1093577"/>
                  <a:gd name="connsiteX0" fmla="*/ 43558 w 591409"/>
                  <a:gd name="connsiteY0" fmla="*/ 786 h 1093510"/>
                  <a:gd name="connsiteX1" fmla="*/ 181670 w 591409"/>
                  <a:gd name="connsiteY1" fmla="*/ 262724 h 1093510"/>
                  <a:gd name="connsiteX2" fmla="*/ 695 w 591409"/>
                  <a:gd name="connsiteY2" fmla="*/ 148425 h 1093510"/>
                  <a:gd name="connsiteX3" fmla="*/ 262633 w 591409"/>
                  <a:gd name="connsiteY3" fmla="*/ 491324 h 1093510"/>
                  <a:gd name="connsiteX4" fmla="*/ 281683 w 591409"/>
                  <a:gd name="connsiteY4" fmla="*/ 872324 h 1093510"/>
                  <a:gd name="connsiteX5" fmla="*/ 195958 w 591409"/>
                  <a:gd name="connsiteY5" fmla="*/ 1024724 h 1093510"/>
                  <a:gd name="connsiteX6" fmla="*/ 295970 w 591409"/>
                  <a:gd name="connsiteY6" fmla="*/ 1086636 h 1093510"/>
                  <a:gd name="connsiteX7" fmla="*/ 453133 w 591409"/>
                  <a:gd name="connsiteY7" fmla="*/ 1086636 h 1093510"/>
                  <a:gd name="connsiteX8" fmla="*/ 505520 w 591409"/>
                  <a:gd name="connsiteY8" fmla="*/ 1039011 h 1093510"/>
                  <a:gd name="connsiteX9" fmla="*/ 434083 w 591409"/>
                  <a:gd name="connsiteY9" fmla="*/ 948524 h 1093510"/>
                  <a:gd name="connsiteX10" fmla="*/ 438845 w 591409"/>
                  <a:gd name="connsiteY10" fmla="*/ 462749 h 1093510"/>
                  <a:gd name="connsiteX11" fmla="*/ 591245 w 591409"/>
                  <a:gd name="connsiteY11" fmla="*/ 186524 h 1093510"/>
                  <a:gd name="connsiteX12" fmla="*/ 467420 w 591409"/>
                  <a:gd name="connsiteY12" fmla="*/ 286536 h 1093510"/>
                  <a:gd name="connsiteX13" fmla="*/ 419795 w 591409"/>
                  <a:gd name="connsiteY13" fmla="*/ 267486 h 1093510"/>
                  <a:gd name="connsiteX14" fmla="*/ 357883 w 591409"/>
                  <a:gd name="connsiteY14" fmla="*/ 362736 h 1093510"/>
                  <a:gd name="connsiteX15" fmla="*/ 43558 w 591409"/>
                  <a:gd name="connsiteY15" fmla="*/ 786 h 1093510"/>
                  <a:gd name="connsiteX0" fmla="*/ 43558 w 591406"/>
                  <a:gd name="connsiteY0" fmla="*/ 786 h 1093510"/>
                  <a:gd name="connsiteX1" fmla="*/ 181670 w 591406"/>
                  <a:gd name="connsiteY1" fmla="*/ 262724 h 1093510"/>
                  <a:gd name="connsiteX2" fmla="*/ 695 w 591406"/>
                  <a:gd name="connsiteY2" fmla="*/ 148425 h 1093510"/>
                  <a:gd name="connsiteX3" fmla="*/ 262633 w 591406"/>
                  <a:gd name="connsiteY3" fmla="*/ 491324 h 1093510"/>
                  <a:gd name="connsiteX4" fmla="*/ 281683 w 591406"/>
                  <a:gd name="connsiteY4" fmla="*/ 872324 h 1093510"/>
                  <a:gd name="connsiteX5" fmla="*/ 195958 w 591406"/>
                  <a:gd name="connsiteY5" fmla="*/ 1024724 h 1093510"/>
                  <a:gd name="connsiteX6" fmla="*/ 295970 w 591406"/>
                  <a:gd name="connsiteY6" fmla="*/ 1086636 h 1093510"/>
                  <a:gd name="connsiteX7" fmla="*/ 453133 w 591406"/>
                  <a:gd name="connsiteY7" fmla="*/ 1086636 h 1093510"/>
                  <a:gd name="connsiteX8" fmla="*/ 505520 w 591406"/>
                  <a:gd name="connsiteY8" fmla="*/ 1039011 h 1093510"/>
                  <a:gd name="connsiteX9" fmla="*/ 434083 w 591406"/>
                  <a:gd name="connsiteY9" fmla="*/ 948524 h 1093510"/>
                  <a:gd name="connsiteX10" fmla="*/ 438845 w 591406"/>
                  <a:gd name="connsiteY10" fmla="*/ 462749 h 1093510"/>
                  <a:gd name="connsiteX11" fmla="*/ 591245 w 591406"/>
                  <a:gd name="connsiteY11" fmla="*/ 186524 h 1093510"/>
                  <a:gd name="connsiteX12" fmla="*/ 467420 w 591406"/>
                  <a:gd name="connsiteY12" fmla="*/ 286536 h 1093510"/>
                  <a:gd name="connsiteX13" fmla="*/ 429320 w 591406"/>
                  <a:gd name="connsiteY13" fmla="*/ 162711 h 1093510"/>
                  <a:gd name="connsiteX14" fmla="*/ 357883 w 591406"/>
                  <a:gd name="connsiteY14" fmla="*/ 362736 h 1093510"/>
                  <a:gd name="connsiteX15" fmla="*/ 43558 w 591406"/>
                  <a:gd name="connsiteY15" fmla="*/ 786 h 1093510"/>
                  <a:gd name="connsiteX0" fmla="*/ 43558 w 591406"/>
                  <a:gd name="connsiteY0" fmla="*/ 786 h 1093510"/>
                  <a:gd name="connsiteX1" fmla="*/ 181670 w 591406"/>
                  <a:gd name="connsiteY1" fmla="*/ 262724 h 1093510"/>
                  <a:gd name="connsiteX2" fmla="*/ 695 w 591406"/>
                  <a:gd name="connsiteY2" fmla="*/ 148425 h 1093510"/>
                  <a:gd name="connsiteX3" fmla="*/ 262633 w 591406"/>
                  <a:gd name="connsiteY3" fmla="*/ 491324 h 1093510"/>
                  <a:gd name="connsiteX4" fmla="*/ 281683 w 591406"/>
                  <a:gd name="connsiteY4" fmla="*/ 872324 h 1093510"/>
                  <a:gd name="connsiteX5" fmla="*/ 195958 w 591406"/>
                  <a:gd name="connsiteY5" fmla="*/ 1024724 h 1093510"/>
                  <a:gd name="connsiteX6" fmla="*/ 295970 w 591406"/>
                  <a:gd name="connsiteY6" fmla="*/ 1086636 h 1093510"/>
                  <a:gd name="connsiteX7" fmla="*/ 453133 w 591406"/>
                  <a:gd name="connsiteY7" fmla="*/ 1086636 h 1093510"/>
                  <a:gd name="connsiteX8" fmla="*/ 505520 w 591406"/>
                  <a:gd name="connsiteY8" fmla="*/ 1039011 h 1093510"/>
                  <a:gd name="connsiteX9" fmla="*/ 434083 w 591406"/>
                  <a:gd name="connsiteY9" fmla="*/ 948524 h 1093510"/>
                  <a:gd name="connsiteX10" fmla="*/ 438845 w 591406"/>
                  <a:gd name="connsiteY10" fmla="*/ 462749 h 1093510"/>
                  <a:gd name="connsiteX11" fmla="*/ 591245 w 591406"/>
                  <a:gd name="connsiteY11" fmla="*/ 186524 h 1093510"/>
                  <a:gd name="connsiteX12" fmla="*/ 467420 w 591406"/>
                  <a:gd name="connsiteY12" fmla="*/ 286536 h 1093510"/>
                  <a:gd name="connsiteX13" fmla="*/ 429320 w 591406"/>
                  <a:gd name="connsiteY13" fmla="*/ 162711 h 1093510"/>
                  <a:gd name="connsiteX14" fmla="*/ 357883 w 591406"/>
                  <a:gd name="connsiteY14" fmla="*/ 362736 h 1093510"/>
                  <a:gd name="connsiteX15" fmla="*/ 43558 w 591406"/>
                  <a:gd name="connsiteY15" fmla="*/ 786 h 1093510"/>
                  <a:gd name="connsiteX0" fmla="*/ 43558 w 591406"/>
                  <a:gd name="connsiteY0" fmla="*/ 786 h 1091417"/>
                  <a:gd name="connsiteX1" fmla="*/ 181670 w 591406"/>
                  <a:gd name="connsiteY1" fmla="*/ 262724 h 1091417"/>
                  <a:gd name="connsiteX2" fmla="*/ 695 w 591406"/>
                  <a:gd name="connsiteY2" fmla="*/ 148425 h 1091417"/>
                  <a:gd name="connsiteX3" fmla="*/ 262633 w 591406"/>
                  <a:gd name="connsiteY3" fmla="*/ 491324 h 1091417"/>
                  <a:gd name="connsiteX4" fmla="*/ 281683 w 591406"/>
                  <a:gd name="connsiteY4" fmla="*/ 872324 h 1091417"/>
                  <a:gd name="connsiteX5" fmla="*/ 195958 w 591406"/>
                  <a:gd name="connsiteY5" fmla="*/ 1024724 h 1091417"/>
                  <a:gd name="connsiteX6" fmla="*/ 295970 w 591406"/>
                  <a:gd name="connsiteY6" fmla="*/ 1086636 h 1091417"/>
                  <a:gd name="connsiteX7" fmla="*/ 424558 w 591406"/>
                  <a:gd name="connsiteY7" fmla="*/ 1081874 h 1091417"/>
                  <a:gd name="connsiteX8" fmla="*/ 505520 w 591406"/>
                  <a:gd name="connsiteY8" fmla="*/ 1039011 h 1091417"/>
                  <a:gd name="connsiteX9" fmla="*/ 434083 w 591406"/>
                  <a:gd name="connsiteY9" fmla="*/ 948524 h 1091417"/>
                  <a:gd name="connsiteX10" fmla="*/ 438845 w 591406"/>
                  <a:gd name="connsiteY10" fmla="*/ 462749 h 1091417"/>
                  <a:gd name="connsiteX11" fmla="*/ 591245 w 591406"/>
                  <a:gd name="connsiteY11" fmla="*/ 186524 h 1091417"/>
                  <a:gd name="connsiteX12" fmla="*/ 467420 w 591406"/>
                  <a:gd name="connsiteY12" fmla="*/ 286536 h 1091417"/>
                  <a:gd name="connsiteX13" fmla="*/ 429320 w 591406"/>
                  <a:gd name="connsiteY13" fmla="*/ 162711 h 1091417"/>
                  <a:gd name="connsiteX14" fmla="*/ 357883 w 591406"/>
                  <a:gd name="connsiteY14" fmla="*/ 362736 h 1091417"/>
                  <a:gd name="connsiteX15" fmla="*/ 43558 w 591406"/>
                  <a:gd name="connsiteY15" fmla="*/ 786 h 1091417"/>
                  <a:gd name="connsiteX0" fmla="*/ 43558 w 505549"/>
                  <a:gd name="connsiteY0" fmla="*/ 786 h 1091417"/>
                  <a:gd name="connsiteX1" fmla="*/ 181670 w 505549"/>
                  <a:gd name="connsiteY1" fmla="*/ 262724 h 1091417"/>
                  <a:gd name="connsiteX2" fmla="*/ 695 w 505549"/>
                  <a:gd name="connsiteY2" fmla="*/ 148425 h 1091417"/>
                  <a:gd name="connsiteX3" fmla="*/ 262633 w 505549"/>
                  <a:gd name="connsiteY3" fmla="*/ 491324 h 1091417"/>
                  <a:gd name="connsiteX4" fmla="*/ 281683 w 505549"/>
                  <a:gd name="connsiteY4" fmla="*/ 872324 h 1091417"/>
                  <a:gd name="connsiteX5" fmla="*/ 195958 w 505549"/>
                  <a:gd name="connsiteY5" fmla="*/ 1024724 h 1091417"/>
                  <a:gd name="connsiteX6" fmla="*/ 295970 w 505549"/>
                  <a:gd name="connsiteY6" fmla="*/ 1086636 h 1091417"/>
                  <a:gd name="connsiteX7" fmla="*/ 424558 w 505549"/>
                  <a:gd name="connsiteY7" fmla="*/ 1081874 h 1091417"/>
                  <a:gd name="connsiteX8" fmla="*/ 505520 w 505549"/>
                  <a:gd name="connsiteY8" fmla="*/ 1039011 h 1091417"/>
                  <a:gd name="connsiteX9" fmla="*/ 434083 w 505549"/>
                  <a:gd name="connsiteY9" fmla="*/ 948524 h 1091417"/>
                  <a:gd name="connsiteX10" fmla="*/ 438845 w 505549"/>
                  <a:gd name="connsiteY10" fmla="*/ 462749 h 1091417"/>
                  <a:gd name="connsiteX11" fmla="*/ 467420 w 505549"/>
                  <a:gd name="connsiteY11" fmla="*/ 286536 h 1091417"/>
                  <a:gd name="connsiteX12" fmla="*/ 429320 w 505549"/>
                  <a:gd name="connsiteY12" fmla="*/ 162711 h 1091417"/>
                  <a:gd name="connsiteX13" fmla="*/ 357883 w 505549"/>
                  <a:gd name="connsiteY13" fmla="*/ 362736 h 1091417"/>
                  <a:gd name="connsiteX14" fmla="*/ 43558 w 505549"/>
                  <a:gd name="connsiteY14" fmla="*/ 786 h 1091417"/>
                  <a:gd name="connsiteX0" fmla="*/ 43558 w 505549"/>
                  <a:gd name="connsiteY0" fmla="*/ 786 h 1091417"/>
                  <a:gd name="connsiteX1" fmla="*/ 181670 w 505549"/>
                  <a:gd name="connsiteY1" fmla="*/ 262724 h 1091417"/>
                  <a:gd name="connsiteX2" fmla="*/ 695 w 505549"/>
                  <a:gd name="connsiteY2" fmla="*/ 148425 h 1091417"/>
                  <a:gd name="connsiteX3" fmla="*/ 262633 w 505549"/>
                  <a:gd name="connsiteY3" fmla="*/ 491324 h 1091417"/>
                  <a:gd name="connsiteX4" fmla="*/ 281683 w 505549"/>
                  <a:gd name="connsiteY4" fmla="*/ 872324 h 1091417"/>
                  <a:gd name="connsiteX5" fmla="*/ 195958 w 505549"/>
                  <a:gd name="connsiteY5" fmla="*/ 1024724 h 1091417"/>
                  <a:gd name="connsiteX6" fmla="*/ 295970 w 505549"/>
                  <a:gd name="connsiteY6" fmla="*/ 1086636 h 1091417"/>
                  <a:gd name="connsiteX7" fmla="*/ 424558 w 505549"/>
                  <a:gd name="connsiteY7" fmla="*/ 1081874 h 1091417"/>
                  <a:gd name="connsiteX8" fmla="*/ 505520 w 505549"/>
                  <a:gd name="connsiteY8" fmla="*/ 1039011 h 1091417"/>
                  <a:gd name="connsiteX9" fmla="*/ 434083 w 505549"/>
                  <a:gd name="connsiteY9" fmla="*/ 948524 h 1091417"/>
                  <a:gd name="connsiteX10" fmla="*/ 438845 w 505549"/>
                  <a:gd name="connsiteY10" fmla="*/ 462749 h 1091417"/>
                  <a:gd name="connsiteX11" fmla="*/ 429320 w 505549"/>
                  <a:gd name="connsiteY11" fmla="*/ 162711 h 1091417"/>
                  <a:gd name="connsiteX12" fmla="*/ 357883 w 505549"/>
                  <a:gd name="connsiteY12" fmla="*/ 362736 h 1091417"/>
                  <a:gd name="connsiteX13" fmla="*/ 43558 w 505549"/>
                  <a:gd name="connsiteY13" fmla="*/ 786 h 1091417"/>
                  <a:gd name="connsiteX0" fmla="*/ 374715 w 505814"/>
                  <a:gd name="connsiteY0" fmla="*/ 568 h 1212820"/>
                  <a:gd name="connsiteX1" fmla="*/ 181935 w 505814"/>
                  <a:gd name="connsiteY1" fmla="*/ 384127 h 1212820"/>
                  <a:gd name="connsiteX2" fmla="*/ 960 w 505814"/>
                  <a:gd name="connsiteY2" fmla="*/ 269828 h 1212820"/>
                  <a:gd name="connsiteX3" fmla="*/ 262898 w 505814"/>
                  <a:gd name="connsiteY3" fmla="*/ 612727 h 1212820"/>
                  <a:gd name="connsiteX4" fmla="*/ 281948 w 505814"/>
                  <a:gd name="connsiteY4" fmla="*/ 993727 h 1212820"/>
                  <a:gd name="connsiteX5" fmla="*/ 196223 w 505814"/>
                  <a:gd name="connsiteY5" fmla="*/ 1146127 h 1212820"/>
                  <a:gd name="connsiteX6" fmla="*/ 296235 w 505814"/>
                  <a:gd name="connsiteY6" fmla="*/ 1208039 h 1212820"/>
                  <a:gd name="connsiteX7" fmla="*/ 424823 w 505814"/>
                  <a:gd name="connsiteY7" fmla="*/ 1203277 h 1212820"/>
                  <a:gd name="connsiteX8" fmla="*/ 505785 w 505814"/>
                  <a:gd name="connsiteY8" fmla="*/ 1160414 h 1212820"/>
                  <a:gd name="connsiteX9" fmla="*/ 434348 w 505814"/>
                  <a:gd name="connsiteY9" fmla="*/ 1069927 h 1212820"/>
                  <a:gd name="connsiteX10" fmla="*/ 439110 w 505814"/>
                  <a:gd name="connsiteY10" fmla="*/ 584152 h 1212820"/>
                  <a:gd name="connsiteX11" fmla="*/ 429585 w 505814"/>
                  <a:gd name="connsiteY11" fmla="*/ 284114 h 1212820"/>
                  <a:gd name="connsiteX12" fmla="*/ 358148 w 505814"/>
                  <a:gd name="connsiteY12" fmla="*/ 484139 h 1212820"/>
                  <a:gd name="connsiteX13" fmla="*/ 374715 w 505814"/>
                  <a:gd name="connsiteY13" fmla="*/ 568 h 1212820"/>
                  <a:gd name="connsiteX0" fmla="*/ 373818 w 504917"/>
                  <a:gd name="connsiteY0" fmla="*/ 194 h 1212446"/>
                  <a:gd name="connsiteX1" fmla="*/ 287777 w 504917"/>
                  <a:gd name="connsiteY1" fmla="*/ 423198 h 1212446"/>
                  <a:gd name="connsiteX2" fmla="*/ 63 w 504917"/>
                  <a:gd name="connsiteY2" fmla="*/ 269454 h 1212446"/>
                  <a:gd name="connsiteX3" fmla="*/ 262001 w 504917"/>
                  <a:gd name="connsiteY3" fmla="*/ 612353 h 1212446"/>
                  <a:gd name="connsiteX4" fmla="*/ 281051 w 504917"/>
                  <a:gd name="connsiteY4" fmla="*/ 993353 h 1212446"/>
                  <a:gd name="connsiteX5" fmla="*/ 195326 w 504917"/>
                  <a:gd name="connsiteY5" fmla="*/ 1145753 h 1212446"/>
                  <a:gd name="connsiteX6" fmla="*/ 295338 w 504917"/>
                  <a:gd name="connsiteY6" fmla="*/ 1207665 h 1212446"/>
                  <a:gd name="connsiteX7" fmla="*/ 423926 w 504917"/>
                  <a:gd name="connsiteY7" fmla="*/ 1202903 h 1212446"/>
                  <a:gd name="connsiteX8" fmla="*/ 504888 w 504917"/>
                  <a:gd name="connsiteY8" fmla="*/ 1160040 h 1212446"/>
                  <a:gd name="connsiteX9" fmla="*/ 433451 w 504917"/>
                  <a:gd name="connsiteY9" fmla="*/ 1069553 h 1212446"/>
                  <a:gd name="connsiteX10" fmla="*/ 438213 w 504917"/>
                  <a:gd name="connsiteY10" fmla="*/ 583778 h 1212446"/>
                  <a:gd name="connsiteX11" fmla="*/ 428688 w 504917"/>
                  <a:gd name="connsiteY11" fmla="*/ 283740 h 1212446"/>
                  <a:gd name="connsiteX12" fmla="*/ 357251 w 504917"/>
                  <a:gd name="connsiteY12" fmla="*/ 483765 h 1212446"/>
                  <a:gd name="connsiteX13" fmla="*/ 373818 w 504917"/>
                  <a:gd name="connsiteY13" fmla="*/ 194 h 1212446"/>
                  <a:gd name="connsiteX0" fmla="*/ 373818 w 614514"/>
                  <a:gd name="connsiteY0" fmla="*/ 194 h 1212446"/>
                  <a:gd name="connsiteX1" fmla="*/ 287777 w 614514"/>
                  <a:gd name="connsiteY1" fmla="*/ 423198 h 1212446"/>
                  <a:gd name="connsiteX2" fmla="*/ 63 w 614514"/>
                  <a:gd name="connsiteY2" fmla="*/ 269454 h 1212446"/>
                  <a:gd name="connsiteX3" fmla="*/ 262001 w 614514"/>
                  <a:gd name="connsiteY3" fmla="*/ 612353 h 1212446"/>
                  <a:gd name="connsiteX4" fmla="*/ 281051 w 614514"/>
                  <a:gd name="connsiteY4" fmla="*/ 993353 h 1212446"/>
                  <a:gd name="connsiteX5" fmla="*/ 195326 w 614514"/>
                  <a:gd name="connsiteY5" fmla="*/ 1145753 h 1212446"/>
                  <a:gd name="connsiteX6" fmla="*/ 295338 w 614514"/>
                  <a:gd name="connsiteY6" fmla="*/ 1207665 h 1212446"/>
                  <a:gd name="connsiteX7" fmla="*/ 423926 w 614514"/>
                  <a:gd name="connsiteY7" fmla="*/ 1202903 h 1212446"/>
                  <a:gd name="connsiteX8" fmla="*/ 504888 w 614514"/>
                  <a:gd name="connsiteY8" fmla="*/ 1160040 h 1212446"/>
                  <a:gd name="connsiteX9" fmla="*/ 433451 w 614514"/>
                  <a:gd name="connsiteY9" fmla="*/ 1069553 h 1212446"/>
                  <a:gd name="connsiteX10" fmla="*/ 438213 w 614514"/>
                  <a:gd name="connsiteY10" fmla="*/ 583778 h 1212446"/>
                  <a:gd name="connsiteX11" fmla="*/ 613703 w 614514"/>
                  <a:gd name="connsiteY11" fmla="*/ 194988 h 1212446"/>
                  <a:gd name="connsiteX12" fmla="*/ 357251 w 614514"/>
                  <a:gd name="connsiteY12" fmla="*/ 483765 h 1212446"/>
                  <a:gd name="connsiteX13" fmla="*/ 373818 w 614514"/>
                  <a:gd name="connsiteY13" fmla="*/ 194 h 1212446"/>
                  <a:gd name="connsiteX0" fmla="*/ 373818 w 614514"/>
                  <a:gd name="connsiteY0" fmla="*/ 1 h 1212253"/>
                  <a:gd name="connsiteX1" fmla="*/ 287777 w 614514"/>
                  <a:gd name="connsiteY1" fmla="*/ 423005 h 1212253"/>
                  <a:gd name="connsiteX2" fmla="*/ 63 w 614514"/>
                  <a:gd name="connsiteY2" fmla="*/ 269261 h 1212253"/>
                  <a:gd name="connsiteX3" fmla="*/ 262001 w 614514"/>
                  <a:gd name="connsiteY3" fmla="*/ 612160 h 1212253"/>
                  <a:gd name="connsiteX4" fmla="*/ 281051 w 614514"/>
                  <a:gd name="connsiteY4" fmla="*/ 993160 h 1212253"/>
                  <a:gd name="connsiteX5" fmla="*/ 195326 w 614514"/>
                  <a:gd name="connsiteY5" fmla="*/ 1145560 h 1212253"/>
                  <a:gd name="connsiteX6" fmla="*/ 295338 w 614514"/>
                  <a:gd name="connsiteY6" fmla="*/ 1207472 h 1212253"/>
                  <a:gd name="connsiteX7" fmla="*/ 423926 w 614514"/>
                  <a:gd name="connsiteY7" fmla="*/ 1202710 h 1212253"/>
                  <a:gd name="connsiteX8" fmla="*/ 504888 w 614514"/>
                  <a:gd name="connsiteY8" fmla="*/ 1159847 h 1212253"/>
                  <a:gd name="connsiteX9" fmla="*/ 433451 w 614514"/>
                  <a:gd name="connsiteY9" fmla="*/ 1069360 h 1212253"/>
                  <a:gd name="connsiteX10" fmla="*/ 438213 w 614514"/>
                  <a:gd name="connsiteY10" fmla="*/ 583585 h 1212253"/>
                  <a:gd name="connsiteX11" fmla="*/ 613703 w 614514"/>
                  <a:gd name="connsiteY11" fmla="*/ 194795 h 1212253"/>
                  <a:gd name="connsiteX12" fmla="*/ 357251 w 614514"/>
                  <a:gd name="connsiteY12" fmla="*/ 483572 h 1212253"/>
                  <a:gd name="connsiteX13" fmla="*/ 373818 w 614514"/>
                  <a:gd name="connsiteY13" fmla="*/ 1 h 1212253"/>
                  <a:gd name="connsiteX0" fmla="*/ 373818 w 614514"/>
                  <a:gd name="connsiteY0" fmla="*/ 12082 h 1224334"/>
                  <a:gd name="connsiteX1" fmla="*/ 330315 w 614514"/>
                  <a:gd name="connsiteY1" fmla="*/ 170222 h 1224334"/>
                  <a:gd name="connsiteX2" fmla="*/ 287777 w 614514"/>
                  <a:gd name="connsiteY2" fmla="*/ 435086 h 1224334"/>
                  <a:gd name="connsiteX3" fmla="*/ 63 w 614514"/>
                  <a:gd name="connsiteY3" fmla="*/ 281342 h 1224334"/>
                  <a:gd name="connsiteX4" fmla="*/ 262001 w 614514"/>
                  <a:gd name="connsiteY4" fmla="*/ 624241 h 1224334"/>
                  <a:gd name="connsiteX5" fmla="*/ 281051 w 614514"/>
                  <a:gd name="connsiteY5" fmla="*/ 1005241 h 1224334"/>
                  <a:gd name="connsiteX6" fmla="*/ 195326 w 614514"/>
                  <a:gd name="connsiteY6" fmla="*/ 1157641 h 1224334"/>
                  <a:gd name="connsiteX7" fmla="*/ 295338 w 614514"/>
                  <a:gd name="connsiteY7" fmla="*/ 1219553 h 1224334"/>
                  <a:gd name="connsiteX8" fmla="*/ 423926 w 614514"/>
                  <a:gd name="connsiteY8" fmla="*/ 1214791 h 1224334"/>
                  <a:gd name="connsiteX9" fmla="*/ 504888 w 614514"/>
                  <a:gd name="connsiteY9" fmla="*/ 1171928 h 1224334"/>
                  <a:gd name="connsiteX10" fmla="*/ 433451 w 614514"/>
                  <a:gd name="connsiteY10" fmla="*/ 1081441 h 1224334"/>
                  <a:gd name="connsiteX11" fmla="*/ 438213 w 614514"/>
                  <a:gd name="connsiteY11" fmla="*/ 595666 h 1224334"/>
                  <a:gd name="connsiteX12" fmla="*/ 613703 w 614514"/>
                  <a:gd name="connsiteY12" fmla="*/ 206876 h 1224334"/>
                  <a:gd name="connsiteX13" fmla="*/ 357251 w 614514"/>
                  <a:gd name="connsiteY13" fmla="*/ 495653 h 1224334"/>
                  <a:gd name="connsiteX14" fmla="*/ 373818 w 614514"/>
                  <a:gd name="connsiteY14" fmla="*/ 12082 h 1224334"/>
                  <a:gd name="connsiteX0" fmla="*/ 373818 w 614514"/>
                  <a:gd name="connsiteY0" fmla="*/ 765 h 1213017"/>
                  <a:gd name="connsiteX1" fmla="*/ 330315 w 614514"/>
                  <a:gd name="connsiteY1" fmla="*/ 158905 h 1213017"/>
                  <a:gd name="connsiteX2" fmla="*/ 287777 w 614514"/>
                  <a:gd name="connsiteY2" fmla="*/ 423769 h 1213017"/>
                  <a:gd name="connsiteX3" fmla="*/ 63 w 614514"/>
                  <a:gd name="connsiteY3" fmla="*/ 270025 h 1213017"/>
                  <a:gd name="connsiteX4" fmla="*/ 262001 w 614514"/>
                  <a:gd name="connsiteY4" fmla="*/ 612924 h 1213017"/>
                  <a:gd name="connsiteX5" fmla="*/ 281051 w 614514"/>
                  <a:gd name="connsiteY5" fmla="*/ 993924 h 1213017"/>
                  <a:gd name="connsiteX6" fmla="*/ 195326 w 614514"/>
                  <a:gd name="connsiteY6" fmla="*/ 1146324 h 1213017"/>
                  <a:gd name="connsiteX7" fmla="*/ 295338 w 614514"/>
                  <a:gd name="connsiteY7" fmla="*/ 1208236 h 1213017"/>
                  <a:gd name="connsiteX8" fmla="*/ 423926 w 614514"/>
                  <a:gd name="connsiteY8" fmla="*/ 1203474 h 1213017"/>
                  <a:gd name="connsiteX9" fmla="*/ 504888 w 614514"/>
                  <a:gd name="connsiteY9" fmla="*/ 1160611 h 1213017"/>
                  <a:gd name="connsiteX10" fmla="*/ 433451 w 614514"/>
                  <a:gd name="connsiteY10" fmla="*/ 1070124 h 1213017"/>
                  <a:gd name="connsiteX11" fmla="*/ 438213 w 614514"/>
                  <a:gd name="connsiteY11" fmla="*/ 584349 h 1213017"/>
                  <a:gd name="connsiteX12" fmla="*/ 613703 w 614514"/>
                  <a:gd name="connsiteY12" fmla="*/ 195559 h 1213017"/>
                  <a:gd name="connsiteX13" fmla="*/ 357251 w 614514"/>
                  <a:gd name="connsiteY13" fmla="*/ 484336 h 1213017"/>
                  <a:gd name="connsiteX14" fmla="*/ 383684 w 614514"/>
                  <a:gd name="connsiteY14" fmla="*/ 221359 h 1213017"/>
                  <a:gd name="connsiteX15" fmla="*/ 373818 w 614514"/>
                  <a:gd name="connsiteY15" fmla="*/ 765 h 1213017"/>
                  <a:gd name="connsiteX0" fmla="*/ 345355 w 614514"/>
                  <a:gd name="connsiteY0" fmla="*/ 765 h 1213017"/>
                  <a:gd name="connsiteX1" fmla="*/ 330315 w 614514"/>
                  <a:gd name="connsiteY1" fmla="*/ 158905 h 1213017"/>
                  <a:gd name="connsiteX2" fmla="*/ 287777 w 614514"/>
                  <a:gd name="connsiteY2" fmla="*/ 423769 h 1213017"/>
                  <a:gd name="connsiteX3" fmla="*/ 63 w 614514"/>
                  <a:gd name="connsiteY3" fmla="*/ 270025 h 1213017"/>
                  <a:gd name="connsiteX4" fmla="*/ 262001 w 614514"/>
                  <a:gd name="connsiteY4" fmla="*/ 612924 h 1213017"/>
                  <a:gd name="connsiteX5" fmla="*/ 281051 w 614514"/>
                  <a:gd name="connsiteY5" fmla="*/ 993924 h 1213017"/>
                  <a:gd name="connsiteX6" fmla="*/ 195326 w 614514"/>
                  <a:gd name="connsiteY6" fmla="*/ 1146324 h 1213017"/>
                  <a:gd name="connsiteX7" fmla="*/ 295338 w 614514"/>
                  <a:gd name="connsiteY7" fmla="*/ 1208236 h 1213017"/>
                  <a:gd name="connsiteX8" fmla="*/ 423926 w 614514"/>
                  <a:gd name="connsiteY8" fmla="*/ 1203474 h 1213017"/>
                  <a:gd name="connsiteX9" fmla="*/ 504888 w 614514"/>
                  <a:gd name="connsiteY9" fmla="*/ 1160611 h 1213017"/>
                  <a:gd name="connsiteX10" fmla="*/ 433451 w 614514"/>
                  <a:gd name="connsiteY10" fmla="*/ 1070124 h 1213017"/>
                  <a:gd name="connsiteX11" fmla="*/ 438213 w 614514"/>
                  <a:gd name="connsiteY11" fmla="*/ 584349 h 1213017"/>
                  <a:gd name="connsiteX12" fmla="*/ 613703 w 614514"/>
                  <a:gd name="connsiteY12" fmla="*/ 195559 h 1213017"/>
                  <a:gd name="connsiteX13" fmla="*/ 357251 w 614514"/>
                  <a:gd name="connsiteY13" fmla="*/ 484336 h 1213017"/>
                  <a:gd name="connsiteX14" fmla="*/ 383684 w 614514"/>
                  <a:gd name="connsiteY14" fmla="*/ 221359 h 1213017"/>
                  <a:gd name="connsiteX15" fmla="*/ 345355 w 614514"/>
                  <a:gd name="connsiteY15" fmla="*/ 765 h 1213017"/>
                  <a:gd name="connsiteX0" fmla="*/ 345355 w 614514"/>
                  <a:gd name="connsiteY0" fmla="*/ 765 h 1213017"/>
                  <a:gd name="connsiteX1" fmla="*/ 330315 w 614514"/>
                  <a:gd name="connsiteY1" fmla="*/ 158905 h 1213017"/>
                  <a:gd name="connsiteX2" fmla="*/ 287777 w 614514"/>
                  <a:gd name="connsiteY2" fmla="*/ 423769 h 1213017"/>
                  <a:gd name="connsiteX3" fmla="*/ 63 w 614514"/>
                  <a:gd name="connsiteY3" fmla="*/ 270025 h 1213017"/>
                  <a:gd name="connsiteX4" fmla="*/ 262001 w 614514"/>
                  <a:gd name="connsiteY4" fmla="*/ 612924 h 1213017"/>
                  <a:gd name="connsiteX5" fmla="*/ 281051 w 614514"/>
                  <a:gd name="connsiteY5" fmla="*/ 993924 h 1213017"/>
                  <a:gd name="connsiteX6" fmla="*/ 195326 w 614514"/>
                  <a:gd name="connsiteY6" fmla="*/ 1146324 h 1213017"/>
                  <a:gd name="connsiteX7" fmla="*/ 295338 w 614514"/>
                  <a:gd name="connsiteY7" fmla="*/ 1208236 h 1213017"/>
                  <a:gd name="connsiteX8" fmla="*/ 423926 w 614514"/>
                  <a:gd name="connsiteY8" fmla="*/ 1203474 h 1213017"/>
                  <a:gd name="connsiteX9" fmla="*/ 504888 w 614514"/>
                  <a:gd name="connsiteY9" fmla="*/ 1160611 h 1213017"/>
                  <a:gd name="connsiteX10" fmla="*/ 433451 w 614514"/>
                  <a:gd name="connsiteY10" fmla="*/ 1070124 h 1213017"/>
                  <a:gd name="connsiteX11" fmla="*/ 438213 w 614514"/>
                  <a:gd name="connsiteY11" fmla="*/ 584349 h 1213017"/>
                  <a:gd name="connsiteX12" fmla="*/ 613703 w 614514"/>
                  <a:gd name="connsiteY12" fmla="*/ 195559 h 1213017"/>
                  <a:gd name="connsiteX13" fmla="*/ 396388 w 614514"/>
                  <a:gd name="connsiteY13" fmla="*/ 477762 h 1213017"/>
                  <a:gd name="connsiteX14" fmla="*/ 383684 w 614514"/>
                  <a:gd name="connsiteY14" fmla="*/ 221359 h 1213017"/>
                  <a:gd name="connsiteX15" fmla="*/ 345355 w 614514"/>
                  <a:gd name="connsiteY15" fmla="*/ 765 h 1213017"/>
                  <a:gd name="connsiteX0" fmla="*/ 345355 w 614514"/>
                  <a:gd name="connsiteY0" fmla="*/ 765 h 1213017"/>
                  <a:gd name="connsiteX1" fmla="*/ 330315 w 614514"/>
                  <a:gd name="connsiteY1" fmla="*/ 158905 h 1213017"/>
                  <a:gd name="connsiteX2" fmla="*/ 287777 w 614514"/>
                  <a:gd name="connsiteY2" fmla="*/ 423769 h 1213017"/>
                  <a:gd name="connsiteX3" fmla="*/ 63 w 614514"/>
                  <a:gd name="connsiteY3" fmla="*/ 270025 h 1213017"/>
                  <a:gd name="connsiteX4" fmla="*/ 262001 w 614514"/>
                  <a:gd name="connsiteY4" fmla="*/ 612924 h 1213017"/>
                  <a:gd name="connsiteX5" fmla="*/ 281051 w 614514"/>
                  <a:gd name="connsiteY5" fmla="*/ 993924 h 1213017"/>
                  <a:gd name="connsiteX6" fmla="*/ 195326 w 614514"/>
                  <a:gd name="connsiteY6" fmla="*/ 1146324 h 1213017"/>
                  <a:gd name="connsiteX7" fmla="*/ 295338 w 614514"/>
                  <a:gd name="connsiteY7" fmla="*/ 1208236 h 1213017"/>
                  <a:gd name="connsiteX8" fmla="*/ 423926 w 614514"/>
                  <a:gd name="connsiteY8" fmla="*/ 1203474 h 1213017"/>
                  <a:gd name="connsiteX9" fmla="*/ 504888 w 614514"/>
                  <a:gd name="connsiteY9" fmla="*/ 1160611 h 1213017"/>
                  <a:gd name="connsiteX10" fmla="*/ 433451 w 614514"/>
                  <a:gd name="connsiteY10" fmla="*/ 1070124 h 1213017"/>
                  <a:gd name="connsiteX11" fmla="*/ 438213 w 614514"/>
                  <a:gd name="connsiteY11" fmla="*/ 584349 h 1213017"/>
                  <a:gd name="connsiteX12" fmla="*/ 613703 w 614514"/>
                  <a:gd name="connsiteY12" fmla="*/ 195559 h 1213017"/>
                  <a:gd name="connsiteX13" fmla="*/ 417736 w 614514"/>
                  <a:gd name="connsiteY13" fmla="*/ 471189 h 1213017"/>
                  <a:gd name="connsiteX14" fmla="*/ 383684 w 614514"/>
                  <a:gd name="connsiteY14" fmla="*/ 221359 h 1213017"/>
                  <a:gd name="connsiteX15" fmla="*/ 345355 w 614514"/>
                  <a:gd name="connsiteY15" fmla="*/ 765 h 1213017"/>
                  <a:gd name="connsiteX0" fmla="*/ 346588 w 615747"/>
                  <a:gd name="connsiteY0" fmla="*/ 765 h 1213017"/>
                  <a:gd name="connsiteX1" fmla="*/ 331548 w 615747"/>
                  <a:gd name="connsiteY1" fmla="*/ 158905 h 1213017"/>
                  <a:gd name="connsiteX2" fmla="*/ 289010 w 615747"/>
                  <a:gd name="connsiteY2" fmla="*/ 423769 h 1213017"/>
                  <a:gd name="connsiteX3" fmla="*/ 167881 w 615747"/>
                  <a:gd name="connsiteY3" fmla="*/ 379139 h 1213017"/>
                  <a:gd name="connsiteX4" fmla="*/ 1296 w 615747"/>
                  <a:gd name="connsiteY4" fmla="*/ 270025 h 1213017"/>
                  <a:gd name="connsiteX5" fmla="*/ 263234 w 615747"/>
                  <a:gd name="connsiteY5" fmla="*/ 612924 h 1213017"/>
                  <a:gd name="connsiteX6" fmla="*/ 282284 w 615747"/>
                  <a:gd name="connsiteY6" fmla="*/ 993924 h 1213017"/>
                  <a:gd name="connsiteX7" fmla="*/ 196559 w 615747"/>
                  <a:gd name="connsiteY7" fmla="*/ 1146324 h 1213017"/>
                  <a:gd name="connsiteX8" fmla="*/ 296571 w 615747"/>
                  <a:gd name="connsiteY8" fmla="*/ 1208236 h 1213017"/>
                  <a:gd name="connsiteX9" fmla="*/ 425159 w 615747"/>
                  <a:gd name="connsiteY9" fmla="*/ 1203474 h 1213017"/>
                  <a:gd name="connsiteX10" fmla="*/ 506121 w 615747"/>
                  <a:gd name="connsiteY10" fmla="*/ 1160611 h 1213017"/>
                  <a:gd name="connsiteX11" fmla="*/ 434684 w 615747"/>
                  <a:gd name="connsiteY11" fmla="*/ 1070124 h 1213017"/>
                  <a:gd name="connsiteX12" fmla="*/ 439446 w 615747"/>
                  <a:gd name="connsiteY12" fmla="*/ 584349 h 1213017"/>
                  <a:gd name="connsiteX13" fmla="*/ 614936 w 615747"/>
                  <a:gd name="connsiteY13" fmla="*/ 195559 h 1213017"/>
                  <a:gd name="connsiteX14" fmla="*/ 418969 w 615747"/>
                  <a:gd name="connsiteY14" fmla="*/ 471189 h 1213017"/>
                  <a:gd name="connsiteX15" fmla="*/ 384917 w 615747"/>
                  <a:gd name="connsiteY15" fmla="*/ 221359 h 1213017"/>
                  <a:gd name="connsiteX16" fmla="*/ 346588 w 615747"/>
                  <a:gd name="connsiteY16" fmla="*/ 765 h 1213017"/>
                  <a:gd name="connsiteX0" fmla="*/ 346521 w 615680"/>
                  <a:gd name="connsiteY0" fmla="*/ 765 h 1213017"/>
                  <a:gd name="connsiteX1" fmla="*/ 331481 w 615680"/>
                  <a:gd name="connsiteY1" fmla="*/ 158905 h 1213017"/>
                  <a:gd name="connsiteX2" fmla="*/ 288943 w 615680"/>
                  <a:gd name="connsiteY2" fmla="*/ 423769 h 1213017"/>
                  <a:gd name="connsiteX3" fmla="*/ 114445 w 615680"/>
                  <a:gd name="connsiteY3" fmla="*/ 234507 h 1213017"/>
                  <a:gd name="connsiteX4" fmla="*/ 167814 w 615680"/>
                  <a:gd name="connsiteY4" fmla="*/ 379139 h 1213017"/>
                  <a:gd name="connsiteX5" fmla="*/ 1229 w 615680"/>
                  <a:gd name="connsiteY5" fmla="*/ 270025 h 1213017"/>
                  <a:gd name="connsiteX6" fmla="*/ 263167 w 615680"/>
                  <a:gd name="connsiteY6" fmla="*/ 612924 h 1213017"/>
                  <a:gd name="connsiteX7" fmla="*/ 282217 w 615680"/>
                  <a:gd name="connsiteY7" fmla="*/ 993924 h 1213017"/>
                  <a:gd name="connsiteX8" fmla="*/ 196492 w 615680"/>
                  <a:gd name="connsiteY8" fmla="*/ 1146324 h 1213017"/>
                  <a:gd name="connsiteX9" fmla="*/ 296504 w 615680"/>
                  <a:gd name="connsiteY9" fmla="*/ 1208236 h 1213017"/>
                  <a:gd name="connsiteX10" fmla="*/ 425092 w 615680"/>
                  <a:gd name="connsiteY10" fmla="*/ 1203474 h 1213017"/>
                  <a:gd name="connsiteX11" fmla="*/ 506054 w 615680"/>
                  <a:gd name="connsiteY11" fmla="*/ 1160611 h 1213017"/>
                  <a:gd name="connsiteX12" fmla="*/ 434617 w 615680"/>
                  <a:gd name="connsiteY12" fmla="*/ 1070124 h 1213017"/>
                  <a:gd name="connsiteX13" fmla="*/ 439379 w 615680"/>
                  <a:gd name="connsiteY13" fmla="*/ 584349 h 1213017"/>
                  <a:gd name="connsiteX14" fmla="*/ 614869 w 615680"/>
                  <a:gd name="connsiteY14" fmla="*/ 195559 h 1213017"/>
                  <a:gd name="connsiteX15" fmla="*/ 418902 w 615680"/>
                  <a:gd name="connsiteY15" fmla="*/ 471189 h 1213017"/>
                  <a:gd name="connsiteX16" fmla="*/ 384850 w 615680"/>
                  <a:gd name="connsiteY16" fmla="*/ 221359 h 1213017"/>
                  <a:gd name="connsiteX17" fmla="*/ 346521 w 615680"/>
                  <a:gd name="connsiteY17" fmla="*/ 765 h 1213017"/>
                  <a:gd name="connsiteX0" fmla="*/ 346521 w 615680"/>
                  <a:gd name="connsiteY0" fmla="*/ 765 h 1213017"/>
                  <a:gd name="connsiteX1" fmla="*/ 331481 w 615680"/>
                  <a:gd name="connsiteY1" fmla="*/ 158905 h 1213017"/>
                  <a:gd name="connsiteX2" fmla="*/ 288943 w 615680"/>
                  <a:gd name="connsiteY2" fmla="*/ 423769 h 1213017"/>
                  <a:gd name="connsiteX3" fmla="*/ 114445 w 615680"/>
                  <a:gd name="connsiteY3" fmla="*/ 234507 h 1213017"/>
                  <a:gd name="connsiteX4" fmla="*/ 167814 w 615680"/>
                  <a:gd name="connsiteY4" fmla="*/ 379139 h 1213017"/>
                  <a:gd name="connsiteX5" fmla="*/ 1229 w 615680"/>
                  <a:gd name="connsiteY5" fmla="*/ 270025 h 1213017"/>
                  <a:gd name="connsiteX6" fmla="*/ 263167 w 615680"/>
                  <a:gd name="connsiteY6" fmla="*/ 612924 h 1213017"/>
                  <a:gd name="connsiteX7" fmla="*/ 282217 w 615680"/>
                  <a:gd name="connsiteY7" fmla="*/ 993924 h 1213017"/>
                  <a:gd name="connsiteX8" fmla="*/ 196492 w 615680"/>
                  <a:gd name="connsiteY8" fmla="*/ 1146324 h 1213017"/>
                  <a:gd name="connsiteX9" fmla="*/ 296504 w 615680"/>
                  <a:gd name="connsiteY9" fmla="*/ 1208236 h 1213017"/>
                  <a:gd name="connsiteX10" fmla="*/ 425092 w 615680"/>
                  <a:gd name="connsiteY10" fmla="*/ 1203474 h 1213017"/>
                  <a:gd name="connsiteX11" fmla="*/ 506054 w 615680"/>
                  <a:gd name="connsiteY11" fmla="*/ 1160611 h 1213017"/>
                  <a:gd name="connsiteX12" fmla="*/ 434617 w 615680"/>
                  <a:gd name="connsiteY12" fmla="*/ 1070124 h 1213017"/>
                  <a:gd name="connsiteX13" fmla="*/ 439379 w 615680"/>
                  <a:gd name="connsiteY13" fmla="*/ 584349 h 1213017"/>
                  <a:gd name="connsiteX14" fmla="*/ 614869 w 615680"/>
                  <a:gd name="connsiteY14" fmla="*/ 195559 h 1213017"/>
                  <a:gd name="connsiteX15" fmla="*/ 418902 w 615680"/>
                  <a:gd name="connsiteY15" fmla="*/ 471189 h 1213017"/>
                  <a:gd name="connsiteX16" fmla="*/ 384850 w 615680"/>
                  <a:gd name="connsiteY16" fmla="*/ 221359 h 1213017"/>
                  <a:gd name="connsiteX17" fmla="*/ 346521 w 615680"/>
                  <a:gd name="connsiteY17" fmla="*/ 765 h 1213017"/>
                  <a:gd name="connsiteX0" fmla="*/ 346521 w 615680"/>
                  <a:gd name="connsiteY0" fmla="*/ 765 h 1213017"/>
                  <a:gd name="connsiteX1" fmla="*/ 331481 w 615680"/>
                  <a:gd name="connsiteY1" fmla="*/ 158905 h 1213017"/>
                  <a:gd name="connsiteX2" fmla="*/ 288943 w 615680"/>
                  <a:gd name="connsiteY2" fmla="*/ 423769 h 1213017"/>
                  <a:gd name="connsiteX3" fmla="*/ 114445 w 615680"/>
                  <a:gd name="connsiteY3" fmla="*/ 234507 h 1213017"/>
                  <a:gd name="connsiteX4" fmla="*/ 167814 w 615680"/>
                  <a:gd name="connsiteY4" fmla="*/ 379139 h 1213017"/>
                  <a:gd name="connsiteX5" fmla="*/ 1229 w 615680"/>
                  <a:gd name="connsiteY5" fmla="*/ 270025 h 1213017"/>
                  <a:gd name="connsiteX6" fmla="*/ 263167 w 615680"/>
                  <a:gd name="connsiteY6" fmla="*/ 612924 h 1213017"/>
                  <a:gd name="connsiteX7" fmla="*/ 282217 w 615680"/>
                  <a:gd name="connsiteY7" fmla="*/ 993924 h 1213017"/>
                  <a:gd name="connsiteX8" fmla="*/ 196492 w 615680"/>
                  <a:gd name="connsiteY8" fmla="*/ 1146324 h 1213017"/>
                  <a:gd name="connsiteX9" fmla="*/ 296504 w 615680"/>
                  <a:gd name="connsiteY9" fmla="*/ 1208236 h 1213017"/>
                  <a:gd name="connsiteX10" fmla="*/ 425092 w 615680"/>
                  <a:gd name="connsiteY10" fmla="*/ 1203474 h 1213017"/>
                  <a:gd name="connsiteX11" fmla="*/ 506054 w 615680"/>
                  <a:gd name="connsiteY11" fmla="*/ 1160611 h 1213017"/>
                  <a:gd name="connsiteX12" fmla="*/ 434617 w 615680"/>
                  <a:gd name="connsiteY12" fmla="*/ 1070124 h 1213017"/>
                  <a:gd name="connsiteX13" fmla="*/ 439379 w 615680"/>
                  <a:gd name="connsiteY13" fmla="*/ 584349 h 1213017"/>
                  <a:gd name="connsiteX14" fmla="*/ 614869 w 615680"/>
                  <a:gd name="connsiteY14" fmla="*/ 195559 h 1213017"/>
                  <a:gd name="connsiteX15" fmla="*/ 418902 w 615680"/>
                  <a:gd name="connsiteY15" fmla="*/ 471189 h 1213017"/>
                  <a:gd name="connsiteX16" fmla="*/ 384850 w 615680"/>
                  <a:gd name="connsiteY16" fmla="*/ 221359 h 1213017"/>
                  <a:gd name="connsiteX17" fmla="*/ 346521 w 615680"/>
                  <a:gd name="connsiteY17" fmla="*/ 765 h 1213017"/>
                  <a:gd name="connsiteX0" fmla="*/ 346521 w 615680"/>
                  <a:gd name="connsiteY0" fmla="*/ 765 h 1213017"/>
                  <a:gd name="connsiteX1" fmla="*/ 331481 w 615680"/>
                  <a:gd name="connsiteY1" fmla="*/ 158905 h 1213017"/>
                  <a:gd name="connsiteX2" fmla="*/ 288943 w 615680"/>
                  <a:gd name="connsiteY2" fmla="*/ 423769 h 1213017"/>
                  <a:gd name="connsiteX3" fmla="*/ 114445 w 615680"/>
                  <a:gd name="connsiteY3" fmla="*/ 234507 h 1213017"/>
                  <a:gd name="connsiteX4" fmla="*/ 167814 w 615680"/>
                  <a:gd name="connsiteY4" fmla="*/ 379139 h 1213017"/>
                  <a:gd name="connsiteX5" fmla="*/ 1229 w 615680"/>
                  <a:gd name="connsiteY5" fmla="*/ 270025 h 1213017"/>
                  <a:gd name="connsiteX6" fmla="*/ 263167 w 615680"/>
                  <a:gd name="connsiteY6" fmla="*/ 612924 h 1213017"/>
                  <a:gd name="connsiteX7" fmla="*/ 282217 w 615680"/>
                  <a:gd name="connsiteY7" fmla="*/ 993924 h 1213017"/>
                  <a:gd name="connsiteX8" fmla="*/ 196492 w 615680"/>
                  <a:gd name="connsiteY8" fmla="*/ 1146324 h 1213017"/>
                  <a:gd name="connsiteX9" fmla="*/ 296504 w 615680"/>
                  <a:gd name="connsiteY9" fmla="*/ 1208236 h 1213017"/>
                  <a:gd name="connsiteX10" fmla="*/ 425092 w 615680"/>
                  <a:gd name="connsiteY10" fmla="*/ 1203474 h 1213017"/>
                  <a:gd name="connsiteX11" fmla="*/ 506054 w 615680"/>
                  <a:gd name="connsiteY11" fmla="*/ 1160611 h 1213017"/>
                  <a:gd name="connsiteX12" fmla="*/ 434617 w 615680"/>
                  <a:gd name="connsiteY12" fmla="*/ 1070124 h 1213017"/>
                  <a:gd name="connsiteX13" fmla="*/ 439379 w 615680"/>
                  <a:gd name="connsiteY13" fmla="*/ 584349 h 1213017"/>
                  <a:gd name="connsiteX14" fmla="*/ 614869 w 615680"/>
                  <a:gd name="connsiteY14" fmla="*/ 195559 h 1213017"/>
                  <a:gd name="connsiteX15" fmla="*/ 418902 w 615680"/>
                  <a:gd name="connsiteY15" fmla="*/ 471189 h 1213017"/>
                  <a:gd name="connsiteX16" fmla="*/ 384850 w 615680"/>
                  <a:gd name="connsiteY16" fmla="*/ 221359 h 1213017"/>
                  <a:gd name="connsiteX17" fmla="*/ 346521 w 615680"/>
                  <a:gd name="connsiteY17" fmla="*/ 765 h 1213017"/>
                  <a:gd name="connsiteX0" fmla="*/ 346521 w 615680"/>
                  <a:gd name="connsiteY0" fmla="*/ 839 h 1213091"/>
                  <a:gd name="connsiteX1" fmla="*/ 331481 w 615680"/>
                  <a:gd name="connsiteY1" fmla="*/ 158979 h 1213091"/>
                  <a:gd name="connsiteX2" fmla="*/ 288943 w 615680"/>
                  <a:gd name="connsiteY2" fmla="*/ 423843 h 1213091"/>
                  <a:gd name="connsiteX3" fmla="*/ 114445 w 615680"/>
                  <a:gd name="connsiteY3" fmla="*/ 234581 h 1213091"/>
                  <a:gd name="connsiteX4" fmla="*/ 167814 w 615680"/>
                  <a:gd name="connsiteY4" fmla="*/ 379213 h 1213091"/>
                  <a:gd name="connsiteX5" fmla="*/ 1229 w 615680"/>
                  <a:gd name="connsiteY5" fmla="*/ 270099 h 1213091"/>
                  <a:gd name="connsiteX6" fmla="*/ 263167 w 615680"/>
                  <a:gd name="connsiteY6" fmla="*/ 612998 h 1213091"/>
                  <a:gd name="connsiteX7" fmla="*/ 282217 w 615680"/>
                  <a:gd name="connsiteY7" fmla="*/ 993998 h 1213091"/>
                  <a:gd name="connsiteX8" fmla="*/ 196492 w 615680"/>
                  <a:gd name="connsiteY8" fmla="*/ 1146398 h 1213091"/>
                  <a:gd name="connsiteX9" fmla="*/ 296504 w 615680"/>
                  <a:gd name="connsiteY9" fmla="*/ 1208310 h 1213091"/>
                  <a:gd name="connsiteX10" fmla="*/ 425092 w 615680"/>
                  <a:gd name="connsiteY10" fmla="*/ 1203548 h 1213091"/>
                  <a:gd name="connsiteX11" fmla="*/ 506054 w 615680"/>
                  <a:gd name="connsiteY11" fmla="*/ 1160685 h 1213091"/>
                  <a:gd name="connsiteX12" fmla="*/ 434617 w 615680"/>
                  <a:gd name="connsiteY12" fmla="*/ 1070198 h 1213091"/>
                  <a:gd name="connsiteX13" fmla="*/ 439379 w 615680"/>
                  <a:gd name="connsiteY13" fmla="*/ 584423 h 1213091"/>
                  <a:gd name="connsiteX14" fmla="*/ 614869 w 615680"/>
                  <a:gd name="connsiteY14" fmla="*/ 195633 h 1213091"/>
                  <a:gd name="connsiteX15" fmla="*/ 418902 w 615680"/>
                  <a:gd name="connsiteY15" fmla="*/ 471263 h 1213091"/>
                  <a:gd name="connsiteX16" fmla="*/ 370618 w 615680"/>
                  <a:gd name="connsiteY16" fmla="*/ 224720 h 1213091"/>
                  <a:gd name="connsiteX17" fmla="*/ 346521 w 615680"/>
                  <a:gd name="connsiteY17" fmla="*/ 839 h 1213091"/>
                  <a:gd name="connsiteX0" fmla="*/ 420838 w 689997"/>
                  <a:gd name="connsiteY0" fmla="*/ 839 h 1213091"/>
                  <a:gd name="connsiteX1" fmla="*/ 405798 w 689997"/>
                  <a:gd name="connsiteY1" fmla="*/ 158979 h 1213091"/>
                  <a:gd name="connsiteX2" fmla="*/ 363260 w 689997"/>
                  <a:gd name="connsiteY2" fmla="*/ 423843 h 1213091"/>
                  <a:gd name="connsiteX3" fmla="*/ 188762 w 689997"/>
                  <a:gd name="connsiteY3" fmla="*/ 234581 h 1213091"/>
                  <a:gd name="connsiteX4" fmla="*/ 242131 w 689997"/>
                  <a:gd name="connsiteY4" fmla="*/ 379213 h 1213091"/>
                  <a:gd name="connsiteX5" fmla="*/ 828 w 689997"/>
                  <a:gd name="connsiteY5" fmla="*/ 191209 h 1213091"/>
                  <a:gd name="connsiteX6" fmla="*/ 337484 w 689997"/>
                  <a:gd name="connsiteY6" fmla="*/ 612998 h 1213091"/>
                  <a:gd name="connsiteX7" fmla="*/ 356534 w 689997"/>
                  <a:gd name="connsiteY7" fmla="*/ 993998 h 1213091"/>
                  <a:gd name="connsiteX8" fmla="*/ 270809 w 689997"/>
                  <a:gd name="connsiteY8" fmla="*/ 1146398 h 1213091"/>
                  <a:gd name="connsiteX9" fmla="*/ 370821 w 689997"/>
                  <a:gd name="connsiteY9" fmla="*/ 1208310 h 1213091"/>
                  <a:gd name="connsiteX10" fmla="*/ 499409 w 689997"/>
                  <a:gd name="connsiteY10" fmla="*/ 1203548 h 1213091"/>
                  <a:gd name="connsiteX11" fmla="*/ 580371 w 689997"/>
                  <a:gd name="connsiteY11" fmla="*/ 1160685 h 1213091"/>
                  <a:gd name="connsiteX12" fmla="*/ 508934 w 689997"/>
                  <a:gd name="connsiteY12" fmla="*/ 1070198 h 1213091"/>
                  <a:gd name="connsiteX13" fmla="*/ 513696 w 689997"/>
                  <a:gd name="connsiteY13" fmla="*/ 584423 h 1213091"/>
                  <a:gd name="connsiteX14" fmla="*/ 689186 w 689997"/>
                  <a:gd name="connsiteY14" fmla="*/ 195633 h 1213091"/>
                  <a:gd name="connsiteX15" fmla="*/ 493219 w 689997"/>
                  <a:gd name="connsiteY15" fmla="*/ 471263 h 1213091"/>
                  <a:gd name="connsiteX16" fmla="*/ 444935 w 689997"/>
                  <a:gd name="connsiteY16" fmla="*/ 224720 h 1213091"/>
                  <a:gd name="connsiteX17" fmla="*/ 420838 w 689997"/>
                  <a:gd name="connsiteY17" fmla="*/ 839 h 1213091"/>
                  <a:gd name="connsiteX0" fmla="*/ 420838 w 689997"/>
                  <a:gd name="connsiteY0" fmla="*/ 839 h 1213091"/>
                  <a:gd name="connsiteX1" fmla="*/ 405798 w 689997"/>
                  <a:gd name="connsiteY1" fmla="*/ 158979 h 1213091"/>
                  <a:gd name="connsiteX2" fmla="*/ 363260 w 689997"/>
                  <a:gd name="connsiteY2" fmla="*/ 423843 h 1213091"/>
                  <a:gd name="connsiteX3" fmla="*/ 188762 w 689997"/>
                  <a:gd name="connsiteY3" fmla="*/ 218146 h 1213091"/>
                  <a:gd name="connsiteX4" fmla="*/ 242131 w 689997"/>
                  <a:gd name="connsiteY4" fmla="*/ 379213 h 1213091"/>
                  <a:gd name="connsiteX5" fmla="*/ 828 w 689997"/>
                  <a:gd name="connsiteY5" fmla="*/ 191209 h 1213091"/>
                  <a:gd name="connsiteX6" fmla="*/ 337484 w 689997"/>
                  <a:gd name="connsiteY6" fmla="*/ 612998 h 1213091"/>
                  <a:gd name="connsiteX7" fmla="*/ 356534 w 689997"/>
                  <a:gd name="connsiteY7" fmla="*/ 993998 h 1213091"/>
                  <a:gd name="connsiteX8" fmla="*/ 270809 w 689997"/>
                  <a:gd name="connsiteY8" fmla="*/ 1146398 h 1213091"/>
                  <a:gd name="connsiteX9" fmla="*/ 370821 w 689997"/>
                  <a:gd name="connsiteY9" fmla="*/ 1208310 h 1213091"/>
                  <a:gd name="connsiteX10" fmla="*/ 499409 w 689997"/>
                  <a:gd name="connsiteY10" fmla="*/ 1203548 h 1213091"/>
                  <a:gd name="connsiteX11" fmla="*/ 580371 w 689997"/>
                  <a:gd name="connsiteY11" fmla="*/ 1160685 h 1213091"/>
                  <a:gd name="connsiteX12" fmla="*/ 508934 w 689997"/>
                  <a:gd name="connsiteY12" fmla="*/ 1070198 h 1213091"/>
                  <a:gd name="connsiteX13" fmla="*/ 513696 w 689997"/>
                  <a:gd name="connsiteY13" fmla="*/ 584423 h 1213091"/>
                  <a:gd name="connsiteX14" fmla="*/ 689186 w 689997"/>
                  <a:gd name="connsiteY14" fmla="*/ 195633 h 1213091"/>
                  <a:gd name="connsiteX15" fmla="*/ 493219 w 689997"/>
                  <a:gd name="connsiteY15" fmla="*/ 471263 h 1213091"/>
                  <a:gd name="connsiteX16" fmla="*/ 444935 w 689997"/>
                  <a:gd name="connsiteY16" fmla="*/ 224720 h 1213091"/>
                  <a:gd name="connsiteX17" fmla="*/ 420838 w 689997"/>
                  <a:gd name="connsiteY17" fmla="*/ 839 h 1213091"/>
                  <a:gd name="connsiteX0" fmla="*/ 420838 w 689997"/>
                  <a:gd name="connsiteY0" fmla="*/ 743 h 1212995"/>
                  <a:gd name="connsiteX1" fmla="*/ 384450 w 689997"/>
                  <a:gd name="connsiteY1" fmla="*/ 162170 h 1212995"/>
                  <a:gd name="connsiteX2" fmla="*/ 363260 w 689997"/>
                  <a:gd name="connsiteY2" fmla="*/ 423747 h 1212995"/>
                  <a:gd name="connsiteX3" fmla="*/ 188762 w 689997"/>
                  <a:gd name="connsiteY3" fmla="*/ 218050 h 1212995"/>
                  <a:gd name="connsiteX4" fmla="*/ 242131 w 689997"/>
                  <a:gd name="connsiteY4" fmla="*/ 379117 h 1212995"/>
                  <a:gd name="connsiteX5" fmla="*/ 828 w 689997"/>
                  <a:gd name="connsiteY5" fmla="*/ 191113 h 1212995"/>
                  <a:gd name="connsiteX6" fmla="*/ 337484 w 689997"/>
                  <a:gd name="connsiteY6" fmla="*/ 612902 h 1212995"/>
                  <a:gd name="connsiteX7" fmla="*/ 356534 w 689997"/>
                  <a:gd name="connsiteY7" fmla="*/ 993902 h 1212995"/>
                  <a:gd name="connsiteX8" fmla="*/ 270809 w 689997"/>
                  <a:gd name="connsiteY8" fmla="*/ 1146302 h 1212995"/>
                  <a:gd name="connsiteX9" fmla="*/ 370821 w 689997"/>
                  <a:gd name="connsiteY9" fmla="*/ 1208214 h 1212995"/>
                  <a:gd name="connsiteX10" fmla="*/ 499409 w 689997"/>
                  <a:gd name="connsiteY10" fmla="*/ 1203452 h 1212995"/>
                  <a:gd name="connsiteX11" fmla="*/ 580371 w 689997"/>
                  <a:gd name="connsiteY11" fmla="*/ 1160589 h 1212995"/>
                  <a:gd name="connsiteX12" fmla="*/ 508934 w 689997"/>
                  <a:gd name="connsiteY12" fmla="*/ 1070102 h 1212995"/>
                  <a:gd name="connsiteX13" fmla="*/ 513696 w 689997"/>
                  <a:gd name="connsiteY13" fmla="*/ 584327 h 1212995"/>
                  <a:gd name="connsiteX14" fmla="*/ 689186 w 689997"/>
                  <a:gd name="connsiteY14" fmla="*/ 195537 h 1212995"/>
                  <a:gd name="connsiteX15" fmla="*/ 493219 w 689997"/>
                  <a:gd name="connsiteY15" fmla="*/ 471167 h 1212995"/>
                  <a:gd name="connsiteX16" fmla="*/ 444935 w 689997"/>
                  <a:gd name="connsiteY16" fmla="*/ 224624 h 1212995"/>
                  <a:gd name="connsiteX17" fmla="*/ 420838 w 689997"/>
                  <a:gd name="connsiteY17" fmla="*/ 743 h 1212995"/>
                  <a:gd name="connsiteX0" fmla="*/ 420838 w 689997"/>
                  <a:gd name="connsiteY0" fmla="*/ 743 h 1212995"/>
                  <a:gd name="connsiteX1" fmla="*/ 384450 w 689997"/>
                  <a:gd name="connsiteY1" fmla="*/ 162170 h 1212995"/>
                  <a:gd name="connsiteX2" fmla="*/ 363260 w 689997"/>
                  <a:gd name="connsiteY2" fmla="*/ 423747 h 1212995"/>
                  <a:gd name="connsiteX3" fmla="*/ 188762 w 689997"/>
                  <a:gd name="connsiteY3" fmla="*/ 218050 h 1212995"/>
                  <a:gd name="connsiteX4" fmla="*/ 242131 w 689997"/>
                  <a:gd name="connsiteY4" fmla="*/ 379117 h 1212995"/>
                  <a:gd name="connsiteX5" fmla="*/ 828 w 689997"/>
                  <a:gd name="connsiteY5" fmla="*/ 191113 h 1212995"/>
                  <a:gd name="connsiteX6" fmla="*/ 337484 w 689997"/>
                  <a:gd name="connsiteY6" fmla="*/ 612902 h 1212995"/>
                  <a:gd name="connsiteX7" fmla="*/ 356534 w 689997"/>
                  <a:gd name="connsiteY7" fmla="*/ 993902 h 1212995"/>
                  <a:gd name="connsiteX8" fmla="*/ 270809 w 689997"/>
                  <a:gd name="connsiteY8" fmla="*/ 1146302 h 1212995"/>
                  <a:gd name="connsiteX9" fmla="*/ 370821 w 689997"/>
                  <a:gd name="connsiteY9" fmla="*/ 1208214 h 1212995"/>
                  <a:gd name="connsiteX10" fmla="*/ 499409 w 689997"/>
                  <a:gd name="connsiteY10" fmla="*/ 1203452 h 1212995"/>
                  <a:gd name="connsiteX11" fmla="*/ 580371 w 689997"/>
                  <a:gd name="connsiteY11" fmla="*/ 1160589 h 1212995"/>
                  <a:gd name="connsiteX12" fmla="*/ 508934 w 689997"/>
                  <a:gd name="connsiteY12" fmla="*/ 1070102 h 1212995"/>
                  <a:gd name="connsiteX13" fmla="*/ 513696 w 689997"/>
                  <a:gd name="connsiteY13" fmla="*/ 584327 h 1212995"/>
                  <a:gd name="connsiteX14" fmla="*/ 689186 w 689997"/>
                  <a:gd name="connsiteY14" fmla="*/ 195537 h 1212995"/>
                  <a:gd name="connsiteX15" fmla="*/ 493219 w 689997"/>
                  <a:gd name="connsiteY15" fmla="*/ 471167 h 1212995"/>
                  <a:gd name="connsiteX16" fmla="*/ 444935 w 689997"/>
                  <a:gd name="connsiteY16" fmla="*/ 224624 h 1212995"/>
                  <a:gd name="connsiteX17" fmla="*/ 420838 w 689997"/>
                  <a:gd name="connsiteY17" fmla="*/ 743 h 1212995"/>
                  <a:gd name="connsiteX0" fmla="*/ 421151 w 690310"/>
                  <a:gd name="connsiteY0" fmla="*/ 743 h 1212995"/>
                  <a:gd name="connsiteX1" fmla="*/ 384763 w 690310"/>
                  <a:gd name="connsiteY1" fmla="*/ 162170 h 1212995"/>
                  <a:gd name="connsiteX2" fmla="*/ 363573 w 690310"/>
                  <a:gd name="connsiteY2" fmla="*/ 423747 h 1212995"/>
                  <a:gd name="connsiteX3" fmla="*/ 189075 w 690310"/>
                  <a:gd name="connsiteY3" fmla="*/ 218050 h 1212995"/>
                  <a:gd name="connsiteX4" fmla="*/ 242444 w 690310"/>
                  <a:gd name="connsiteY4" fmla="*/ 379117 h 1212995"/>
                  <a:gd name="connsiteX5" fmla="*/ 1141 w 690310"/>
                  <a:gd name="connsiteY5" fmla="*/ 191113 h 1212995"/>
                  <a:gd name="connsiteX6" fmla="*/ 355587 w 690310"/>
                  <a:gd name="connsiteY6" fmla="*/ 583319 h 1212995"/>
                  <a:gd name="connsiteX7" fmla="*/ 356847 w 690310"/>
                  <a:gd name="connsiteY7" fmla="*/ 993902 h 1212995"/>
                  <a:gd name="connsiteX8" fmla="*/ 271122 w 690310"/>
                  <a:gd name="connsiteY8" fmla="*/ 1146302 h 1212995"/>
                  <a:gd name="connsiteX9" fmla="*/ 371134 w 690310"/>
                  <a:gd name="connsiteY9" fmla="*/ 1208214 h 1212995"/>
                  <a:gd name="connsiteX10" fmla="*/ 499722 w 690310"/>
                  <a:gd name="connsiteY10" fmla="*/ 1203452 h 1212995"/>
                  <a:gd name="connsiteX11" fmla="*/ 580684 w 690310"/>
                  <a:gd name="connsiteY11" fmla="*/ 1160589 h 1212995"/>
                  <a:gd name="connsiteX12" fmla="*/ 509247 w 690310"/>
                  <a:gd name="connsiteY12" fmla="*/ 1070102 h 1212995"/>
                  <a:gd name="connsiteX13" fmla="*/ 514009 w 690310"/>
                  <a:gd name="connsiteY13" fmla="*/ 584327 h 1212995"/>
                  <a:gd name="connsiteX14" fmla="*/ 689499 w 690310"/>
                  <a:gd name="connsiteY14" fmla="*/ 195537 h 1212995"/>
                  <a:gd name="connsiteX15" fmla="*/ 493532 w 690310"/>
                  <a:gd name="connsiteY15" fmla="*/ 471167 h 1212995"/>
                  <a:gd name="connsiteX16" fmla="*/ 445248 w 690310"/>
                  <a:gd name="connsiteY16" fmla="*/ 224624 h 1212995"/>
                  <a:gd name="connsiteX17" fmla="*/ 421151 w 690310"/>
                  <a:gd name="connsiteY17" fmla="*/ 743 h 1212995"/>
                  <a:gd name="connsiteX0" fmla="*/ 421151 w 690310"/>
                  <a:gd name="connsiteY0" fmla="*/ 1559 h 1213811"/>
                  <a:gd name="connsiteX1" fmla="*/ 361995 w 690310"/>
                  <a:gd name="connsiteY1" fmla="*/ 141301 h 1213811"/>
                  <a:gd name="connsiteX2" fmla="*/ 363573 w 690310"/>
                  <a:gd name="connsiteY2" fmla="*/ 424563 h 1213811"/>
                  <a:gd name="connsiteX3" fmla="*/ 189075 w 690310"/>
                  <a:gd name="connsiteY3" fmla="*/ 218866 h 1213811"/>
                  <a:gd name="connsiteX4" fmla="*/ 242444 w 690310"/>
                  <a:gd name="connsiteY4" fmla="*/ 379933 h 1213811"/>
                  <a:gd name="connsiteX5" fmla="*/ 1141 w 690310"/>
                  <a:gd name="connsiteY5" fmla="*/ 191929 h 1213811"/>
                  <a:gd name="connsiteX6" fmla="*/ 355587 w 690310"/>
                  <a:gd name="connsiteY6" fmla="*/ 584135 h 1213811"/>
                  <a:gd name="connsiteX7" fmla="*/ 356847 w 690310"/>
                  <a:gd name="connsiteY7" fmla="*/ 994718 h 1213811"/>
                  <a:gd name="connsiteX8" fmla="*/ 271122 w 690310"/>
                  <a:gd name="connsiteY8" fmla="*/ 1147118 h 1213811"/>
                  <a:gd name="connsiteX9" fmla="*/ 371134 w 690310"/>
                  <a:gd name="connsiteY9" fmla="*/ 1209030 h 1213811"/>
                  <a:gd name="connsiteX10" fmla="*/ 499722 w 690310"/>
                  <a:gd name="connsiteY10" fmla="*/ 1204268 h 1213811"/>
                  <a:gd name="connsiteX11" fmla="*/ 580684 w 690310"/>
                  <a:gd name="connsiteY11" fmla="*/ 1161405 h 1213811"/>
                  <a:gd name="connsiteX12" fmla="*/ 509247 w 690310"/>
                  <a:gd name="connsiteY12" fmla="*/ 1070918 h 1213811"/>
                  <a:gd name="connsiteX13" fmla="*/ 514009 w 690310"/>
                  <a:gd name="connsiteY13" fmla="*/ 585143 h 1213811"/>
                  <a:gd name="connsiteX14" fmla="*/ 689499 w 690310"/>
                  <a:gd name="connsiteY14" fmla="*/ 196353 h 1213811"/>
                  <a:gd name="connsiteX15" fmla="*/ 493532 w 690310"/>
                  <a:gd name="connsiteY15" fmla="*/ 471983 h 1213811"/>
                  <a:gd name="connsiteX16" fmla="*/ 445248 w 690310"/>
                  <a:gd name="connsiteY16" fmla="*/ 225440 h 1213811"/>
                  <a:gd name="connsiteX17" fmla="*/ 421151 w 690310"/>
                  <a:gd name="connsiteY17" fmla="*/ 1559 h 1213811"/>
                  <a:gd name="connsiteX0" fmla="*/ 421151 w 690310"/>
                  <a:gd name="connsiteY0" fmla="*/ 1226 h 1213478"/>
                  <a:gd name="connsiteX1" fmla="*/ 361995 w 690310"/>
                  <a:gd name="connsiteY1" fmla="*/ 140968 h 1213478"/>
                  <a:gd name="connsiteX2" fmla="*/ 363573 w 690310"/>
                  <a:gd name="connsiteY2" fmla="*/ 424230 h 1213478"/>
                  <a:gd name="connsiteX3" fmla="*/ 189075 w 690310"/>
                  <a:gd name="connsiteY3" fmla="*/ 218533 h 1213478"/>
                  <a:gd name="connsiteX4" fmla="*/ 242444 w 690310"/>
                  <a:gd name="connsiteY4" fmla="*/ 379600 h 1213478"/>
                  <a:gd name="connsiteX5" fmla="*/ 1141 w 690310"/>
                  <a:gd name="connsiteY5" fmla="*/ 191596 h 1213478"/>
                  <a:gd name="connsiteX6" fmla="*/ 355587 w 690310"/>
                  <a:gd name="connsiteY6" fmla="*/ 583802 h 1213478"/>
                  <a:gd name="connsiteX7" fmla="*/ 356847 w 690310"/>
                  <a:gd name="connsiteY7" fmla="*/ 994385 h 1213478"/>
                  <a:gd name="connsiteX8" fmla="*/ 271122 w 690310"/>
                  <a:gd name="connsiteY8" fmla="*/ 1146785 h 1213478"/>
                  <a:gd name="connsiteX9" fmla="*/ 371134 w 690310"/>
                  <a:gd name="connsiteY9" fmla="*/ 1208697 h 1213478"/>
                  <a:gd name="connsiteX10" fmla="*/ 499722 w 690310"/>
                  <a:gd name="connsiteY10" fmla="*/ 1203935 h 1213478"/>
                  <a:gd name="connsiteX11" fmla="*/ 580684 w 690310"/>
                  <a:gd name="connsiteY11" fmla="*/ 1161072 h 1213478"/>
                  <a:gd name="connsiteX12" fmla="*/ 509247 w 690310"/>
                  <a:gd name="connsiteY12" fmla="*/ 1070585 h 1213478"/>
                  <a:gd name="connsiteX13" fmla="*/ 514009 w 690310"/>
                  <a:gd name="connsiteY13" fmla="*/ 584810 h 1213478"/>
                  <a:gd name="connsiteX14" fmla="*/ 689499 w 690310"/>
                  <a:gd name="connsiteY14" fmla="*/ 196020 h 1213478"/>
                  <a:gd name="connsiteX15" fmla="*/ 493532 w 690310"/>
                  <a:gd name="connsiteY15" fmla="*/ 471650 h 1213478"/>
                  <a:gd name="connsiteX16" fmla="*/ 411096 w 690310"/>
                  <a:gd name="connsiteY16" fmla="*/ 214265 h 1213478"/>
                  <a:gd name="connsiteX17" fmla="*/ 421151 w 690310"/>
                  <a:gd name="connsiteY17" fmla="*/ 1226 h 1213478"/>
                  <a:gd name="connsiteX0" fmla="*/ 358539 w 690310"/>
                  <a:gd name="connsiteY0" fmla="*/ 1042 h 1229557"/>
                  <a:gd name="connsiteX1" fmla="*/ 361995 w 690310"/>
                  <a:gd name="connsiteY1" fmla="*/ 157047 h 1229557"/>
                  <a:gd name="connsiteX2" fmla="*/ 363573 w 690310"/>
                  <a:gd name="connsiteY2" fmla="*/ 440309 h 1229557"/>
                  <a:gd name="connsiteX3" fmla="*/ 189075 w 690310"/>
                  <a:gd name="connsiteY3" fmla="*/ 234612 h 1229557"/>
                  <a:gd name="connsiteX4" fmla="*/ 242444 w 690310"/>
                  <a:gd name="connsiteY4" fmla="*/ 395679 h 1229557"/>
                  <a:gd name="connsiteX5" fmla="*/ 1141 w 690310"/>
                  <a:gd name="connsiteY5" fmla="*/ 207675 h 1229557"/>
                  <a:gd name="connsiteX6" fmla="*/ 355587 w 690310"/>
                  <a:gd name="connsiteY6" fmla="*/ 599881 h 1229557"/>
                  <a:gd name="connsiteX7" fmla="*/ 356847 w 690310"/>
                  <a:gd name="connsiteY7" fmla="*/ 1010464 h 1229557"/>
                  <a:gd name="connsiteX8" fmla="*/ 271122 w 690310"/>
                  <a:gd name="connsiteY8" fmla="*/ 1162864 h 1229557"/>
                  <a:gd name="connsiteX9" fmla="*/ 371134 w 690310"/>
                  <a:gd name="connsiteY9" fmla="*/ 1224776 h 1229557"/>
                  <a:gd name="connsiteX10" fmla="*/ 499722 w 690310"/>
                  <a:gd name="connsiteY10" fmla="*/ 1220014 h 1229557"/>
                  <a:gd name="connsiteX11" fmla="*/ 580684 w 690310"/>
                  <a:gd name="connsiteY11" fmla="*/ 1177151 h 1229557"/>
                  <a:gd name="connsiteX12" fmla="*/ 509247 w 690310"/>
                  <a:gd name="connsiteY12" fmla="*/ 1086664 h 1229557"/>
                  <a:gd name="connsiteX13" fmla="*/ 514009 w 690310"/>
                  <a:gd name="connsiteY13" fmla="*/ 600889 h 1229557"/>
                  <a:gd name="connsiteX14" fmla="*/ 689499 w 690310"/>
                  <a:gd name="connsiteY14" fmla="*/ 212099 h 1229557"/>
                  <a:gd name="connsiteX15" fmla="*/ 493532 w 690310"/>
                  <a:gd name="connsiteY15" fmla="*/ 487729 h 1229557"/>
                  <a:gd name="connsiteX16" fmla="*/ 411096 w 690310"/>
                  <a:gd name="connsiteY16" fmla="*/ 230344 h 1229557"/>
                  <a:gd name="connsiteX17" fmla="*/ 358539 w 690310"/>
                  <a:gd name="connsiteY17" fmla="*/ 1042 h 1229557"/>
                  <a:gd name="connsiteX0" fmla="*/ 358539 w 690310"/>
                  <a:gd name="connsiteY0" fmla="*/ 908 h 1229423"/>
                  <a:gd name="connsiteX1" fmla="*/ 361995 w 690310"/>
                  <a:gd name="connsiteY1" fmla="*/ 156913 h 1229423"/>
                  <a:gd name="connsiteX2" fmla="*/ 363573 w 690310"/>
                  <a:gd name="connsiteY2" fmla="*/ 440175 h 1229423"/>
                  <a:gd name="connsiteX3" fmla="*/ 189075 w 690310"/>
                  <a:gd name="connsiteY3" fmla="*/ 234478 h 1229423"/>
                  <a:gd name="connsiteX4" fmla="*/ 242444 w 690310"/>
                  <a:gd name="connsiteY4" fmla="*/ 395545 h 1229423"/>
                  <a:gd name="connsiteX5" fmla="*/ 1141 w 690310"/>
                  <a:gd name="connsiteY5" fmla="*/ 207541 h 1229423"/>
                  <a:gd name="connsiteX6" fmla="*/ 355587 w 690310"/>
                  <a:gd name="connsiteY6" fmla="*/ 599747 h 1229423"/>
                  <a:gd name="connsiteX7" fmla="*/ 356847 w 690310"/>
                  <a:gd name="connsiteY7" fmla="*/ 1010330 h 1229423"/>
                  <a:gd name="connsiteX8" fmla="*/ 271122 w 690310"/>
                  <a:gd name="connsiteY8" fmla="*/ 1162730 h 1229423"/>
                  <a:gd name="connsiteX9" fmla="*/ 371134 w 690310"/>
                  <a:gd name="connsiteY9" fmla="*/ 1224642 h 1229423"/>
                  <a:gd name="connsiteX10" fmla="*/ 499722 w 690310"/>
                  <a:gd name="connsiteY10" fmla="*/ 1219880 h 1229423"/>
                  <a:gd name="connsiteX11" fmla="*/ 580684 w 690310"/>
                  <a:gd name="connsiteY11" fmla="*/ 1177017 h 1229423"/>
                  <a:gd name="connsiteX12" fmla="*/ 509247 w 690310"/>
                  <a:gd name="connsiteY12" fmla="*/ 1086530 h 1229423"/>
                  <a:gd name="connsiteX13" fmla="*/ 514009 w 690310"/>
                  <a:gd name="connsiteY13" fmla="*/ 600755 h 1229423"/>
                  <a:gd name="connsiteX14" fmla="*/ 689499 w 690310"/>
                  <a:gd name="connsiteY14" fmla="*/ 211965 h 1229423"/>
                  <a:gd name="connsiteX15" fmla="*/ 493532 w 690310"/>
                  <a:gd name="connsiteY15" fmla="*/ 487595 h 1229423"/>
                  <a:gd name="connsiteX16" fmla="*/ 473708 w 690310"/>
                  <a:gd name="connsiteY16" fmla="*/ 224789 h 1229423"/>
                  <a:gd name="connsiteX17" fmla="*/ 358539 w 690310"/>
                  <a:gd name="connsiteY17" fmla="*/ 908 h 1229423"/>
                  <a:gd name="connsiteX0" fmla="*/ 358539 w 690310"/>
                  <a:gd name="connsiteY0" fmla="*/ 27685 h 1256200"/>
                  <a:gd name="connsiteX1" fmla="*/ 361995 w 690310"/>
                  <a:gd name="connsiteY1" fmla="*/ 183690 h 1256200"/>
                  <a:gd name="connsiteX2" fmla="*/ 363573 w 690310"/>
                  <a:gd name="connsiteY2" fmla="*/ 466952 h 1256200"/>
                  <a:gd name="connsiteX3" fmla="*/ 189075 w 690310"/>
                  <a:gd name="connsiteY3" fmla="*/ 261255 h 1256200"/>
                  <a:gd name="connsiteX4" fmla="*/ 242444 w 690310"/>
                  <a:gd name="connsiteY4" fmla="*/ 422322 h 1256200"/>
                  <a:gd name="connsiteX5" fmla="*/ 1141 w 690310"/>
                  <a:gd name="connsiteY5" fmla="*/ 234318 h 1256200"/>
                  <a:gd name="connsiteX6" fmla="*/ 355587 w 690310"/>
                  <a:gd name="connsiteY6" fmla="*/ 626524 h 1256200"/>
                  <a:gd name="connsiteX7" fmla="*/ 356847 w 690310"/>
                  <a:gd name="connsiteY7" fmla="*/ 1037107 h 1256200"/>
                  <a:gd name="connsiteX8" fmla="*/ 271122 w 690310"/>
                  <a:gd name="connsiteY8" fmla="*/ 1189507 h 1256200"/>
                  <a:gd name="connsiteX9" fmla="*/ 371134 w 690310"/>
                  <a:gd name="connsiteY9" fmla="*/ 1251419 h 1256200"/>
                  <a:gd name="connsiteX10" fmla="*/ 499722 w 690310"/>
                  <a:gd name="connsiteY10" fmla="*/ 1246657 h 1256200"/>
                  <a:gd name="connsiteX11" fmla="*/ 580684 w 690310"/>
                  <a:gd name="connsiteY11" fmla="*/ 1203794 h 1256200"/>
                  <a:gd name="connsiteX12" fmla="*/ 509247 w 690310"/>
                  <a:gd name="connsiteY12" fmla="*/ 1113307 h 1256200"/>
                  <a:gd name="connsiteX13" fmla="*/ 514009 w 690310"/>
                  <a:gd name="connsiteY13" fmla="*/ 627532 h 1256200"/>
                  <a:gd name="connsiteX14" fmla="*/ 689499 w 690310"/>
                  <a:gd name="connsiteY14" fmla="*/ 238742 h 1256200"/>
                  <a:gd name="connsiteX15" fmla="*/ 493532 w 690310"/>
                  <a:gd name="connsiteY15" fmla="*/ 514372 h 1256200"/>
                  <a:gd name="connsiteX16" fmla="*/ 462324 w 690310"/>
                  <a:gd name="connsiteY16" fmla="*/ 50985 h 1256200"/>
                  <a:gd name="connsiteX17" fmla="*/ 358539 w 690310"/>
                  <a:gd name="connsiteY17" fmla="*/ 27685 h 1256200"/>
                  <a:gd name="connsiteX0" fmla="*/ 358539 w 690310"/>
                  <a:gd name="connsiteY0" fmla="*/ 25515 h 1254030"/>
                  <a:gd name="connsiteX1" fmla="*/ 401839 w 690310"/>
                  <a:gd name="connsiteY1" fmla="*/ 143572 h 1254030"/>
                  <a:gd name="connsiteX2" fmla="*/ 363573 w 690310"/>
                  <a:gd name="connsiteY2" fmla="*/ 464782 h 1254030"/>
                  <a:gd name="connsiteX3" fmla="*/ 189075 w 690310"/>
                  <a:gd name="connsiteY3" fmla="*/ 259085 h 1254030"/>
                  <a:gd name="connsiteX4" fmla="*/ 242444 w 690310"/>
                  <a:gd name="connsiteY4" fmla="*/ 420152 h 1254030"/>
                  <a:gd name="connsiteX5" fmla="*/ 1141 w 690310"/>
                  <a:gd name="connsiteY5" fmla="*/ 232148 h 1254030"/>
                  <a:gd name="connsiteX6" fmla="*/ 355587 w 690310"/>
                  <a:gd name="connsiteY6" fmla="*/ 624354 h 1254030"/>
                  <a:gd name="connsiteX7" fmla="*/ 356847 w 690310"/>
                  <a:gd name="connsiteY7" fmla="*/ 1034937 h 1254030"/>
                  <a:gd name="connsiteX8" fmla="*/ 271122 w 690310"/>
                  <a:gd name="connsiteY8" fmla="*/ 1187337 h 1254030"/>
                  <a:gd name="connsiteX9" fmla="*/ 371134 w 690310"/>
                  <a:gd name="connsiteY9" fmla="*/ 1249249 h 1254030"/>
                  <a:gd name="connsiteX10" fmla="*/ 499722 w 690310"/>
                  <a:gd name="connsiteY10" fmla="*/ 1244487 h 1254030"/>
                  <a:gd name="connsiteX11" fmla="*/ 580684 w 690310"/>
                  <a:gd name="connsiteY11" fmla="*/ 1201624 h 1254030"/>
                  <a:gd name="connsiteX12" fmla="*/ 509247 w 690310"/>
                  <a:gd name="connsiteY12" fmla="*/ 1111137 h 1254030"/>
                  <a:gd name="connsiteX13" fmla="*/ 514009 w 690310"/>
                  <a:gd name="connsiteY13" fmla="*/ 625362 h 1254030"/>
                  <a:gd name="connsiteX14" fmla="*/ 689499 w 690310"/>
                  <a:gd name="connsiteY14" fmla="*/ 236572 h 1254030"/>
                  <a:gd name="connsiteX15" fmla="*/ 493532 w 690310"/>
                  <a:gd name="connsiteY15" fmla="*/ 512202 h 1254030"/>
                  <a:gd name="connsiteX16" fmla="*/ 462324 w 690310"/>
                  <a:gd name="connsiteY16" fmla="*/ 48815 h 1254030"/>
                  <a:gd name="connsiteX17" fmla="*/ 358539 w 690310"/>
                  <a:gd name="connsiteY17" fmla="*/ 25515 h 1254030"/>
                  <a:gd name="connsiteX0" fmla="*/ 358539 w 690310"/>
                  <a:gd name="connsiteY0" fmla="*/ 25515 h 1252632"/>
                  <a:gd name="connsiteX1" fmla="*/ 401839 w 690310"/>
                  <a:gd name="connsiteY1" fmla="*/ 143572 h 1252632"/>
                  <a:gd name="connsiteX2" fmla="*/ 363573 w 690310"/>
                  <a:gd name="connsiteY2" fmla="*/ 464782 h 1252632"/>
                  <a:gd name="connsiteX3" fmla="*/ 189075 w 690310"/>
                  <a:gd name="connsiteY3" fmla="*/ 259085 h 1252632"/>
                  <a:gd name="connsiteX4" fmla="*/ 242444 w 690310"/>
                  <a:gd name="connsiteY4" fmla="*/ 420152 h 1252632"/>
                  <a:gd name="connsiteX5" fmla="*/ 1141 w 690310"/>
                  <a:gd name="connsiteY5" fmla="*/ 232148 h 1252632"/>
                  <a:gd name="connsiteX6" fmla="*/ 355587 w 690310"/>
                  <a:gd name="connsiteY6" fmla="*/ 624354 h 1252632"/>
                  <a:gd name="connsiteX7" fmla="*/ 356847 w 690310"/>
                  <a:gd name="connsiteY7" fmla="*/ 1034937 h 1252632"/>
                  <a:gd name="connsiteX8" fmla="*/ 302428 w 690310"/>
                  <a:gd name="connsiteY8" fmla="*/ 1206311 h 1252632"/>
                  <a:gd name="connsiteX9" fmla="*/ 371134 w 690310"/>
                  <a:gd name="connsiteY9" fmla="*/ 1249249 h 1252632"/>
                  <a:gd name="connsiteX10" fmla="*/ 499722 w 690310"/>
                  <a:gd name="connsiteY10" fmla="*/ 1244487 h 1252632"/>
                  <a:gd name="connsiteX11" fmla="*/ 580684 w 690310"/>
                  <a:gd name="connsiteY11" fmla="*/ 1201624 h 1252632"/>
                  <a:gd name="connsiteX12" fmla="*/ 509247 w 690310"/>
                  <a:gd name="connsiteY12" fmla="*/ 1111137 h 1252632"/>
                  <a:gd name="connsiteX13" fmla="*/ 514009 w 690310"/>
                  <a:gd name="connsiteY13" fmla="*/ 625362 h 1252632"/>
                  <a:gd name="connsiteX14" fmla="*/ 689499 w 690310"/>
                  <a:gd name="connsiteY14" fmla="*/ 236572 h 1252632"/>
                  <a:gd name="connsiteX15" fmla="*/ 493532 w 690310"/>
                  <a:gd name="connsiteY15" fmla="*/ 512202 h 1252632"/>
                  <a:gd name="connsiteX16" fmla="*/ 462324 w 690310"/>
                  <a:gd name="connsiteY16" fmla="*/ 48815 h 1252632"/>
                  <a:gd name="connsiteX17" fmla="*/ 358539 w 690310"/>
                  <a:gd name="connsiteY17" fmla="*/ 25515 h 1252632"/>
                  <a:gd name="connsiteX0" fmla="*/ 358539 w 690310"/>
                  <a:gd name="connsiteY0" fmla="*/ 25515 h 1252632"/>
                  <a:gd name="connsiteX1" fmla="*/ 401839 w 690310"/>
                  <a:gd name="connsiteY1" fmla="*/ 143572 h 1252632"/>
                  <a:gd name="connsiteX2" fmla="*/ 363573 w 690310"/>
                  <a:gd name="connsiteY2" fmla="*/ 464782 h 1252632"/>
                  <a:gd name="connsiteX3" fmla="*/ 189075 w 690310"/>
                  <a:gd name="connsiteY3" fmla="*/ 259085 h 1252632"/>
                  <a:gd name="connsiteX4" fmla="*/ 242444 w 690310"/>
                  <a:gd name="connsiteY4" fmla="*/ 420152 h 1252632"/>
                  <a:gd name="connsiteX5" fmla="*/ 1141 w 690310"/>
                  <a:gd name="connsiteY5" fmla="*/ 232148 h 1252632"/>
                  <a:gd name="connsiteX6" fmla="*/ 355587 w 690310"/>
                  <a:gd name="connsiteY6" fmla="*/ 624354 h 1252632"/>
                  <a:gd name="connsiteX7" fmla="*/ 356847 w 690310"/>
                  <a:gd name="connsiteY7" fmla="*/ 1034937 h 1252632"/>
                  <a:gd name="connsiteX8" fmla="*/ 302428 w 690310"/>
                  <a:gd name="connsiteY8" fmla="*/ 1206311 h 1252632"/>
                  <a:gd name="connsiteX9" fmla="*/ 371134 w 690310"/>
                  <a:gd name="connsiteY9" fmla="*/ 1249249 h 1252632"/>
                  <a:gd name="connsiteX10" fmla="*/ 499722 w 690310"/>
                  <a:gd name="connsiteY10" fmla="*/ 1244487 h 1252632"/>
                  <a:gd name="connsiteX11" fmla="*/ 580684 w 690310"/>
                  <a:gd name="connsiteY11" fmla="*/ 1201624 h 1252632"/>
                  <a:gd name="connsiteX12" fmla="*/ 509247 w 690310"/>
                  <a:gd name="connsiteY12" fmla="*/ 1111137 h 1252632"/>
                  <a:gd name="connsiteX13" fmla="*/ 514009 w 690310"/>
                  <a:gd name="connsiteY13" fmla="*/ 625362 h 1252632"/>
                  <a:gd name="connsiteX14" fmla="*/ 689499 w 690310"/>
                  <a:gd name="connsiteY14" fmla="*/ 236572 h 1252632"/>
                  <a:gd name="connsiteX15" fmla="*/ 493532 w 690310"/>
                  <a:gd name="connsiteY15" fmla="*/ 512202 h 1252632"/>
                  <a:gd name="connsiteX16" fmla="*/ 462324 w 690310"/>
                  <a:gd name="connsiteY16" fmla="*/ 48815 h 1252632"/>
                  <a:gd name="connsiteX17" fmla="*/ 358539 w 690310"/>
                  <a:gd name="connsiteY17" fmla="*/ 25515 h 1252632"/>
                  <a:gd name="connsiteX0" fmla="*/ 358539 w 690310"/>
                  <a:gd name="connsiteY0" fmla="*/ 25515 h 1254230"/>
                  <a:gd name="connsiteX1" fmla="*/ 401839 w 690310"/>
                  <a:gd name="connsiteY1" fmla="*/ 143572 h 1254230"/>
                  <a:gd name="connsiteX2" fmla="*/ 363573 w 690310"/>
                  <a:gd name="connsiteY2" fmla="*/ 464782 h 1254230"/>
                  <a:gd name="connsiteX3" fmla="*/ 189075 w 690310"/>
                  <a:gd name="connsiteY3" fmla="*/ 259085 h 1254230"/>
                  <a:gd name="connsiteX4" fmla="*/ 242444 w 690310"/>
                  <a:gd name="connsiteY4" fmla="*/ 420152 h 1254230"/>
                  <a:gd name="connsiteX5" fmla="*/ 1141 w 690310"/>
                  <a:gd name="connsiteY5" fmla="*/ 232148 h 1254230"/>
                  <a:gd name="connsiteX6" fmla="*/ 355587 w 690310"/>
                  <a:gd name="connsiteY6" fmla="*/ 624354 h 1254230"/>
                  <a:gd name="connsiteX7" fmla="*/ 356847 w 690310"/>
                  <a:gd name="connsiteY7" fmla="*/ 1034937 h 1254230"/>
                  <a:gd name="connsiteX8" fmla="*/ 328042 w 690310"/>
                  <a:gd name="connsiteY8" fmla="*/ 1184627 h 1254230"/>
                  <a:gd name="connsiteX9" fmla="*/ 371134 w 690310"/>
                  <a:gd name="connsiteY9" fmla="*/ 1249249 h 1254230"/>
                  <a:gd name="connsiteX10" fmla="*/ 499722 w 690310"/>
                  <a:gd name="connsiteY10" fmla="*/ 1244487 h 1254230"/>
                  <a:gd name="connsiteX11" fmla="*/ 580684 w 690310"/>
                  <a:gd name="connsiteY11" fmla="*/ 1201624 h 1254230"/>
                  <a:gd name="connsiteX12" fmla="*/ 509247 w 690310"/>
                  <a:gd name="connsiteY12" fmla="*/ 1111137 h 1254230"/>
                  <a:gd name="connsiteX13" fmla="*/ 514009 w 690310"/>
                  <a:gd name="connsiteY13" fmla="*/ 625362 h 1254230"/>
                  <a:gd name="connsiteX14" fmla="*/ 689499 w 690310"/>
                  <a:gd name="connsiteY14" fmla="*/ 236572 h 1254230"/>
                  <a:gd name="connsiteX15" fmla="*/ 493532 w 690310"/>
                  <a:gd name="connsiteY15" fmla="*/ 512202 h 1254230"/>
                  <a:gd name="connsiteX16" fmla="*/ 462324 w 690310"/>
                  <a:gd name="connsiteY16" fmla="*/ 48815 h 1254230"/>
                  <a:gd name="connsiteX17" fmla="*/ 358539 w 690310"/>
                  <a:gd name="connsiteY17" fmla="*/ 25515 h 1254230"/>
                  <a:gd name="connsiteX0" fmla="*/ 358539 w 690310"/>
                  <a:gd name="connsiteY0" fmla="*/ 25515 h 1254822"/>
                  <a:gd name="connsiteX1" fmla="*/ 401839 w 690310"/>
                  <a:gd name="connsiteY1" fmla="*/ 143572 h 1254822"/>
                  <a:gd name="connsiteX2" fmla="*/ 363573 w 690310"/>
                  <a:gd name="connsiteY2" fmla="*/ 464782 h 1254822"/>
                  <a:gd name="connsiteX3" fmla="*/ 189075 w 690310"/>
                  <a:gd name="connsiteY3" fmla="*/ 259085 h 1254822"/>
                  <a:gd name="connsiteX4" fmla="*/ 242444 w 690310"/>
                  <a:gd name="connsiteY4" fmla="*/ 420152 h 1254822"/>
                  <a:gd name="connsiteX5" fmla="*/ 1141 w 690310"/>
                  <a:gd name="connsiteY5" fmla="*/ 232148 h 1254822"/>
                  <a:gd name="connsiteX6" fmla="*/ 355587 w 690310"/>
                  <a:gd name="connsiteY6" fmla="*/ 624354 h 1254822"/>
                  <a:gd name="connsiteX7" fmla="*/ 356847 w 690310"/>
                  <a:gd name="connsiteY7" fmla="*/ 1034937 h 1254822"/>
                  <a:gd name="connsiteX8" fmla="*/ 328042 w 690310"/>
                  <a:gd name="connsiteY8" fmla="*/ 1184627 h 1254822"/>
                  <a:gd name="connsiteX9" fmla="*/ 371134 w 690310"/>
                  <a:gd name="connsiteY9" fmla="*/ 1249249 h 1254822"/>
                  <a:gd name="connsiteX10" fmla="*/ 499722 w 690310"/>
                  <a:gd name="connsiteY10" fmla="*/ 1244487 h 1254822"/>
                  <a:gd name="connsiteX11" fmla="*/ 526610 w 690310"/>
                  <a:gd name="connsiteY11" fmla="*/ 1188071 h 1254822"/>
                  <a:gd name="connsiteX12" fmla="*/ 509247 w 690310"/>
                  <a:gd name="connsiteY12" fmla="*/ 1111137 h 1254822"/>
                  <a:gd name="connsiteX13" fmla="*/ 514009 w 690310"/>
                  <a:gd name="connsiteY13" fmla="*/ 625362 h 1254822"/>
                  <a:gd name="connsiteX14" fmla="*/ 689499 w 690310"/>
                  <a:gd name="connsiteY14" fmla="*/ 236572 h 1254822"/>
                  <a:gd name="connsiteX15" fmla="*/ 493532 w 690310"/>
                  <a:gd name="connsiteY15" fmla="*/ 512202 h 1254822"/>
                  <a:gd name="connsiteX16" fmla="*/ 462324 w 690310"/>
                  <a:gd name="connsiteY16" fmla="*/ 48815 h 1254822"/>
                  <a:gd name="connsiteX17" fmla="*/ 358539 w 690310"/>
                  <a:gd name="connsiteY17" fmla="*/ 25515 h 1254822"/>
                  <a:gd name="connsiteX0" fmla="*/ 454228 w 785999"/>
                  <a:gd name="connsiteY0" fmla="*/ 25515 h 1361331"/>
                  <a:gd name="connsiteX1" fmla="*/ 497528 w 785999"/>
                  <a:gd name="connsiteY1" fmla="*/ 143572 h 1361331"/>
                  <a:gd name="connsiteX2" fmla="*/ 459262 w 785999"/>
                  <a:gd name="connsiteY2" fmla="*/ 464782 h 1361331"/>
                  <a:gd name="connsiteX3" fmla="*/ 284764 w 785999"/>
                  <a:gd name="connsiteY3" fmla="*/ 259085 h 1361331"/>
                  <a:gd name="connsiteX4" fmla="*/ 338133 w 785999"/>
                  <a:gd name="connsiteY4" fmla="*/ 420152 h 1361331"/>
                  <a:gd name="connsiteX5" fmla="*/ 96830 w 785999"/>
                  <a:gd name="connsiteY5" fmla="*/ 232148 h 1361331"/>
                  <a:gd name="connsiteX6" fmla="*/ 451276 w 785999"/>
                  <a:gd name="connsiteY6" fmla="*/ 624354 h 1361331"/>
                  <a:gd name="connsiteX7" fmla="*/ 452536 w 785999"/>
                  <a:gd name="connsiteY7" fmla="*/ 1034937 h 1361331"/>
                  <a:gd name="connsiteX8" fmla="*/ 423731 w 785999"/>
                  <a:gd name="connsiteY8" fmla="*/ 1184627 h 1361331"/>
                  <a:gd name="connsiteX9" fmla="*/ 107 w 785999"/>
                  <a:gd name="connsiteY9" fmla="*/ 1360543 h 1361331"/>
                  <a:gd name="connsiteX10" fmla="*/ 466823 w 785999"/>
                  <a:gd name="connsiteY10" fmla="*/ 1249249 h 1361331"/>
                  <a:gd name="connsiteX11" fmla="*/ 595411 w 785999"/>
                  <a:gd name="connsiteY11" fmla="*/ 1244487 h 1361331"/>
                  <a:gd name="connsiteX12" fmla="*/ 622299 w 785999"/>
                  <a:gd name="connsiteY12" fmla="*/ 1188071 h 1361331"/>
                  <a:gd name="connsiteX13" fmla="*/ 604936 w 785999"/>
                  <a:gd name="connsiteY13" fmla="*/ 1111137 h 1361331"/>
                  <a:gd name="connsiteX14" fmla="*/ 609698 w 785999"/>
                  <a:gd name="connsiteY14" fmla="*/ 625362 h 1361331"/>
                  <a:gd name="connsiteX15" fmla="*/ 785188 w 785999"/>
                  <a:gd name="connsiteY15" fmla="*/ 236572 h 1361331"/>
                  <a:gd name="connsiteX16" fmla="*/ 589221 w 785999"/>
                  <a:gd name="connsiteY16" fmla="*/ 512202 h 1361331"/>
                  <a:gd name="connsiteX17" fmla="*/ 558013 w 785999"/>
                  <a:gd name="connsiteY17" fmla="*/ 48815 h 1361331"/>
                  <a:gd name="connsiteX18" fmla="*/ 454228 w 785999"/>
                  <a:gd name="connsiteY18" fmla="*/ 25515 h 1361331"/>
                  <a:gd name="connsiteX0" fmla="*/ 454228 w 785999"/>
                  <a:gd name="connsiteY0" fmla="*/ 25515 h 1412047"/>
                  <a:gd name="connsiteX1" fmla="*/ 497528 w 785999"/>
                  <a:gd name="connsiteY1" fmla="*/ 143572 h 1412047"/>
                  <a:gd name="connsiteX2" fmla="*/ 459262 w 785999"/>
                  <a:gd name="connsiteY2" fmla="*/ 464782 h 1412047"/>
                  <a:gd name="connsiteX3" fmla="*/ 284764 w 785999"/>
                  <a:gd name="connsiteY3" fmla="*/ 259085 h 1412047"/>
                  <a:gd name="connsiteX4" fmla="*/ 338133 w 785999"/>
                  <a:gd name="connsiteY4" fmla="*/ 420152 h 1412047"/>
                  <a:gd name="connsiteX5" fmla="*/ 96830 w 785999"/>
                  <a:gd name="connsiteY5" fmla="*/ 232148 h 1412047"/>
                  <a:gd name="connsiteX6" fmla="*/ 451276 w 785999"/>
                  <a:gd name="connsiteY6" fmla="*/ 624354 h 1412047"/>
                  <a:gd name="connsiteX7" fmla="*/ 452536 w 785999"/>
                  <a:gd name="connsiteY7" fmla="*/ 1034937 h 1412047"/>
                  <a:gd name="connsiteX8" fmla="*/ 423731 w 785999"/>
                  <a:gd name="connsiteY8" fmla="*/ 1184627 h 1412047"/>
                  <a:gd name="connsiteX9" fmla="*/ 107 w 785999"/>
                  <a:gd name="connsiteY9" fmla="*/ 1360543 h 1412047"/>
                  <a:gd name="connsiteX10" fmla="*/ 466823 w 785999"/>
                  <a:gd name="connsiteY10" fmla="*/ 1249249 h 1412047"/>
                  <a:gd name="connsiteX11" fmla="*/ 361549 w 785999"/>
                  <a:gd name="connsiteY11" fmla="*/ 1412044 h 1412047"/>
                  <a:gd name="connsiteX12" fmla="*/ 595411 w 785999"/>
                  <a:gd name="connsiteY12" fmla="*/ 1244487 h 1412047"/>
                  <a:gd name="connsiteX13" fmla="*/ 622299 w 785999"/>
                  <a:gd name="connsiteY13" fmla="*/ 1188071 h 1412047"/>
                  <a:gd name="connsiteX14" fmla="*/ 604936 w 785999"/>
                  <a:gd name="connsiteY14" fmla="*/ 1111137 h 1412047"/>
                  <a:gd name="connsiteX15" fmla="*/ 609698 w 785999"/>
                  <a:gd name="connsiteY15" fmla="*/ 625362 h 1412047"/>
                  <a:gd name="connsiteX16" fmla="*/ 785188 w 785999"/>
                  <a:gd name="connsiteY16" fmla="*/ 236572 h 1412047"/>
                  <a:gd name="connsiteX17" fmla="*/ 589221 w 785999"/>
                  <a:gd name="connsiteY17" fmla="*/ 512202 h 1412047"/>
                  <a:gd name="connsiteX18" fmla="*/ 558013 w 785999"/>
                  <a:gd name="connsiteY18" fmla="*/ 48815 h 1412047"/>
                  <a:gd name="connsiteX19" fmla="*/ 454228 w 785999"/>
                  <a:gd name="connsiteY19" fmla="*/ 25515 h 1412047"/>
                  <a:gd name="connsiteX0" fmla="*/ 454228 w 939343"/>
                  <a:gd name="connsiteY0" fmla="*/ 25515 h 1415113"/>
                  <a:gd name="connsiteX1" fmla="*/ 497528 w 939343"/>
                  <a:gd name="connsiteY1" fmla="*/ 143572 h 1415113"/>
                  <a:gd name="connsiteX2" fmla="*/ 459262 w 939343"/>
                  <a:gd name="connsiteY2" fmla="*/ 464782 h 1415113"/>
                  <a:gd name="connsiteX3" fmla="*/ 284764 w 939343"/>
                  <a:gd name="connsiteY3" fmla="*/ 259085 h 1415113"/>
                  <a:gd name="connsiteX4" fmla="*/ 338133 w 939343"/>
                  <a:gd name="connsiteY4" fmla="*/ 420152 h 1415113"/>
                  <a:gd name="connsiteX5" fmla="*/ 96830 w 939343"/>
                  <a:gd name="connsiteY5" fmla="*/ 232148 h 1415113"/>
                  <a:gd name="connsiteX6" fmla="*/ 451276 w 939343"/>
                  <a:gd name="connsiteY6" fmla="*/ 624354 h 1415113"/>
                  <a:gd name="connsiteX7" fmla="*/ 452536 w 939343"/>
                  <a:gd name="connsiteY7" fmla="*/ 1034937 h 1415113"/>
                  <a:gd name="connsiteX8" fmla="*/ 423731 w 939343"/>
                  <a:gd name="connsiteY8" fmla="*/ 1184627 h 1415113"/>
                  <a:gd name="connsiteX9" fmla="*/ 107 w 939343"/>
                  <a:gd name="connsiteY9" fmla="*/ 1360543 h 1415113"/>
                  <a:gd name="connsiteX10" fmla="*/ 466823 w 939343"/>
                  <a:gd name="connsiteY10" fmla="*/ 1249249 h 1415113"/>
                  <a:gd name="connsiteX11" fmla="*/ 361549 w 939343"/>
                  <a:gd name="connsiteY11" fmla="*/ 1412044 h 1415113"/>
                  <a:gd name="connsiteX12" fmla="*/ 595411 w 939343"/>
                  <a:gd name="connsiteY12" fmla="*/ 1244487 h 1415113"/>
                  <a:gd name="connsiteX13" fmla="*/ 939287 w 939343"/>
                  <a:gd name="connsiteY13" fmla="*/ 1414756 h 1415113"/>
                  <a:gd name="connsiteX14" fmla="*/ 622299 w 939343"/>
                  <a:gd name="connsiteY14" fmla="*/ 1188071 h 1415113"/>
                  <a:gd name="connsiteX15" fmla="*/ 604936 w 939343"/>
                  <a:gd name="connsiteY15" fmla="*/ 1111137 h 1415113"/>
                  <a:gd name="connsiteX16" fmla="*/ 609698 w 939343"/>
                  <a:gd name="connsiteY16" fmla="*/ 625362 h 1415113"/>
                  <a:gd name="connsiteX17" fmla="*/ 785188 w 939343"/>
                  <a:gd name="connsiteY17" fmla="*/ 236572 h 1415113"/>
                  <a:gd name="connsiteX18" fmla="*/ 589221 w 939343"/>
                  <a:gd name="connsiteY18" fmla="*/ 512202 h 1415113"/>
                  <a:gd name="connsiteX19" fmla="*/ 558013 w 939343"/>
                  <a:gd name="connsiteY19" fmla="*/ 48815 h 1415113"/>
                  <a:gd name="connsiteX20" fmla="*/ 454228 w 939343"/>
                  <a:gd name="connsiteY20" fmla="*/ 25515 h 1415113"/>
                  <a:gd name="connsiteX0" fmla="*/ 454228 w 939343"/>
                  <a:gd name="connsiteY0" fmla="*/ 25515 h 1415169"/>
                  <a:gd name="connsiteX1" fmla="*/ 497528 w 939343"/>
                  <a:gd name="connsiteY1" fmla="*/ 143572 h 1415169"/>
                  <a:gd name="connsiteX2" fmla="*/ 459262 w 939343"/>
                  <a:gd name="connsiteY2" fmla="*/ 464782 h 1415169"/>
                  <a:gd name="connsiteX3" fmla="*/ 284764 w 939343"/>
                  <a:gd name="connsiteY3" fmla="*/ 259085 h 1415169"/>
                  <a:gd name="connsiteX4" fmla="*/ 338133 w 939343"/>
                  <a:gd name="connsiteY4" fmla="*/ 420152 h 1415169"/>
                  <a:gd name="connsiteX5" fmla="*/ 96830 w 939343"/>
                  <a:gd name="connsiteY5" fmla="*/ 232148 h 1415169"/>
                  <a:gd name="connsiteX6" fmla="*/ 451276 w 939343"/>
                  <a:gd name="connsiteY6" fmla="*/ 624354 h 1415169"/>
                  <a:gd name="connsiteX7" fmla="*/ 452536 w 939343"/>
                  <a:gd name="connsiteY7" fmla="*/ 1034937 h 1415169"/>
                  <a:gd name="connsiteX8" fmla="*/ 423731 w 939343"/>
                  <a:gd name="connsiteY8" fmla="*/ 1184627 h 1415169"/>
                  <a:gd name="connsiteX9" fmla="*/ 107 w 939343"/>
                  <a:gd name="connsiteY9" fmla="*/ 1360543 h 1415169"/>
                  <a:gd name="connsiteX10" fmla="*/ 466823 w 939343"/>
                  <a:gd name="connsiteY10" fmla="*/ 1249249 h 1415169"/>
                  <a:gd name="connsiteX11" fmla="*/ 361549 w 939343"/>
                  <a:gd name="connsiteY11" fmla="*/ 1412044 h 1415169"/>
                  <a:gd name="connsiteX12" fmla="*/ 538001 w 939343"/>
                  <a:gd name="connsiteY12" fmla="*/ 1260254 h 1415169"/>
                  <a:gd name="connsiteX13" fmla="*/ 595411 w 939343"/>
                  <a:gd name="connsiteY13" fmla="*/ 1244487 h 1415169"/>
                  <a:gd name="connsiteX14" fmla="*/ 939287 w 939343"/>
                  <a:gd name="connsiteY14" fmla="*/ 1414756 h 1415169"/>
                  <a:gd name="connsiteX15" fmla="*/ 622299 w 939343"/>
                  <a:gd name="connsiteY15" fmla="*/ 1188071 h 1415169"/>
                  <a:gd name="connsiteX16" fmla="*/ 604936 w 939343"/>
                  <a:gd name="connsiteY16" fmla="*/ 1111137 h 1415169"/>
                  <a:gd name="connsiteX17" fmla="*/ 609698 w 939343"/>
                  <a:gd name="connsiteY17" fmla="*/ 625362 h 1415169"/>
                  <a:gd name="connsiteX18" fmla="*/ 785188 w 939343"/>
                  <a:gd name="connsiteY18" fmla="*/ 236572 h 1415169"/>
                  <a:gd name="connsiteX19" fmla="*/ 589221 w 939343"/>
                  <a:gd name="connsiteY19" fmla="*/ 512202 h 1415169"/>
                  <a:gd name="connsiteX20" fmla="*/ 558013 w 939343"/>
                  <a:gd name="connsiteY20" fmla="*/ 48815 h 1415169"/>
                  <a:gd name="connsiteX21" fmla="*/ 454228 w 939343"/>
                  <a:gd name="connsiteY21" fmla="*/ 25515 h 1415169"/>
                  <a:gd name="connsiteX0" fmla="*/ 454228 w 939343"/>
                  <a:gd name="connsiteY0" fmla="*/ 25515 h 1415619"/>
                  <a:gd name="connsiteX1" fmla="*/ 497528 w 939343"/>
                  <a:gd name="connsiteY1" fmla="*/ 143572 h 1415619"/>
                  <a:gd name="connsiteX2" fmla="*/ 459262 w 939343"/>
                  <a:gd name="connsiteY2" fmla="*/ 464782 h 1415619"/>
                  <a:gd name="connsiteX3" fmla="*/ 284764 w 939343"/>
                  <a:gd name="connsiteY3" fmla="*/ 259085 h 1415619"/>
                  <a:gd name="connsiteX4" fmla="*/ 338133 w 939343"/>
                  <a:gd name="connsiteY4" fmla="*/ 420152 h 1415619"/>
                  <a:gd name="connsiteX5" fmla="*/ 96830 w 939343"/>
                  <a:gd name="connsiteY5" fmla="*/ 232148 h 1415619"/>
                  <a:gd name="connsiteX6" fmla="*/ 451276 w 939343"/>
                  <a:gd name="connsiteY6" fmla="*/ 624354 h 1415619"/>
                  <a:gd name="connsiteX7" fmla="*/ 452536 w 939343"/>
                  <a:gd name="connsiteY7" fmla="*/ 1034937 h 1415619"/>
                  <a:gd name="connsiteX8" fmla="*/ 423731 w 939343"/>
                  <a:gd name="connsiteY8" fmla="*/ 1184627 h 1415619"/>
                  <a:gd name="connsiteX9" fmla="*/ 107 w 939343"/>
                  <a:gd name="connsiteY9" fmla="*/ 1360543 h 1415619"/>
                  <a:gd name="connsiteX10" fmla="*/ 466823 w 939343"/>
                  <a:gd name="connsiteY10" fmla="*/ 1249249 h 1415619"/>
                  <a:gd name="connsiteX11" fmla="*/ 361549 w 939343"/>
                  <a:gd name="connsiteY11" fmla="*/ 1412044 h 1415619"/>
                  <a:gd name="connsiteX12" fmla="*/ 538001 w 939343"/>
                  <a:gd name="connsiteY12" fmla="*/ 1260254 h 1415619"/>
                  <a:gd name="connsiteX13" fmla="*/ 680791 w 939343"/>
                  <a:gd name="connsiteY13" fmla="*/ 1328514 h 1415619"/>
                  <a:gd name="connsiteX14" fmla="*/ 939287 w 939343"/>
                  <a:gd name="connsiteY14" fmla="*/ 1414756 h 1415619"/>
                  <a:gd name="connsiteX15" fmla="*/ 622299 w 939343"/>
                  <a:gd name="connsiteY15" fmla="*/ 1188071 h 1415619"/>
                  <a:gd name="connsiteX16" fmla="*/ 604936 w 939343"/>
                  <a:gd name="connsiteY16" fmla="*/ 1111137 h 1415619"/>
                  <a:gd name="connsiteX17" fmla="*/ 609698 w 939343"/>
                  <a:gd name="connsiteY17" fmla="*/ 625362 h 1415619"/>
                  <a:gd name="connsiteX18" fmla="*/ 785188 w 939343"/>
                  <a:gd name="connsiteY18" fmla="*/ 236572 h 1415619"/>
                  <a:gd name="connsiteX19" fmla="*/ 589221 w 939343"/>
                  <a:gd name="connsiteY19" fmla="*/ 512202 h 1415619"/>
                  <a:gd name="connsiteX20" fmla="*/ 558013 w 939343"/>
                  <a:gd name="connsiteY20" fmla="*/ 48815 h 1415619"/>
                  <a:gd name="connsiteX21" fmla="*/ 454228 w 939343"/>
                  <a:gd name="connsiteY21" fmla="*/ 25515 h 1415619"/>
                  <a:gd name="connsiteX0" fmla="*/ 454228 w 993408"/>
                  <a:gd name="connsiteY0" fmla="*/ 25515 h 1412044"/>
                  <a:gd name="connsiteX1" fmla="*/ 497528 w 993408"/>
                  <a:gd name="connsiteY1" fmla="*/ 143572 h 1412044"/>
                  <a:gd name="connsiteX2" fmla="*/ 459262 w 993408"/>
                  <a:gd name="connsiteY2" fmla="*/ 464782 h 1412044"/>
                  <a:gd name="connsiteX3" fmla="*/ 284764 w 993408"/>
                  <a:gd name="connsiteY3" fmla="*/ 259085 h 1412044"/>
                  <a:gd name="connsiteX4" fmla="*/ 338133 w 993408"/>
                  <a:gd name="connsiteY4" fmla="*/ 420152 h 1412044"/>
                  <a:gd name="connsiteX5" fmla="*/ 96830 w 993408"/>
                  <a:gd name="connsiteY5" fmla="*/ 232148 h 1412044"/>
                  <a:gd name="connsiteX6" fmla="*/ 451276 w 993408"/>
                  <a:gd name="connsiteY6" fmla="*/ 624354 h 1412044"/>
                  <a:gd name="connsiteX7" fmla="*/ 452536 w 993408"/>
                  <a:gd name="connsiteY7" fmla="*/ 1034937 h 1412044"/>
                  <a:gd name="connsiteX8" fmla="*/ 423731 w 993408"/>
                  <a:gd name="connsiteY8" fmla="*/ 1184627 h 1412044"/>
                  <a:gd name="connsiteX9" fmla="*/ 107 w 993408"/>
                  <a:gd name="connsiteY9" fmla="*/ 1360543 h 1412044"/>
                  <a:gd name="connsiteX10" fmla="*/ 466823 w 993408"/>
                  <a:gd name="connsiteY10" fmla="*/ 1249249 h 1412044"/>
                  <a:gd name="connsiteX11" fmla="*/ 361549 w 993408"/>
                  <a:gd name="connsiteY11" fmla="*/ 1412044 h 1412044"/>
                  <a:gd name="connsiteX12" fmla="*/ 538001 w 993408"/>
                  <a:gd name="connsiteY12" fmla="*/ 1260254 h 1412044"/>
                  <a:gd name="connsiteX13" fmla="*/ 680791 w 993408"/>
                  <a:gd name="connsiteY13" fmla="*/ 1328514 h 1412044"/>
                  <a:gd name="connsiteX14" fmla="*/ 993361 w 993408"/>
                  <a:gd name="connsiteY14" fmla="*/ 1328018 h 1412044"/>
                  <a:gd name="connsiteX15" fmla="*/ 622299 w 993408"/>
                  <a:gd name="connsiteY15" fmla="*/ 1188071 h 1412044"/>
                  <a:gd name="connsiteX16" fmla="*/ 604936 w 993408"/>
                  <a:gd name="connsiteY16" fmla="*/ 1111137 h 1412044"/>
                  <a:gd name="connsiteX17" fmla="*/ 609698 w 993408"/>
                  <a:gd name="connsiteY17" fmla="*/ 625362 h 1412044"/>
                  <a:gd name="connsiteX18" fmla="*/ 785188 w 993408"/>
                  <a:gd name="connsiteY18" fmla="*/ 236572 h 1412044"/>
                  <a:gd name="connsiteX19" fmla="*/ 589221 w 993408"/>
                  <a:gd name="connsiteY19" fmla="*/ 512202 h 1412044"/>
                  <a:gd name="connsiteX20" fmla="*/ 558013 w 993408"/>
                  <a:gd name="connsiteY20" fmla="*/ 48815 h 1412044"/>
                  <a:gd name="connsiteX21" fmla="*/ 454228 w 993408"/>
                  <a:gd name="connsiteY21" fmla="*/ 25515 h 1412044"/>
                  <a:gd name="connsiteX0" fmla="*/ 454228 w 995427"/>
                  <a:gd name="connsiteY0" fmla="*/ 25515 h 1412044"/>
                  <a:gd name="connsiteX1" fmla="*/ 497528 w 995427"/>
                  <a:gd name="connsiteY1" fmla="*/ 143572 h 1412044"/>
                  <a:gd name="connsiteX2" fmla="*/ 459262 w 995427"/>
                  <a:gd name="connsiteY2" fmla="*/ 464782 h 1412044"/>
                  <a:gd name="connsiteX3" fmla="*/ 284764 w 995427"/>
                  <a:gd name="connsiteY3" fmla="*/ 259085 h 1412044"/>
                  <a:gd name="connsiteX4" fmla="*/ 338133 w 995427"/>
                  <a:gd name="connsiteY4" fmla="*/ 420152 h 1412044"/>
                  <a:gd name="connsiteX5" fmla="*/ 96830 w 995427"/>
                  <a:gd name="connsiteY5" fmla="*/ 232148 h 1412044"/>
                  <a:gd name="connsiteX6" fmla="*/ 451276 w 995427"/>
                  <a:gd name="connsiteY6" fmla="*/ 624354 h 1412044"/>
                  <a:gd name="connsiteX7" fmla="*/ 452536 w 995427"/>
                  <a:gd name="connsiteY7" fmla="*/ 1034937 h 1412044"/>
                  <a:gd name="connsiteX8" fmla="*/ 423731 w 995427"/>
                  <a:gd name="connsiteY8" fmla="*/ 1184627 h 1412044"/>
                  <a:gd name="connsiteX9" fmla="*/ 107 w 995427"/>
                  <a:gd name="connsiteY9" fmla="*/ 1360543 h 1412044"/>
                  <a:gd name="connsiteX10" fmla="*/ 466823 w 995427"/>
                  <a:gd name="connsiteY10" fmla="*/ 1249249 h 1412044"/>
                  <a:gd name="connsiteX11" fmla="*/ 361549 w 995427"/>
                  <a:gd name="connsiteY11" fmla="*/ 1412044 h 1412044"/>
                  <a:gd name="connsiteX12" fmla="*/ 538001 w 995427"/>
                  <a:gd name="connsiteY12" fmla="*/ 1260254 h 1412044"/>
                  <a:gd name="connsiteX13" fmla="*/ 680791 w 995427"/>
                  <a:gd name="connsiteY13" fmla="*/ 1328514 h 1412044"/>
                  <a:gd name="connsiteX14" fmla="*/ 654686 w 995427"/>
                  <a:gd name="connsiteY14" fmla="*/ 1254832 h 1412044"/>
                  <a:gd name="connsiteX15" fmla="*/ 993361 w 995427"/>
                  <a:gd name="connsiteY15" fmla="*/ 1328018 h 1412044"/>
                  <a:gd name="connsiteX16" fmla="*/ 622299 w 995427"/>
                  <a:gd name="connsiteY16" fmla="*/ 1188071 h 1412044"/>
                  <a:gd name="connsiteX17" fmla="*/ 604936 w 995427"/>
                  <a:gd name="connsiteY17" fmla="*/ 1111137 h 1412044"/>
                  <a:gd name="connsiteX18" fmla="*/ 609698 w 995427"/>
                  <a:gd name="connsiteY18" fmla="*/ 625362 h 1412044"/>
                  <a:gd name="connsiteX19" fmla="*/ 785188 w 995427"/>
                  <a:gd name="connsiteY19" fmla="*/ 236572 h 1412044"/>
                  <a:gd name="connsiteX20" fmla="*/ 589221 w 995427"/>
                  <a:gd name="connsiteY20" fmla="*/ 512202 h 1412044"/>
                  <a:gd name="connsiteX21" fmla="*/ 558013 w 995427"/>
                  <a:gd name="connsiteY21" fmla="*/ 48815 h 1412044"/>
                  <a:gd name="connsiteX22" fmla="*/ 454228 w 995427"/>
                  <a:gd name="connsiteY22" fmla="*/ 25515 h 1412044"/>
                  <a:gd name="connsiteX0" fmla="*/ 454253 w 995452"/>
                  <a:gd name="connsiteY0" fmla="*/ 25515 h 1412044"/>
                  <a:gd name="connsiteX1" fmla="*/ 497553 w 995452"/>
                  <a:gd name="connsiteY1" fmla="*/ 143572 h 1412044"/>
                  <a:gd name="connsiteX2" fmla="*/ 459287 w 995452"/>
                  <a:gd name="connsiteY2" fmla="*/ 464782 h 1412044"/>
                  <a:gd name="connsiteX3" fmla="*/ 284789 w 995452"/>
                  <a:gd name="connsiteY3" fmla="*/ 259085 h 1412044"/>
                  <a:gd name="connsiteX4" fmla="*/ 338158 w 995452"/>
                  <a:gd name="connsiteY4" fmla="*/ 420152 h 1412044"/>
                  <a:gd name="connsiteX5" fmla="*/ 96855 w 995452"/>
                  <a:gd name="connsiteY5" fmla="*/ 232148 h 1412044"/>
                  <a:gd name="connsiteX6" fmla="*/ 451301 w 995452"/>
                  <a:gd name="connsiteY6" fmla="*/ 624354 h 1412044"/>
                  <a:gd name="connsiteX7" fmla="*/ 452561 w 995452"/>
                  <a:gd name="connsiteY7" fmla="*/ 1034937 h 1412044"/>
                  <a:gd name="connsiteX8" fmla="*/ 355452 w 995452"/>
                  <a:gd name="connsiteY8" fmla="*/ 1219864 h 1412044"/>
                  <a:gd name="connsiteX9" fmla="*/ 132 w 995452"/>
                  <a:gd name="connsiteY9" fmla="*/ 1360543 h 1412044"/>
                  <a:gd name="connsiteX10" fmla="*/ 466848 w 995452"/>
                  <a:gd name="connsiteY10" fmla="*/ 1249249 h 1412044"/>
                  <a:gd name="connsiteX11" fmla="*/ 361574 w 995452"/>
                  <a:gd name="connsiteY11" fmla="*/ 1412044 h 1412044"/>
                  <a:gd name="connsiteX12" fmla="*/ 538026 w 995452"/>
                  <a:gd name="connsiteY12" fmla="*/ 1260254 h 1412044"/>
                  <a:gd name="connsiteX13" fmla="*/ 680816 w 995452"/>
                  <a:gd name="connsiteY13" fmla="*/ 1328514 h 1412044"/>
                  <a:gd name="connsiteX14" fmla="*/ 654711 w 995452"/>
                  <a:gd name="connsiteY14" fmla="*/ 1254832 h 1412044"/>
                  <a:gd name="connsiteX15" fmla="*/ 993386 w 995452"/>
                  <a:gd name="connsiteY15" fmla="*/ 1328018 h 1412044"/>
                  <a:gd name="connsiteX16" fmla="*/ 622324 w 995452"/>
                  <a:gd name="connsiteY16" fmla="*/ 1188071 h 1412044"/>
                  <a:gd name="connsiteX17" fmla="*/ 604961 w 995452"/>
                  <a:gd name="connsiteY17" fmla="*/ 1111137 h 1412044"/>
                  <a:gd name="connsiteX18" fmla="*/ 609723 w 995452"/>
                  <a:gd name="connsiteY18" fmla="*/ 625362 h 1412044"/>
                  <a:gd name="connsiteX19" fmla="*/ 785213 w 995452"/>
                  <a:gd name="connsiteY19" fmla="*/ 236572 h 1412044"/>
                  <a:gd name="connsiteX20" fmla="*/ 589246 w 995452"/>
                  <a:gd name="connsiteY20" fmla="*/ 512202 h 1412044"/>
                  <a:gd name="connsiteX21" fmla="*/ 558038 w 995452"/>
                  <a:gd name="connsiteY21" fmla="*/ 48815 h 1412044"/>
                  <a:gd name="connsiteX22" fmla="*/ 454253 w 995452"/>
                  <a:gd name="connsiteY22" fmla="*/ 25515 h 1412044"/>
                  <a:gd name="connsiteX0" fmla="*/ 454253 w 995452"/>
                  <a:gd name="connsiteY0" fmla="*/ 25515 h 1412044"/>
                  <a:gd name="connsiteX1" fmla="*/ 497553 w 995452"/>
                  <a:gd name="connsiteY1" fmla="*/ 143572 h 1412044"/>
                  <a:gd name="connsiteX2" fmla="*/ 459287 w 995452"/>
                  <a:gd name="connsiteY2" fmla="*/ 464782 h 1412044"/>
                  <a:gd name="connsiteX3" fmla="*/ 284789 w 995452"/>
                  <a:gd name="connsiteY3" fmla="*/ 259085 h 1412044"/>
                  <a:gd name="connsiteX4" fmla="*/ 338158 w 995452"/>
                  <a:gd name="connsiteY4" fmla="*/ 420152 h 1412044"/>
                  <a:gd name="connsiteX5" fmla="*/ 96855 w 995452"/>
                  <a:gd name="connsiteY5" fmla="*/ 232148 h 1412044"/>
                  <a:gd name="connsiteX6" fmla="*/ 451301 w 995452"/>
                  <a:gd name="connsiteY6" fmla="*/ 624354 h 1412044"/>
                  <a:gd name="connsiteX7" fmla="*/ 452561 w 995452"/>
                  <a:gd name="connsiteY7" fmla="*/ 1034937 h 1412044"/>
                  <a:gd name="connsiteX8" fmla="*/ 355452 w 995452"/>
                  <a:gd name="connsiteY8" fmla="*/ 1219864 h 1412044"/>
                  <a:gd name="connsiteX9" fmla="*/ 132 w 995452"/>
                  <a:gd name="connsiteY9" fmla="*/ 1360543 h 1412044"/>
                  <a:gd name="connsiteX10" fmla="*/ 466848 w 995452"/>
                  <a:gd name="connsiteY10" fmla="*/ 1249249 h 1412044"/>
                  <a:gd name="connsiteX11" fmla="*/ 361574 w 995452"/>
                  <a:gd name="connsiteY11" fmla="*/ 1412044 h 1412044"/>
                  <a:gd name="connsiteX12" fmla="*/ 538026 w 995452"/>
                  <a:gd name="connsiteY12" fmla="*/ 1260254 h 1412044"/>
                  <a:gd name="connsiteX13" fmla="*/ 680816 w 995452"/>
                  <a:gd name="connsiteY13" fmla="*/ 1328514 h 1412044"/>
                  <a:gd name="connsiteX14" fmla="*/ 654711 w 995452"/>
                  <a:gd name="connsiteY14" fmla="*/ 1254832 h 1412044"/>
                  <a:gd name="connsiteX15" fmla="*/ 993386 w 995452"/>
                  <a:gd name="connsiteY15" fmla="*/ 1328018 h 1412044"/>
                  <a:gd name="connsiteX16" fmla="*/ 727626 w 995452"/>
                  <a:gd name="connsiteY16" fmla="*/ 1228729 h 1412044"/>
                  <a:gd name="connsiteX17" fmla="*/ 604961 w 995452"/>
                  <a:gd name="connsiteY17" fmla="*/ 1111137 h 1412044"/>
                  <a:gd name="connsiteX18" fmla="*/ 609723 w 995452"/>
                  <a:gd name="connsiteY18" fmla="*/ 625362 h 1412044"/>
                  <a:gd name="connsiteX19" fmla="*/ 785213 w 995452"/>
                  <a:gd name="connsiteY19" fmla="*/ 236572 h 1412044"/>
                  <a:gd name="connsiteX20" fmla="*/ 589246 w 995452"/>
                  <a:gd name="connsiteY20" fmla="*/ 512202 h 1412044"/>
                  <a:gd name="connsiteX21" fmla="*/ 558038 w 995452"/>
                  <a:gd name="connsiteY21" fmla="*/ 48815 h 1412044"/>
                  <a:gd name="connsiteX22" fmla="*/ 454253 w 995452"/>
                  <a:gd name="connsiteY22" fmla="*/ 25515 h 1412044"/>
                  <a:gd name="connsiteX0" fmla="*/ 454253 w 995452"/>
                  <a:gd name="connsiteY0" fmla="*/ 25515 h 1417465"/>
                  <a:gd name="connsiteX1" fmla="*/ 497553 w 995452"/>
                  <a:gd name="connsiteY1" fmla="*/ 143572 h 1417465"/>
                  <a:gd name="connsiteX2" fmla="*/ 459287 w 995452"/>
                  <a:gd name="connsiteY2" fmla="*/ 464782 h 1417465"/>
                  <a:gd name="connsiteX3" fmla="*/ 284789 w 995452"/>
                  <a:gd name="connsiteY3" fmla="*/ 259085 h 1417465"/>
                  <a:gd name="connsiteX4" fmla="*/ 338158 w 995452"/>
                  <a:gd name="connsiteY4" fmla="*/ 420152 h 1417465"/>
                  <a:gd name="connsiteX5" fmla="*/ 96855 w 995452"/>
                  <a:gd name="connsiteY5" fmla="*/ 232148 h 1417465"/>
                  <a:gd name="connsiteX6" fmla="*/ 451301 w 995452"/>
                  <a:gd name="connsiteY6" fmla="*/ 624354 h 1417465"/>
                  <a:gd name="connsiteX7" fmla="*/ 452561 w 995452"/>
                  <a:gd name="connsiteY7" fmla="*/ 1034937 h 1417465"/>
                  <a:gd name="connsiteX8" fmla="*/ 355452 w 995452"/>
                  <a:gd name="connsiteY8" fmla="*/ 1219864 h 1417465"/>
                  <a:gd name="connsiteX9" fmla="*/ 132 w 995452"/>
                  <a:gd name="connsiteY9" fmla="*/ 1360543 h 1417465"/>
                  <a:gd name="connsiteX10" fmla="*/ 466848 w 995452"/>
                  <a:gd name="connsiteY10" fmla="*/ 1249249 h 1417465"/>
                  <a:gd name="connsiteX11" fmla="*/ 321730 w 995452"/>
                  <a:gd name="connsiteY11" fmla="*/ 1417465 h 1417465"/>
                  <a:gd name="connsiteX12" fmla="*/ 538026 w 995452"/>
                  <a:gd name="connsiteY12" fmla="*/ 1260254 h 1417465"/>
                  <a:gd name="connsiteX13" fmla="*/ 680816 w 995452"/>
                  <a:gd name="connsiteY13" fmla="*/ 1328514 h 1417465"/>
                  <a:gd name="connsiteX14" fmla="*/ 654711 w 995452"/>
                  <a:gd name="connsiteY14" fmla="*/ 1254832 h 1417465"/>
                  <a:gd name="connsiteX15" fmla="*/ 993386 w 995452"/>
                  <a:gd name="connsiteY15" fmla="*/ 1328018 h 1417465"/>
                  <a:gd name="connsiteX16" fmla="*/ 727626 w 995452"/>
                  <a:gd name="connsiteY16" fmla="*/ 1228729 h 1417465"/>
                  <a:gd name="connsiteX17" fmla="*/ 604961 w 995452"/>
                  <a:gd name="connsiteY17" fmla="*/ 1111137 h 1417465"/>
                  <a:gd name="connsiteX18" fmla="*/ 609723 w 995452"/>
                  <a:gd name="connsiteY18" fmla="*/ 625362 h 1417465"/>
                  <a:gd name="connsiteX19" fmla="*/ 785213 w 995452"/>
                  <a:gd name="connsiteY19" fmla="*/ 236572 h 1417465"/>
                  <a:gd name="connsiteX20" fmla="*/ 589246 w 995452"/>
                  <a:gd name="connsiteY20" fmla="*/ 512202 h 1417465"/>
                  <a:gd name="connsiteX21" fmla="*/ 558038 w 995452"/>
                  <a:gd name="connsiteY21" fmla="*/ 48815 h 1417465"/>
                  <a:gd name="connsiteX22" fmla="*/ 454253 w 995452"/>
                  <a:gd name="connsiteY22" fmla="*/ 25515 h 1417465"/>
                  <a:gd name="connsiteX0" fmla="*/ 454253 w 995452"/>
                  <a:gd name="connsiteY0" fmla="*/ 25515 h 1417465"/>
                  <a:gd name="connsiteX1" fmla="*/ 497553 w 995452"/>
                  <a:gd name="connsiteY1" fmla="*/ 143572 h 1417465"/>
                  <a:gd name="connsiteX2" fmla="*/ 459287 w 995452"/>
                  <a:gd name="connsiteY2" fmla="*/ 464782 h 1417465"/>
                  <a:gd name="connsiteX3" fmla="*/ 284789 w 995452"/>
                  <a:gd name="connsiteY3" fmla="*/ 259085 h 1417465"/>
                  <a:gd name="connsiteX4" fmla="*/ 338158 w 995452"/>
                  <a:gd name="connsiteY4" fmla="*/ 420152 h 1417465"/>
                  <a:gd name="connsiteX5" fmla="*/ 96855 w 995452"/>
                  <a:gd name="connsiteY5" fmla="*/ 232148 h 1417465"/>
                  <a:gd name="connsiteX6" fmla="*/ 451301 w 995452"/>
                  <a:gd name="connsiteY6" fmla="*/ 624354 h 1417465"/>
                  <a:gd name="connsiteX7" fmla="*/ 452561 w 995452"/>
                  <a:gd name="connsiteY7" fmla="*/ 1034937 h 1417465"/>
                  <a:gd name="connsiteX8" fmla="*/ 355452 w 995452"/>
                  <a:gd name="connsiteY8" fmla="*/ 1219864 h 1417465"/>
                  <a:gd name="connsiteX9" fmla="*/ 132 w 995452"/>
                  <a:gd name="connsiteY9" fmla="*/ 1360543 h 1417465"/>
                  <a:gd name="connsiteX10" fmla="*/ 444080 w 995452"/>
                  <a:gd name="connsiteY10" fmla="*/ 1262802 h 1417465"/>
                  <a:gd name="connsiteX11" fmla="*/ 321730 w 995452"/>
                  <a:gd name="connsiteY11" fmla="*/ 1417465 h 1417465"/>
                  <a:gd name="connsiteX12" fmla="*/ 538026 w 995452"/>
                  <a:gd name="connsiteY12" fmla="*/ 1260254 h 1417465"/>
                  <a:gd name="connsiteX13" fmla="*/ 680816 w 995452"/>
                  <a:gd name="connsiteY13" fmla="*/ 1328514 h 1417465"/>
                  <a:gd name="connsiteX14" fmla="*/ 654711 w 995452"/>
                  <a:gd name="connsiteY14" fmla="*/ 1254832 h 1417465"/>
                  <a:gd name="connsiteX15" fmla="*/ 993386 w 995452"/>
                  <a:gd name="connsiteY15" fmla="*/ 1328018 h 1417465"/>
                  <a:gd name="connsiteX16" fmla="*/ 727626 w 995452"/>
                  <a:gd name="connsiteY16" fmla="*/ 1228729 h 1417465"/>
                  <a:gd name="connsiteX17" fmla="*/ 604961 w 995452"/>
                  <a:gd name="connsiteY17" fmla="*/ 1111137 h 1417465"/>
                  <a:gd name="connsiteX18" fmla="*/ 609723 w 995452"/>
                  <a:gd name="connsiteY18" fmla="*/ 625362 h 1417465"/>
                  <a:gd name="connsiteX19" fmla="*/ 785213 w 995452"/>
                  <a:gd name="connsiteY19" fmla="*/ 236572 h 1417465"/>
                  <a:gd name="connsiteX20" fmla="*/ 589246 w 995452"/>
                  <a:gd name="connsiteY20" fmla="*/ 512202 h 1417465"/>
                  <a:gd name="connsiteX21" fmla="*/ 558038 w 995452"/>
                  <a:gd name="connsiteY21" fmla="*/ 48815 h 1417465"/>
                  <a:gd name="connsiteX22" fmla="*/ 454253 w 995452"/>
                  <a:gd name="connsiteY22" fmla="*/ 25515 h 1417465"/>
                  <a:gd name="connsiteX0" fmla="*/ 454253 w 995452"/>
                  <a:gd name="connsiteY0" fmla="*/ 25515 h 1453578"/>
                  <a:gd name="connsiteX1" fmla="*/ 497553 w 995452"/>
                  <a:gd name="connsiteY1" fmla="*/ 143572 h 1453578"/>
                  <a:gd name="connsiteX2" fmla="*/ 459287 w 995452"/>
                  <a:gd name="connsiteY2" fmla="*/ 464782 h 1453578"/>
                  <a:gd name="connsiteX3" fmla="*/ 284789 w 995452"/>
                  <a:gd name="connsiteY3" fmla="*/ 259085 h 1453578"/>
                  <a:gd name="connsiteX4" fmla="*/ 338158 w 995452"/>
                  <a:gd name="connsiteY4" fmla="*/ 420152 h 1453578"/>
                  <a:gd name="connsiteX5" fmla="*/ 96855 w 995452"/>
                  <a:gd name="connsiteY5" fmla="*/ 232148 h 1453578"/>
                  <a:gd name="connsiteX6" fmla="*/ 451301 w 995452"/>
                  <a:gd name="connsiteY6" fmla="*/ 624354 h 1453578"/>
                  <a:gd name="connsiteX7" fmla="*/ 452561 w 995452"/>
                  <a:gd name="connsiteY7" fmla="*/ 1034937 h 1453578"/>
                  <a:gd name="connsiteX8" fmla="*/ 355452 w 995452"/>
                  <a:gd name="connsiteY8" fmla="*/ 1219864 h 1453578"/>
                  <a:gd name="connsiteX9" fmla="*/ 132 w 995452"/>
                  <a:gd name="connsiteY9" fmla="*/ 1360543 h 1453578"/>
                  <a:gd name="connsiteX10" fmla="*/ 444080 w 995452"/>
                  <a:gd name="connsiteY10" fmla="*/ 1262802 h 1453578"/>
                  <a:gd name="connsiteX11" fmla="*/ 321730 w 995452"/>
                  <a:gd name="connsiteY11" fmla="*/ 1417465 h 1453578"/>
                  <a:gd name="connsiteX12" fmla="*/ 538026 w 995452"/>
                  <a:gd name="connsiteY12" fmla="*/ 1260254 h 1453578"/>
                  <a:gd name="connsiteX13" fmla="*/ 575024 w 995452"/>
                  <a:gd name="connsiteY13" fmla="*/ 1452702 h 1453578"/>
                  <a:gd name="connsiteX14" fmla="*/ 680816 w 995452"/>
                  <a:gd name="connsiteY14" fmla="*/ 1328514 h 1453578"/>
                  <a:gd name="connsiteX15" fmla="*/ 654711 w 995452"/>
                  <a:gd name="connsiteY15" fmla="*/ 1254832 h 1453578"/>
                  <a:gd name="connsiteX16" fmla="*/ 993386 w 995452"/>
                  <a:gd name="connsiteY16" fmla="*/ 1328018 h 1453578"/>
                  <a:gd name="connsiteX17" fmla="*/ 727626 w 995452"/>
                  <a:gd name="connsiteY17" fmla="*/ 1228729 h 1453578"/>
                  <a:gd name="connsiteX18" fmla="*/ 604961 w 995452"/>
                  <a:gd name="connsiteY18" fmla="*/ 1111137 h 1453578"/>
                  <a:gd name="connsiteX19" fmla="*/ 609723 w 995452"/>
                  <a:gd name="connsiteY19" fmla="*/ 625362 h 1453578"/>
                  <a:gd name="connsiteX20" fmla="*/ 785213 w 995452"/>
                  <a:gd name="connsiteY20" fmla="*/ 236572 h 1453578"/>
                  <a:gd name="connsiteX21" fmla="*/ 589246 w 995452"/>
                  <a:gd name="connsiteY21" fmla="*/ 512202 h 1453578"/>
                  <a:gd name="connsiteX22" fmla="*/ 558038 w 995452"/>
                  <a:gd name="connsiteY22" fmla="*/ 48815 h 1453578"/>
                  <a:gd name="connsiteX23" fmla="*/ 454253 w 995452"/>
                  <a:gd name="connsiteY23" fmla="*/ 25515 h 1453578"/>
                  <a:gd name="connsiteX0" fmla="*/ 454253 w 995452"/>
                  <a:gd name="connsiteY0" fmla="*/ 25515 h 1417465"/>
                  <a:gd name="connsiteX1" fmla="*/ 497553 w 995452"/>
                  <a:gd name="connsiteY1" fmla="*/ 143572 h 1417465"/>
                  <a:gd name="connsiteX2" fmla="*/ 459287 w 995452"/>
                  <a:gd name="connsiteY2" fmla="*/ 464782 h 1417465"/>
                  <a:gd name="connsiteX3" fmla="*/ 284789 w 995452"/>
                  <a:gd name="connsiteY3" fmla="*/ 259085 h 1417465"/>
                  <a:gd name="connsiteX4" fmla="*/ 338158 w 995452"/>
                  <a:gd name="connsiteY4" fmla="*/ 420152 h 1417465"/>
                  <a:gd name="connsiteX5" fmla="*/ 96855 w 995452"/>
                  <a:gd name="connsiteY5" fmla="*/ 232148 h 1417465"/>
                  <a:gd name="connsiteX6" fmla="*/ 451301 w 995452"/>
                  <a:gd name="connsiteY6" fmla="*/ 624354 h 1417465"/>
                  <a:gd name="connsiteX7" fmla="*/ 452561 w 995452"/>
                  <a:gd name="connsiteY7" fmla="*/ 1034937 h 1417465"/>
                  <a:gd name="connsiteX8" fmla="*/ 355452 w 995452"/>
                  <a:gd name="connsiteY8" fmla="*/ 1219864 h 1417465"/>
                  <a:gd name="connsiteX9" fmla="*/ 132 w 995452"/>
                  <a:gd name="connsiteY9" fmla="*/ 1360543 h 1417465"/>
                  <a:gd name="connsiteX10" fmla="*/ 444080 w 995452"/>
                  <a:gd name="connsiteY10" fmla="*/ 1262802 h 1417465"/>
                  <a:gd name="connsiteX11" fmla="*/ 321730 w 995452"/>
                  <a:gd name="connsiteY11" fmla="*/ 1417465 h 1417465"/>
                  <a:gd name="connsiteX12" fmla="*/ 538026 w 995452"/>
                  <a:gd name="connsiteY12" fmla="*/ 1260254 h 1417465"/>
                  <a:gd name="connsiteX13" fmla="*/ 600638 w 995452"/>
                  <a:gd name="connsiteY13" fmla="*/ 1249410 h 1417465"/>
                  <a:gd name="connsiteX14" fmla="*/ 680816 w 995452"/>
                  <a:gd name="connsiteY14" fmla="*/ 1328514 h 1417465"/>
                  <a:gd name="connsiteX15" fmla="*/ 654711 w 995452"/>
                  <a:gd name="connsiteY15" fmla="*/ 1254832 h 1417465"/>
                  <a:gd name="connsiteX16" fmla="*/ 993386 w 995452"/>
                  <a:gd name="connsiteY16" fmla="*/ 1328018 h 1417465"/>
                  <a:gd name="connsiteX17" fmla="*/ 727626 w 995452"/>
                  <a:gd name="connsiteY17" fmla="*/ 1228729 h 1417465"/>
                  <a:gd name="connsiteX18" fmla="*/ 604961 w 995452"/>
                  <a:gd name="connsiteY18" fmla="*/ 1111137 h 1417465"/>
                  <a:gd name="connsiteX19" fmla="*/ 609723 w 995452"/>
                  <a:gd name="connsiteY19" fmla="*/ 625362 h 1417465"/>
                  <a:gd name="connsiteX20" fmla="*/ 785213 w 995452"/>
                  <a:gd name="connsiteY20" fmla="*/ 236572 h 1417465"/>
                  <a:gd name="connsiteX21" fmla="*/ 589246 w 995452"/>
                  <a:gd name="connsiteY21" fmla="*/ 512202 h 1417465"/>
                  <a:gd name="connsiteX22" fmla="*/ 558038 w 995452"/>
                  <a:gd name="connsiteY22" fmla="*/ 48815 h 1417465"/>
                  <a:gd name="connsiteX23" fmla="*/ 454253 w 995452"/>
                  <a:gd name="connsiteY23" fmla="*/ 25515 h 1417465"/>
                  <a:gd name="connsiteX0" fmla="*/ 454253 w 995452"/>
                  <a:gd name="connsiteY0" fmla="*/ 25515 h 1417465"/>
                  <a:gd name="connsiteX1" fmla="*/ 497553 w 995452"/>
                  <a:gd name="connsiteY1" fmla="*/ 143572 h 1417465"/>
                  <a:gd name="connsiteX2" fmla="*/ 459287 w 995452"/>
                  <a:gd name="connsiteY2" fmla="*/ 464782 h 1417465"/>
                  <a:gd name="connsiteX3" fmla="*/ 284789 w 995452"/>
                  <a:gd name="connsiteY3" fmla="*/ 259085 h 1417465"/>
                  <a:gd name="connsiteX4" fmla="*/ 338158 w 995452"/>
                  <a:gd name="connsiteY4" fmla="*/ 420152 h 1417465"/>
                  <a:gd name="connsiteX5" fmla="*/ 96855 w 995452"/>
                  <a:gd name="connsiteY5" fmla="*/ 232148 h 1417465"/>
                  <a:gd name="connsiteX6" fmla="*/ 451301 w 995452"/>
                  <a:gd name="connsiteY6" fmla="*/ 624354 h 1417465"/>
                  <a:gd name="connsiteX7" fmla="*/ 452561 w 995452"/>
                  <a:gd name="connsiteY7" fmla="*/ 1034937 h 1417465"/>
                  <a:gd name="connsiteX8" fmla="*/ 355452 w 995452"/>
                  <a:gd name="connsiteY8" fmla="*/ 1219864 h 1417465"/>
                  <a:gd name="connsiteX9" fmla="*/ 132 w 995452"/>
                  <a:gd name="connsiteY9" fmla="*/ 1360543 h 1417465"/>
                  <a:gd name="connsiteX10" fmla="*/ 444080 w 995452"/>
                  <a:gd name="connsiteY10" fmla="*/ 1262802 h 1417465"/>
                  <a:gd name="connsiteX11" fmla="*/ 321730 w 995452"/>
                  <a:gd name="connsiteY11" fmla="*/ 1417465 h 1417465"/>
                  <a:gd name="connsiteX12" fmla="*/ 515258 w 995452"/>
                  <a:gd name="connsiteY12" fmla="*/ 1273807 h 1417465"/>
                  <a:gd name="connsiteX13" fmla="*/ 600638 w 995452"/>
                  <a:gd name="connsiteY13" fmla="*/ 1249410 h 1417465"/>
                  <a:gd name="connsiteX14" fmla="*/ 680816 w 995452"/>
                  <a:gd name="connsiteY14" fmla="*/ 1328514 h 1417465"/>
                  <a:gd name="connsiteX15" fmla="*/ 654711 w 995452"/>
                  <a:gd name="connsiteY15" fmla="*/ 1254832 h 1417465"/>
                  <a:gd name="connsiteX16" fmla="*/ 993386 w 995452"/>
                  <a:gd name="connsiteY16" fmla="*/ 1328018 h 1417465"/>
                  <a:gd name="connsiteX17" fmla="*/ 727626 w 995452"/>
                  <a:gd name="connsiteY17" fmla="*/ 1228729 h 1417465"/>
                  <a:gd name="connsiteX18" fmla="*/ 604961 w 995452"/>
                  <a:gd name="connsiteY18" fmla="*/ 1111137 h 1417465"/>
                  <a:gd name="connsiteX19" fmla="*/ 609723 w 995452"/>
                  <a:gd name="connsiteY19" fmla="*/ 625362 h 1417465"/>
                  <a:gd name="connsiteX20" fmla="*/ 785213 w 995452"/>
                  <a:gd name="connsiteY20" fmla="*/ 236572 h 1417465"/>
                  <a:gd name="connsiteX21" fmla="*/ 589246 w 995452"/>
                  <a:gd name="connsiteY21" fmla="*/ 512202 h 1417465"/>
                  <a:gd name="connsiteX22" fmla="*/ 558038 w 995452"/>
                  <a:gd name="connsiteY22" fmla="*/ 48815 h 1417465"/>
                  <a:gd name="connsiteX23" fmla="*/ 454253 w 995452"/>
                  <a:gd name="connsiteY23" fmla="*/ 25515 h 1417465"/>
                  <a:gd name="connsiteX0" fmla="*/ 454253 w 995452"/>
                  <a:gd name="connsiteY0" fmla="*/ 25515 h 1417465"/>
                  <a:gd name="connsiteX1" fmla="*/ 497553 w 995452"/>
                  <a:gd name="connsiteY1" fmla="*/ 143572 h 1417465"/>
                  <a:gd name="connsiteX2" fmla="*/ 459287 w 995452"/>
                  <a:gd name="connsiteY2" fmla="*/ 464782 h 1417465"/>
                  <a:gd name="connsiteX3" fmla="*/ 284789 w 995452"/>
                  <a:gd name="connsiteY3" fmla="*/ 259085 h 1417465"/>
                  <a:gd name="connsiteX4" fmla="*/ 338158 w 995452"/>
                  <a:gd name="connsiteY4" fmla="*/ 420152 h 1417465"/>
                  <a:gd name="connsiteX5" fmla="*/ 96855 w 995452"/>
                  <a:gd name="connsiteY5" fmla="*/ 232148 h 1417465"/>
                  <a:gd name="connsiteX6" fmla="*/ 451301 w 995452"/>
                  <a:gd name="connsiteY6" fmla="*/ 624354 h 1417465"/>
                  <a:gd name="connsiteX7" fmla="*/ 452561 w 995452"/>
                  <a:gd name="connsiteY7" fmla="*/ 1034937 h 1417465"/>
                  <a:gd name="connsiteX8" fmla="*/ 355452 w 995452"/>
                  <a:gd name="connsiteY8" fmla="*/ 1219864 h 1417465"/>
                  <a:gd name="connsiteX9" fmla="*/ 132 w 995452"/>
                  <a:gd name="connsiteY9" fmla="*/ 1360543 h 1417465"/>
                  <a:gd name="connsiteX10" fmla="*/ 444080 w 995452"/>
                  <a:gd name="connsiteY10" fmla="*/ 1262802 h 1417465"/>
                  <a:gd name="connsiteX11" fmla="*/ 321730 w 995452"/>
                  <a:gd name="connsiteY11" fmla="*/ 1417465 h 1417465"/>
                  <a:gd name="connsiteX12" fmla="*/ 515258 w 995452"/>
                  <a:gd name="connsiteY12" fmla="*/ 1273807 h 1417465"/>
                  <a:gd name="connsiteX13" fmla="*/ 586408 w 995452"/>
                  <a:gd name="connsiteY13" fmla="*/ 1262963 h 1417465"/>
                  <a:gd name="connsiteX14" fmla="*/ 680816 w 995452"/>
                  <a:gd name="connsiteY14" fmla="*/ 1328514 h 1417465"/>
                  <a:gd name="connsiteX15" fmla="*/ 654711 w 995452"/>
                  <a:gd name="connsiteY15" fmla="*/ 1254832 h 1417465"/>
                  <a:gd name="connsiteX16" fmla="*/ 993386 w 995452"/>
                  <a:gd name="connsiteY16" fmla="*/ 1328018 h 1417465"/>
                  <a:gd name="connsiteX17" fmla="*/ 727626 w 995452"/>
                  <a:gd name="connsiteY17" fmla="*/ 1228729 h 1417465"/>
                  <a:gd name="connsiteX18" fmla="*/ 604961 w 995452"/>
                  <a:gd name="connsiteY18" fmla="*/ 1111137 h 1417465"/>
                  <a:gd name="connsiteX19" fmla="*/ 609723 w 995452"/>
                  <a:gd name="connsiteY19" fmla="*/ 625362 h 1417465"/>
                  <a:gd name="connsiteX20" fmla="*/ 785213 w 995452"/>
                  <a:gd name="connsiteY20" fmla="*/ 236572 h 1417465"/>
                  <a:gd name="connsiteX21" fmla="*/ 589246 w 995452"/>
                  <a:gd name="connsiteY21" fmla="*/ 512202 h 1417465"/>
                  <a:gd name="connsiteX22" fmla="*/ 558038 w 995452"/>
                  <a:gd name="connsiteY22" fmla="*/ 48815 h 1417465"/>
                  <a:gd name="connsiteX23" fmla="*/ 454253 w 995452"/>
                  <a:gd name="connsiteY23" fmla="*/ 25515 h 1417465"/>
                  <a:gd name="connsiteX0" fmla="*/ 454253 w 995452"/>
                  <a:gd name="connsiteY0" fmla="*/ 25515 h 1417465"/>
                  <a:gd name="connsiteX1" fmla="*/ 497553 w 995452"/>
                  <a:gd name="connsiteY1" fmla="*/ 143572 h 1417465"/>
                  <a:gd name="connsiteX2" fmla="*/ 459287 w 995452"/>
                  <a:gd name="connsiteY2" fmla="*/ 464782 h 1417465"/>
                  <a:gd name="connsiteX3" fmla="*/ 284789 w 995452"/>
                  <a:gd name="connsiteY3" fmla="*/ 259085 h 1417465"/>
                  <a:gd name="connsiteX4" fmla="*/ 338158 w 995452"/>
                  <a:gd name="connsiteY4" fmla="*/ 420152 h 1417465"/>
                  <a:gd name="connsiteX5" fmla="*/ 96855 w 995452"/>
                  <a:gd name="connsiteY5" fmla="*/ 232148 h 1417465"/>
                  <a:gd name="connsiteX6" fmla="*/ 451301 w 995452"/>
                  <a:gd name="connsiteY6" fmla="*/ 624354 h 1417465"/>
                  <a:gd name="connsiteX7" fmla="*/ 452561 w 995452"/>
                  <a:gd name="connsiteY7" fmla="*/ 1034937 h 1417465"/>
                  <a:gd name="connsiteX8" fmla="*/ 355452 w 995452"/>
                  <a:gd name="connsiteY8" fmla="*/ 1219864 h 1417465"/>
                  <a:gd name="connsiteX9" fmla="*/ 132 w 995452"/>
                  <a:gd name="connsiteY9" fmla="*/ 1360543 h 1417465"/>
                  <a:gd name="connsiteX10" fmla="*/ 444080 w 995452"/>
                  <a:gd name="connsiteY10" fmla="*/ 1262802 h 1417465"/>
                  <a:gd name="connsiteX11" fmla="*/ 321730 w 995452"/>
                  <a:gd name="connsiteY11" fmla="*/ 1417465 h 1417465"/>
                  <a:gd name="connsiteX12" fmla="*/ 515258 w 995452"/>
                  <a:gd name="connsiteY12" fmla="*/ 1273807 h 1417465"/>
                  <a:gd name="connsiteX13" fmla="*/ 586408 w 995452"/>
                  <a:gd name="connsiteY13" fmla="*/ 1262963 h 1417465"/>
                  <a:gd name="connsiteX14" fmla="*/ 797502 w 995452"/>
                  <a:gd name="connsiteY14" fmla="*/ 1369173 h 1417465"/>
                  <a:gd name="connsiteX15" fmla="*/ 654711 w 995452"/>
                  <a:gd name="connsiteY15" fmla="*/ 1254832 h 1417465"/>
                  <a:gd name="connsiteX16" fmla="*/ 993386 w 995452"/>
                  <a:gd name="connsiteY16" fmla="*/ 1328018 h 1417465"/>
                  <a:gd name="connsiteX17" fmla="*/ 727626 w 995452"/>
                  <a:gd name="connsiteY17" fmla="*/ 1228729 h 1417465"/>
                  <a:gd name="connsiteX18" fmla="*/ 604961 w 995452"/>
                  <a:gd name="connsiteY18" fmla="*/ 1111137 h 1417465"/>
                  <a:gd name="connsiteX19" fmla="*/ 609723 w 995452"/>
                  <a:gd name="connsiteY19" fmla="*/ 625362 h 1417465"/>
                  <a:gd name="connsiteX20" fmla="*/ 785213 w 995452"/>
                  <a:gd name="connsiteY20" fmla="*/ 236572 h 1417465"/>
                  <a:gd name="connsiteX21" fmla="*/ 589246 w 995452"/>
                  <a:gd name="connsiteY21" fmla="*/ 512202 h 1417465"/>
                  <a:gd name="connsiteX22" fmla="*/ 558038 w 995452"/>
                  <a:gd name="connsiteY22" fmla="*/ 48815 h 1417465"/>
                  <a:gd name="connsiteX23" fmla="*/ 454253 w 995452"/>
                  <a:gd name="connsiteY23" fmla="*/ 25515 h 1417465"/>
                  <a:gd name="connsiteX0" fmla="*/ 454253 w 995452"/>
                  <a:gd name="connsiteY0" fmla="*/ 25515 h 1455424"/>
                  <a:gd name="connsiteX1" fmla="*/ 497553 w 995452"/>
                  <a:gd name="connsiteY1" fmla="*/ 143572 h 1455424"/>
                  <a:gd name="connsiteX2" fmla="*/ 459287 w 995452"/>
                  <a:gd name="connsiteY2" fmla="*/ 464782 h 1455424"/>
                  <a:gd name="connsiteX3" fmla="*/ 284789 w 995452"/>
                  <a:gd name="connsiteY3" fmla="*/ 259085 h 1455424"/>
                  <a:gd name="connsiteX4" fmla="*/ 338158 w 995452"/>
                  <a:gd name="connsiteY4" fmla="*/ 420152 h 1455424"/>
                  <a:gd name="connsiteX5" fmla="*/ 96855 w 995452"/>
                  <a:gd name="connsiteY5" fmla="*/ 232148 h 1455424"/>
                  <a:gd name="connsiteX6" fmla="*/ 451301 w 995452"/>
                  <a:gd name="connsiteY6" fmla="*/ 624354 h 1455424"/>
                  <a:gd name="connsiteX7" fmla="*/ 452561 w 995452"/>
                  <a:gd name="connsiteY7" fmla="*/ 1034937 h 1455424"/>
                  <a:gd name="connsiteX8" fmla="*/ 355452 w 995452"/>
                  <a:gd name="connsiteY8" fmla="*/ 1219864 h 1455424"/>
                  <a:gd name="connsiteX9" fmla="*/ 132 w 995452"/>
                  <a:gd name="connsiteY9" fmla="*/ 1360543 h 1455424"/>
                  <a:gd name="connsiteX10" fmla="*/ 444080 w 995452"/>
                  <a:gd name="connsiteY10" fmla="*/ 1262802 h 1455424"/>
                  <a:gd name="connsiteX11" fmla="*/ 321730 w 995452"/>
                  <a:gd name="connsiteY11" fmla="*/ 1417465 h 1455424"/>
                  <a:gd name="connsiteX12" fmla="*/ 515258 w 995452"/>
                  <a:gd name="connsiteY12" fmla="*/ 1273807 h 1455424"/>
                  <a:gd name="connsiteX13" fmla="*/ 549410 w 995452"/>
                  <a:gd name="connsiteY13" fmla="*/ 1455413 h 1455424"/>
                  <a:gd name="connsiteX14" fmla="*/ 586408 w 995452"/>
                  <a:gd name="connsiteY14" fmla="*/ 1262963 h 1455424"/>
                  <a:gd name="connsiteX15" fmla="*/ 797502 w 995452"/>
                  <a:gd name="connsiteY15" fmla="*/ 1369173 h 1455424"/>
                  <a:gd name="connsiteX16" fmla="*/ 654711 w 995452"/>
                  <a:gd name="connsiteY16" fmla="*/ 1254832 h 1455424"/>
                  <a:gd name="connsiteX17" fmla="*/ 993386 w 995452"/>
                  <a:gd name="connsiteY17" fmla="*/ 1328018 h 1455424"/>
                  <a:gd name="connsiteX18" fmla="*/ 727626 w 995452"/>
                  <a:gd name="connsiteY18" fmla="*/ 1228729 h 1455424"/>
                  <a:gd name="connsiteX19" fmla="*/ 604961 w 995452"/>
                  <a:gd name="connsiteY19" fmla="*/ 1111137 h 1455424"/>
                  <a:gd name="connsiteX20" fmla="*/ 609723 w 995452"/>
                  <a:gd name="connsiteY20" fmla="*/ 625362 h 1455424"/>
                  <a:gd name="connsiteX21" fmla="*/ 785213 w 995452"/>
                  <a:gd name="connsiteY21" fmla="*/ 236572 h 1455424"/>
                  <a:gd name="connsiteX22" fmla="*/ 589246 w 995452"/>
                  <a:gd name="connsiteY22" fmla="*/ 512202 h 1455424"/>
                  <a:gd name="connsiteX23" fmla="*/ 558038 w 995452"/>
                  <a:gd name="connsiteY23" fmla="*/ 48815 h 1455424"/>
                  <a:gd name="connsiteX24" fmla="*/ 454253 w 995452"/>
                  <a:gd name="connsiteY24" fmla="*/ 25515 h 1455424"/>
                  <a:gd name="connsiteX0" fmla="*/ 454253 w 995452"/>
                  <a:gd name="connsiteY0" fmla="*/ 25515 h 1417465"/>
                  <a:gd name="connsiteX1" fmla="*/ 497553 w 995452"/>
                  <a:gd name="connsiteY1" fmla="*/ 143572 h 1417465"/>
                  <a:gd name="connsiteX2" fmla="*/ 459287 w 995452"/>
                  <a:gd name="connsiteY2" fmla="*/ 464782 h 1417465"/>
                  <a:gd name="connsiteX3" fmla="*/ 284789 w 995452"/>
                  <a:gd name="connsiteY3" fmla="*/ 259085 h 1417465"/>
                  <a:gd name="connsiteX4" fmla="*/ 338158 w 995452"/>
                  <a:gd name="connsiteY4" fmla="*/ 420152 h 1417465"/>
                  <a:gd name="connsiteX5" fmla="*/ 96855 w 995452"/>
                  <a:gd name="connsiteY5" fmla="*/ 232148 h 1417465"/>
                  <a:gd name="connsiteX6" fmla="*/ 451301 w 995452"/>
                  <a:gd name="connsiteY6" fmla="*/ 624354 h 1417465"/>
                  <a:gd name="connsiteX7" fmla="*/ 452561 w 995452"/>
                  <a:gd name="connsiteY7" fmla="*/ 1034937 h 1417465"/>
                  <a:gd name="connsiteX8" fmla="*/ 355452 w 995452"/>
                  <a:gd name="connsiteY8" fmla="*/ 1219864 h 1417465"/>
                  <a:gd name="connsiteX9" fmla="*/ 132 w 995452"/>
                  <a:gd name="connsiteY9" fmla="*/ 1360543 h 1417465"/>
                  <a:gd name="connsiteX10" fmla="*/ 444080 w 995452"/>
                  <a:gd name="connsiteY10" fmla="*/ 1262802 h 1417465"/>
                  <a:gd name="connsiteX11" fmla="*/ 321730 w 995452"/>
                  <a:gd name="connsiteY11" fmla="*/ 1417465 h 1417465"/>
                  <a:gd name="connsiteX12" fmla="*/ 515258 w 995452"/>
                  <a:gd name="connsiteY12" fmla="*/ 1273807 h 1417465"/>
                  <a:gd name="connsiteX13" fmla="*/ 469722 w 995452"/>
                  <a:gd name="connsiteY13" fmla="*/ 1412044 h 1417465"/>
                  <a:gd name="connsiteX14" fmla="*/ 586408 w 995452"/>
                  <a:gd name="connsiteY14" fmla="*/ 1262963 h 1417465"/>
                  <a:gd name="connsiteX15" fmla="*/ 797502 w 995452"/>
                  <a:gd name="connsiteY15" fmla="*/ 1369173 h 1417465"/>
                  <a:gd name="connsiteX16" fmla="*/ 654711 w 995452"/>
                  <a:gd name="connsiteY16" fmla="*/ 1254832 h 1417465"/>
                  <a:gd name="connsiteX17" fmla="*/ 993386 w 995452"/>
                  <a:gd name="connsiteY17" fmla="*/ 1328018 h 1417465"/>
                  <a:gd name="connsiteX18" fmla="*/ 727626 w 995452"/>
                  <a:gd name="connsiteY18" fmla="*/ 1228729 h 1417465"/>
                  <a:gd name="connsiteX19" fmla="*/ 604961 w 995452"/>
                  <a:gd name="connsiteY19" fmla="*/ 1111137 h 1417465"/>
                  <a:gd name="connsiteX20" fmla="*/ 609723 w 995452"/>
                  <a:gd name="connsiteY20" fmla="*/ 625362 h 1417465"/>
                  <a:gd name="connsiteX21" fmla="*/ 785213 w 995452"/>
                  <a:gd name="connsiteY21" fmla="*/ 236572 h 1417465"/>
                  <a:gd name="connsiteX22" fmla="*/ 589246 w 995452"/>
                  <a:gd name="connsiteY22" fmla="*/ 512202 h 1417465"/>
                  <a:gd name="connsiteX23" fmla="*/ 558038 w 995452"/>
                  <a:gd name="connsiteY23" fmla="*/ 48815 h 1417465"/>
                  <a:gd name="connsiteX24" fmla="*/ 454253 w 995452"/>
                  <a:gd name="connsiteY24" fmla="*/ 25515 h 1417465"/>
                  <a:gd name="connsiteX0" fmla="*/ 454253 w 995452"/>
                  <a:gd name="connsiteY0" fmla="*/ 25515 h 1412058"/>
                  <a:gd name="connsiteX1" fmla="*/ 497553 w 995452"/>
                  <a:gd name="connsiteY1" fmla="*/ 143572 h 1412058"/>
                  <a:gd name="connsiteX2" fmla="*/ 459287 w 995452"/>
                  <a:gd name="connsiteY2" fmla="*/ 464782 h 1412058"/>
                  <a:gd name="connsiteX3" fmla="*/ 284789 w 995452"/>
                  <a:gd name="connsiteY3" fmla="*/ 259085 h 1412058"/>
                  <a:gd name="connsiteX4" fmla="*/ 338158 w 995452"/>
                  <a:gd name="connsiteY4" fmla="*/ 420152 h 1412058"/>
                  <a:gd name="connsiteX5" fmla="*/ 96855 w 995452"/>
                  <a:gd name="connsiteY5" fmla="*/ 232148 h 1412058"/>
                  <a:gd name="connsiteX6" fmla="*/ 451301 w 995452"/>
                  <a:gd name="connsiteY6" fmla="*/ 624354 h 1412058"/>
                  <a:gd name="connsiteX7" fmla="*/ 452561 w 995452"/>
                  <a:gd name="connsiteY7" fmla="*/ 1034937 h 1412058"/>
                  <a:gd name="connsiteX8" fmla="*/ 355452 w 995452"/>
                  <a:gd name="connsiteY8" fmla="*/ 1219864 h 1412058"/>
                  <a:gd name="connsiteX9" fmla="*/ 132 w 995452"/>
                  <a:gd name="connsiteY9" fmla="*/ 1360543 h 1412058"/>
                  <a:gd name="connsiteX10" fmla="*/ 444080 w 995452"/>
                  <a:gd name="connsiteY10" fmla="*/ 1262802 h 1412058"/>
                  <a:gd name="connsiteX11" fmla="*/ 170893 w 995452"/>
                  <a:gd name="connsiteY11" fmla="*/ 1382228 h 1412058"/>
                  <a:gd name="connsiteX12" fmla="*/ 515258 w 995452"/>
                  <a:gd name="connsiteY12" fmla="*/ 1273807 h 1412058"/>
                  <a:gd name="connsiteX13" fmla="*/ 469722 w 995452"/>
                  <a:gd name="connsiteY13" fmla="*/ 1412044 h 1412058"/>
                  <a:gd name="connsiteX14" fmla="*/ 586408 w 995452"/>
                  <a:gd name="connsiteY14" fmla="*/ 1262963 h 1412058"/>
                  <a:gd name="connsiteX15" fmla="*/ 797502 w 995452"/>
                  <a:gd name="connsiteY15" fmla="*/ 1369173 h 1412058"/>
                  <a:gd name="connsiteX16" fmla="*/ 654711 w 995452"/>
                  <a:gd name="connsiteY16" fmla="*/ 1254832 h 1412058"/>
                  <a:gd name="connsiteX17" fmla="*/ 993386 w 995452"/>
                  <a:gd name="connsiteY17" fmla="*/ 1328018 h 1412058"/>
                  <a:gd name="connsiteX18" fmla="*/ 727626 w 995452"/>
                  <a:gd name="connsiteY18" fmla="*/ 1228729 h 1412058"/>
                  <a:gd name="connsiteX19" fmla="*/ 604961 w 995452"/>
                  <a:gd name="connsiteY19" fmla="*/ 1111137 h 1412058"/>
                  <a:gd name="connsiteX20" fmla="*/ 609723 w 995452"/>
                  <a:gd name="connsiteY20" fmla="*/ 625362 h 1412058"/>
                  <a:gd name="connsiteX21" fmla="*/ 785213 w 995452"/>
                  <a:gd name="connsiteY21" fmla="*/ 236572 h 1412058"/>
                  <a:gd name="connsiteX22" fmla="*/ 589246 w 995452"/>
                  <a:gd name="connsiteY22" fmla="*/ 512202 h 1412058"/>
                  <a:gd name="connsiteX23" fmla="*/ 558038 w 995452"/>
                  <a:gd name="connsiteY23" fmla="*/ 48815 h 1412058"/>
                  <a:gd name="connsiteX24" fmla="*/ 454253 w 995452"/>
                  <a:gd name="connsiteY24" fmla="*/ 25515 h 1412058"/>
                  <a:gd name="connsiteX0" fmla="*/ 454253 w 995452"/>
                  <a:gd name="connsiteY0" fmla="*/ 25515 h 1412058"/>
                  <a:gd name="connsiteX1" fmla="*/ 497553 w 995452"/>
                  <a:gd name="connsiteY1" fmla="*/ 143572 h 1412058"/>
                  <a:gd name="connsiteX2" fmla="*/ 459287 w 995452"/>
                  <a:gd name="connsiteY2" fmla="*/ 464782 h 1412058"/>
                  <a:gd name="connsiteX3" fmla="*/ 284789 w 995452"/>
                  <a:gd name="connsiteY3" fmla="*/ 259085 h 1412058"/>
                  <a:gd name="connsiteX4" fmla="*/ 338158 w 995452"/>
                  <a:gd name="connsiteY4" fmla="*/ 420152 h 1412058"/>
                  <a:gd name="connsiteX5" fmla="*/ 96855 w 995452"/>
                  <a:gd name="connsiteY5" fmla="*/ 232148 h 1412058"/>
                  <a:gd name="connsiteX6" fmla="*/ 451301 w 995452"/>
                  <a:gd name="connsiteY6" fmla="*/ 624354 h 1412058"/>
                  <a:gd name="connsiteX7" fmla="*/ 452561 w 995452"/>
                  <a:gd name="connsiteY7" fmla="*/ 1034937 h 1412058"/>
                  <a:gd name="connsiteX8" fmla="*/ 355452 w 995452"/>
                  <a:gd name="connsiteY8" fmla="*/ 1219864 h 1412058"/>
                  <a:gd name="connsiteX9" fmla="*/ 132 w 995452"/>
                  <a:gd name="connsiteY9" fmla="*/ 1360543 h 1412058"/>
                  <a:gd name="connsiteX10" fmla="*/ 444080 w 995452"/>
                  <a:gd name="connsiteY10" fmla="*/ 1262802 h 1412058"/>
                  <a:gd name="connsiteX11" fmla="*/ 170893 w 995452"/>
                  <a:gd name="connsiteY11" fmla="*/ 1382228 h 1412058"/>
                  <a:gd name="connsiteX12" fmla="*/ 515258 w 995452"/>
                  <a:gd name="connsiteY12" fmla="*/ 1273807 h 1412058"/>
                  <a:gd name="connsiteX13" fmla="*/ 469722 w 995452"/>
                  <a:gd name="connsiteY13" fmla="*/ 1412044 h 1412058"/>
                  <a:gd name="connsiteX14" fmla="*/ 600638 w 995452"/>
                  <a:gd name="connsiteY14" fmla="*/ 1300911 h 1412058"/>
                  <a:gd name="connsiteX15" fmla="*/ 797502 w 995452"/>
                  <a:gd name="connsiteY15" fmla="*/ 1369173 h 1412058"/>
                  <a:gd name="connsiteX16" fmla="*/ 654711 w 995452"/>
                  <a:gd name="connsiteY16" fmla="*/ 1254832 h 1412058"/>
                  <a:gd name="connsiteX17" fmla="*/ 993386 w 995452"/>
                  <a:gd name="connsiteY17" fmla="*/ 1328018 h 1412058"/>
                  <a:gd name="connsiteX18" fmla="*/ 727626 w 995452"/>
                  <a:gd name="connsiteY18" fmla="*/ 1228729 h 1412058"/>
                  <a:gd name="connsiteX19" fmla="*/ 604961 w 995452"/>
                  <a:gd name="connsiteY19" fmla="*/ 1111137 h 1412058"/>
                  <a:gd name="connsiteX20" fmla="*/ 609723 w 995452"/>
                  <a:gd name="connsiteY20" fmla="*/ 625362 h 1412058"/>
                  <a:gd name="connsiteX21" fmla="*/ 785213 w 995452"/>
                  <a:gd name="connsiteY21" fmla="*/ 236572 h 1412058"/>
                  <a:gd name="connsiteX22" fmla="*/ 589246 w 995452"/>
                  <a:gd name="connsiteY22" fmla="*/ 512202 h 1412058"/>
                  <a:gd name="connsiteX23" fmla="*/ 558038 w 995452"/>
                  <a:gd name="connsiteY23" fmla="*/ 48815 h 1412058"/>
                  <a:gd name="connsiteX24" fmla="*/ 454253 w 995452"/>
                  <a:gd name="connsiteY24" fmla="*/ 25515 h 141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95452" h="1412058">
                    <a:moveTo>
                      <a:pt x="454253" y="25515"/>
                    </a:moveTo>
                    <a:cubicBezTo>
                      <a:pt x="444172" y="41308"/>
                      <a:pt x="497661" y="73071"/>
                      <a:pt x="497553" y="143572"/>
                    </a:cubicBezTo>
                    <a:cubicBezTo>
                      <a:pt x="483213" y="214073"/>
                      <a:pt x="494748" y="445530"/>
                      <a:pt x="459287" y="464782"/>
                    </a:cubicBezTo>
                    <a:cubicBezTo>
                      <a:pt x="423826" y="484034"/>
                      <a:pt x="304977" y="266523"/>
                      <a:pt x="284789" y="259085"/>
                    </a:cubicBezTo>
                    <a:cubicBezTo>
                      <a:pt x="264601" y="251647"/>
                      <a:pt x="377782" y="445460"/>
                      <a:pt x="338158" y="420152"/>
                    </a:cubicBezTo>
                    <a:cubicBezTo>
                      <a:pt x="298534" y="394844"/>
                      <a:pt x="77998" y="198114"/>
                      <a:pt x="96855" y="232148"/>
                    </a:cubicBezTo>
                    <a:cubicBezTo>
                      <a:pt x="115712" y="266182"/>
                      <a:pt x="420480" y="480696"/>
                      <a:pt x="451301" y="624354"/>
                    </a:cubicBezTo>
                    <a:cubicBezTo>
                      <a:pt x="482122" y="768012"/>
                      <a:pt x="468536" y="935685"/>
                      <a:pt x="452561" y="1034937"/>
                    </a:cubicBezTo>
                    <a:cubicBezTo>
                      <a:pt x="436586" y="1134189"/>
                      <a:pt x="430857" y="1165596"/>
                      <a:pt x="355452" y="1219864"/>
                    </a:cubicBezTo>
                    <a:cubicBezTo>
                      <a:pt x="280047" y="1274132"/>
                      <a:pt x="-7050" y="1349773"/>
                      <a:pt x="132" y="1360543"/>
                    </a:cubicBezTo>
                    <a:cubicBezTo>
                      <a:pt x="7314" y="1371313"/>
                      <a:pt x="415620" y="1259188"/>
                      <a:pt x="444080" y="1262802"/>
                    </a:cubicBezTo>
                    <a:cubicBezTo>
                      <a:pt x="472540" y="1266416"/>
                      <a:pt x="154287" y="1382201"/>
                      <a:pt x="170893" y="1382228"/>
                    </a:cubicBezTo>
                    <a:cubicBezTo>
                      <a:pt x="187499" y="1382255"/>
                      <a:pt x="476363" y="1300913"/>
                      <a:pt x="515258" y="1273807"/>
                    </a:cubicBezTo>
                    <a:cubicBezTo>
                      <a:pt x="554153" y="1246702"/>
                      <a:pt x="457864" y="1413851"/>
                      <a:pt x="469722" y="1412044"/>
                    </a:cubicBezTo>
                    <a:cubicBezTo>
                      <a:pt x="481580" y="1410237"/>
                      <a:pt x="560238" y="1281854"/>
                      <a:pt x="600638" y="1300911"/>
                    </a:cubicBezTo>
                    <a:cubicBezTo>
                      <a:pt x="641038" y="1319968"/>
                      <a:pt x="788490" y="1376853"/>
                      <a:pt x="797502" y="1369173"/>
                    </a:cubicBezTo>
                    <a:cubicBezTo>
                      <a:pt x="806514" y="1361493"/>
                      <a:pt x="602616" y="1254915"/>
                      <a:pt x="654711" y="1254832"/>
                    </a:cubicBezTo>
                    <a:cubicBezTo>
                      <a:pt x="706806" y="1254749"/>
                      <a:pt x="1023923" y="1352246"/>
                      <a:pt x="993386" y="1328018"/>
                    </a:cubicBezTo>
                    <a:cubicBezTo>
                      <a:pt x="962849" y="1303790"/>
                      <a:pt x="792363" y="1264876"/>
                      <a:pt x="727626" y="1228729"/>
                    </a:cubicBezTo>
                    <a:cubicBezTo>
                      <a:pt x="662889" y="1192582"/>
                      <a:pt x="624612" y="1211698"/>
                      <a:pt x="604961" y="1111137"/>
                    </a:cubicBezTo>
                    <a:cubicBezTo>
                      <a:pt x="585311" y="1010576"/>
                      <a:pt x="579681" y="771123"/>
                      <a:pt x="609723" y="625362"/>
                    </a:cubicBezTo>
                    <a:cubicBezTo>
                      <a:pt x="639765" y="479601"/>
                      <a:pt x="798707" y="253241"/>
                      <a:pt x="785213" y="236572"/>
                    </a:cubicBezTo>
                    <a:cubicBezTo>
                      <a:pt x="771719" y="219903"/>
                      <a:pt x="629954" y="507354"/>
                      <a:pt x="589246" y="512202"/>
                    </a:cubicBezTo>
                    <a:cubicBezTo>
                      <a:pt x="548538" y="517050"/>
                      <a:pt x="565951" y="132697"/>
                      <a:pt x="558038" y="48815"/>
                    </a:cubicBezTo>
                    <a:cubicBezTo>
                      <a:pt x="550270" y="-33530"/>
                      <a:pt x="464334" y="9722"/>
                      <a:pt x="454253" y="25515"/>
                    </a:cubicBezTo>
                    <a:close/>
                  </a:path>
                </a:pathLst>
              </a:custGeom>
              <a:gradFill flip="none" rotWithShape="1">
                <a:gsLst>
                  <a:gs pos="0">
                    <a:schemeClr val="accent3">
                      <a:lumMod val="0"/>
                      <a:lumOff val="100000"/>
                    </a:schemeClr>
                  </a:gs>
                  <a:gs pos="18000">
                    <a:schemeClr val="accent3">
                      <a:lumMod val="0"/>
                      <a:lumOff val="100000"/>
                    </a:schemeClr>
                  </a:gs>
                  <a:gs pos="100000">
                    <a:srgbClr val="996633"/>
                  </a:gs>
                </a:gsLst>
                <a:lin ang="5400000" scaled="1"/>
                <a:tileRect/>
              </a:gradFill>
              <a:ln w="19050" cap="flat" cmpd="sng" algn="ctr">
                <a:solidFill>
                  <a:schemeClr val="tx1"/>
                </a:solidFill>
                <a:prstDash val="solid"/>
              </a:ln>
              <a:effectLst/>
            </p:spPr>
            <p:txBody>
              <a:bodyPr rtlCol="0" anchor="ctr"/>
              <a:lstStyle/>
              <a:p>
                <a:pPr algn="ctr" fontAlgn="base">
                  <a:spcBef>
                    <a:spcPct val="0"/>
                  </a:spcBef>
                  <a:spcAft>
                    <a:spcPct val="0"/>
                  </a:spcAft>
                  <a:defRPr/>
                </a:pPr>
                <a:endParaRPr kumimoji="0" lang="en-GB" sz="1100" kern="0">
                  <a:solidFill>
                    <a:prstClr val="white"/>
                  </a:solidFill>
                  <a:latin typeface="BIZ UDPゴシック" panose="020B0400000000000000" pitchFamily="50" charset="-128"/>
                  <a:ea typeface="BIZ UDPゴシック" panose="020B0400000000000000" pitchFamily="50" charset="-128"/>
                </a:endParaRPr>
              </a:p>
            </p:txBody>
          </p:sp>
          <p:sp>
            <p:nvSpPr>
              <p:cNvPr id="6156" name="雲 6155">
                <a:extLst>
                  <a:ext uri="{FF2B5EF4-FFF2-40B4-BE49-F238E27FC236}">
                    <a16:creationId xmlns:a16="http://schemas.microsoft.com/office/drawing/2014/main" id="{2CD6882F-8209-8384-7E56-B740E9DA8B75}"/>
                  </a:ext>
                </a:extLst>
              </p:cNvPr>
              <p:cNvSpPr/>
              <p:nvPr/>
            </p:nvSpPr>
            <p:spPr>
              <a:xfrm rot="18510528">
                <a:off x="-1128769" y="3823109"/>
                <a:ext cx="833438" cy="742319"/>
              </a:xfrm>
              <a:prstGeom prst="cloud">
                <a:avLst/>
              </a:prstGeom>
              <a:gradFill flip="none" rotWithShape="1">
                <a:gsLst>
                  <a:gs pos="0">
                    <a:schemeClr val="accent3">
                      <a:lumMod val="5000"/>
                      <a:lumOff val="95000"/>
                    </a:schemeClr>
                  </a:gs>
                  <a:gs pos="100000">
                    <a:srgbClr val="00B050"/>
                  </a:gs>
                </a:gsLst>
                <a:lin ang="5400000" scaled="1"/>
                <a:tileRect/>
              </a:gradFill>
              <a:ln w="19050" cap="flat" cmpd="sng" algn="ctr">
                <a:solidFill>
                  <a:schemeClr val="tx1"/>
                </a:solidFill>
                <a:prstDash val="solid"/>
              </a:ln>
              <a:effectLst/>
            </p:spPr>
            <p:txBody>
              <a:bodyPr rtlCol="0" anchor="ctr"/>
              <a:lstStyle/>
              <a:p>
                <a:pPr algn="ctr" fontAlgn="base">
                  <a:spcBef>
                    <a:spcPct val="0"/>
                  </a:spcBef>
                  <a:spcAft>
                    <a:spcPct val="0"/>
                  </a:spcAft>
                  <a:defRPr/>
                </a:pPr>
                <a:endParaRPr kumimoji="0" lang="en-GB" sz="1100" kern="0" dirty="0">
                  <a:solidFill>
                    <a:prstClr val="white"/>
                  </a:solidFill>
                  <a:latin typeface="BIZ UDPゴシック" panose="020B0400000000000000" pitchFamily="50" charset="-128"/>
                  <a:ea typeface="BIZ UDPゴシック" panose="020B0400000000000000" pitchFamily="50" charset="-128"/>
                </a:endParaRPr>
              </a:p>
            </p:txBody>
          </p:sp>
        </p:grpSp>
        <p:sp>
          <p:nvSpPr>
            <p:cNvPr id="12" name="テキスト ボックス 43">
              <a:extLst>
                <a:ext uri="{FF2B5EF4-FFF2-40B4-BE49-F238E27FC236}">
                  <a16:creationId xmlns:a16="http://schemas.microsoft.com/office/drawing/2014/main" id="{7F05C41A-6904-3818-468D-02CCF540C790}"/>
                </a:ext>
              </a:extLst>
            </p:cNvPr>
            <p:cNvSpPr txBox="1"/>
            <p:nvPr/>
          </p:nvSpPr>
          <p:spPr>
            <a:xfrm>
              <a:off x="8389709" y="4444641"/>
              <a:ext cx="1365515" cy="46124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i="1" dirty="0">
                  <a:effectLst>
                    <a:glow rad="127000">
                      <a:prstClr val="white"/>
                    </a:glow>
                  </a:effectLst>
                  <a:latin typeface="BIZ UDPゴシック" panose="020B0400000000000000" pitchFamily="50" charset="-128"/>
                  <a:ea typeface="BIZ UDPゴシック" panose="020B0400000000000000" pitchFamily="50" charset="-128"/>
                </a:rPr>
                <a:t>落葉・林内雨・樹幹流</a:t>
              </a:r>
            </a:p>
          </p:txBody>
        </p:sp>
        <p:sp>
          <p:nvSpPr>
            <p:cNvPr id="13" name="テキスト ボックス 43">
              <a:extLst>
                <a:ext uri="{FF2B5EF4-FFF2-40B4-BE49-F238E27FC236}">
                  <a16:creationId xmlns:a16="http://schemas.microsoft.com/office/drawing/2014/main" id="{D874F877-26DA-F86C-257B-E924F690B5E9}"/>
                </a:ext>
              </a:extLst>
            </p:cNvPr>
            <p:cNvSpPr txBox="1"/>
            <p:nvPr/>
          </p:nvSpPr>
          <p:spPr>
            <a:xfrm>
              <a:off x="8268092" y="5616995"/>
              <a:ext cx="1262161"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有機土壌層</a:t>
              </a:r>
              <a:endParaRPr lang="ja-JP" altLang="en-US" sz="1000" baseline="30000" dirty="0">
                <a:effectLst>
                  <a:glow rad="127000">
                    <a:prstClr val="white"/>
                  </a:glow>
                </a:effectLst>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DE3F6CFD-BD74-3EBC-F9D7-F0926A2C7A0C}"/>
                </a:ext>
              </a:extLst>
            </p:cNvPr>
            <p:cNvSpPr txBox="1"/>
            <p:nvPr/>
          </p:nvSpPr>
          <p:spPr>
            <a:xfrm>
              <a:off x="8741097" y="5115925"/>
              <a:ext cx="1032700"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落葉層</a:t>
              </a:r>
              <a:endParaRPr lang="ja-JP" altLang="en-US" sz="1000" baseline="30000" dirty="0">
                <a:effectLst>
                  <a:glow rad="127000">
                    <a:prstClr val="white"/>
                  </a:glow>
                </a:effectLst>
                <a:latin typeface="BIZ UDPゴシック" panose="020B0400000000000000" pitchFamily="50" charset="-128"/>
                <a:ea typeface="BIZ UDPゴシック" panose="020B0400000000000000" pitchFamily="50" charset="-128"/>
              </a:endParaRPr>
            </a:p>
          </p:txBody>
        </p:sp>
        <p:grpSp>
          <p:nvGrpSpPr>
            <p:cNvPr id="15" name="グループ化 14">
              <a:extLst>
                <a:ext uri="{FF2B5EF4-FFF2-40B4-BE49-F238E27FC236}">
                  <a16:creationId xmlns:a16="http://schemas.microsoft.com/office/drawing/2014/main" id="{0A6E7881-C7B3-3FE4-EA34-380219968FA2}"/>
                </a:ext>
              </a:extLst>
            </p:cNvPr>
            <p:cNvGrpSpPr/>
            <p:nvPr/>
          </p:nvGrpSpPr>
          <p:grpSpPr>
            <a:xfrm>
              <a:off x="4507116" y="4690832"/>
              <a:ext cx="2739074" cy="989885"/>
              <a:chOff x="-1155338" y="1074130"/>
              <a:chExt cx="7266064" cy="1989626"/>
            </a:xfrm>
          </p:grpSpPr>
          <p:sp>
            <p:nvSpPr>
              <p:cNvPr id="6150" name="フリーフォーム: 図形 93">
                <a:extLst>
                  <a:ext uri="{FF2B5EF4-FFF2-40B4-BE49-F238E27FC236}">
                    <a16:creationId xmlns:a16="http://schemas.microsoft.com/office/drawing/2014/main" id="{B6D728AC-766B-E1B1-571F-66CB6AC9D16F}"/>
                  </a:ext>
                </a:extLst>
              </p:cNvPr>
              <p:cNvSpPr/>
              <p:nvPr/>
            </p:nvSpPr>
            <p:spPr>
              <a:xfrm rot="20225266">
                <a:off x="2415784" y="1820019"/>
                <a:ext cx="2745723" cy="663686"/>
              </a:xfrm>
              <a:custGeom>
                <a:avLst/>
                <a:gdLst>
                  <a:gd name="connsiteX0" fmla="*/ 3775295 w 3775295"/>
                  <a:gd name="connsiteY0" fmla="*/ 0 h 4753069"/>
                  <a:gd name="connsiteX1" fmla="*/ 3141553 w 3775295"/>
                  <a:gd name="connsiteY1" fmla="*/ 262551 h 4753069"/>
                  <a:gd name="connsiteX2" fmla="*/ 3014804 w 3775295"/>
                  <a:gd name="connsiteY2" fmla="*/ 1059255 h 4753069"/>
                  <a:gd name="connsiteX3" fmla="*/ 2480650 w 3775295"/>
                  <a:gd name="connsiteY3" fmla="*/ 1602463 h 4753069"/>
                  <a:gd name="connsiteX4" fmla="*/ 2263367 w 3775295"/>
                  <a:gd name="connsiteY4" fmla="*/ 1692998 h 4753069"/>
                  <a:gd name="connsiteX5" fmla="*/ 2100404 w 3775295"/>
                  <a:gd name="connsiteY5" fmla="*/ 2109457 h 4753069"/>
                  <a:gd name="connsiteX6" fmla="*/ 0 w 3775295"/>
                  <a:gd name="connsiteY6"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480650 w 3775295"/>
                  <a:gd name="connsiteY3" fmla="*/ 1602463 h 4753069"/>
                  <a:gd name="connsiteX4" fmla="*/ 2100404 w 3775295"/>
                  <a:gd name="connsiteY4" fmla="*/ 2109457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00404 w 3775295"/>
                  <a:gd name="connsiteY4" fmla="*/ 2109457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27564 w 3775295"/>
                  <a:gd name="connsiteY4" fmla="*/ 2381061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27564 w 3775295"/>
                  <a:gd name="connsiteY4" fmla="*/ 2381061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27564 w 3775295"/>
                  <a:gd name="connsiteY4" fmla="*/ 2381061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27564 w 3775295"/>
                  <a:gd name="connsiteY4" fmla="*/ 2381061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055136 w 3775295"/>
                  <a:gd name="connsiteY4" fmla="*/ 2236205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055136 w 3775295"/>
                  <a:gd name="connsiteY4" fmla="*/ 2236205 h 4753069"/>
                  <a:gd name="connsiteX5" fmla="*/ 0 w 3775295"/>
                  <a:gd name="connsiteY5" fmla="*/ 4753069 h 4753069"/>
                  <a:gd name="connsiteX0" fmla="*/ 3775295 w 3775295"/>
                  <a:gd name="connsiteY0" fmla="*/ 0 h 4753069"/>
                  <a:gd name="connsiteX1" fmla="*/ 3158940 w 3775295"/>
                  <a:gd name="connsiteY1" fmla="*/ 685227 h 4753069"/>
                  <a:gd name="connsiteX2" fmla="*/ 3014804 w 3775295"/>
                  <a:gd name="connsiteY2" fmla="*/ 1059255 h 4753069"/>
                  <a:gd name="connsiteX3" fmla="*/ 2372008 w 3775295"/>
                  <a:gd name="connsiteY3" fmla="*/ 1548142 h 4753069"/>
                  <a:gd name="connsiteX4" fmla="*/ 2055136 w 3775295"/>
                  <a:gd name="connsiteY4" fmla="*/ 2236205 h 4753069"/>
                  <a:gd name="connsiteX5" fmla="*/ 0 w 3775295"/>
                  <a:gd name="connsiteY5" fmla="*/ 4753069 h 4753069"/>
                  <a:gd name="connsiteX0" fmla="*/ 3775295 w 3775295"/>
                  <a:gd name="connsiteY0" fmla="*/ 0 h 4753069"/>
                  <a:gd name="connsiteX1" fmla="*/ 3158940 w 3775295"/>
                  <a:gd name="connsiteY1" fmla="*/ 685227 h 4753069"/>
                  <a:gd name="connsiteX2" fmla="*/ 2997419 w 3775295"/>
                  <a:gd name="connsiteY2" fmla="*/ 1416904 h 4753069"/>
                  <a:gd name="connsiteX3" fmla="*/ 2372008 w 3775295"/>
                  <a:gd name="connsiteY3" fmla="*/ 1548142 h 4753069"/>
                  <a:gd name="connsiteX4" fmla="*/ 2055136 w 3775295"/>
                  <a:gd name="connsiteY4" fmla="*/ 2236205 h 4753069"/>
                  <a:gd name="connsiteX5" fmla="*/ 0 w 3775295"/>
                  <a:gd name="connsiteY5" fmla="*/ 4753069 h 4753069"/>
                  <a:gd name="connsiteX0" fmla="*/ 3775295 w 3775295"/>
                  <a:gd name="connsiteY0" fmla="*/ 0 h 4753069"/>
                  <a:gd name="connsiteX1" fmla="*/ 3158940 w 3775295"/>
                  <a:gd name="connsiteY1" fmla="*/ 685227 h 4753069"/>
                  <a:gd name="connsiteX2" fmla="*/ 2754017 w 3775295"/>
                  <a:gd name="connsiteY2" fmla="*/ 734120 h 4753069"/>
                  <a:gd name="connsiteX3" fmla="*/ 2372008 w 3775295"/>
                  <a:gd name="connsiteY3" fmla="*/ 1548142 h 4753069"/>
                  <a:gd name="connsiteX4" fmla="*/ 2055136 w 3775295"/>
                  <a:gd name="connsiteY4" fmla="*/ 2236205 h 4753069"/>
                  <a:gd name="connsiteX5" fmla="*/ 0 w 3775295"/>
                  <a:gd name="connsiteY5" fmla="*/ 4753069 h 4753069"/>
                  <a:gd name="connsiteX0" fmla="*/ 3775295 w 3775295"/>
                  <a:gd name="connsiteY0" fmla="*/ 0 h 4753069"/>
                  <a:gd name="connsiteX1" fmla="*/ 3158940 w 3775295"/>
                  <a:gd name="connsiteY1" fmla="*/ 685227 h 4753069"/>
                  <a:gd name="connsiteX2" fmla="*/ 2754017 w 3775295"/>
                  <a:gd name="connsiteY2" fmla="*/ 734120 h 4753069"/>
                  <a:gd name="connsiteX3" fmla="*/ 2372008 w 3775295"/>
                  <a:gd name="connsiteY3" fmla="*/ 1548142 h 4753069"/>
                  <a:gd name="connsiteX4" fmla="*/ 2055136 w 3775295"/>
                  <a:gd name="connsiteY4" fmla="*/ 2236205 h 4753069"/>
                  <a:gd name="connsiteX5" fmla="*/ 0 w 3775295"/>
                  <a:gd name="connsiteY5" fmla="*/ 4753069 h 4753069"/>
                  <a:gd name="connsiteX0" fmla="*/ 3775295 w 3775295"/>
                  <a:gd name="connsiteY0" fmla="*/ 0 h 4753069"/>
                  <a:gd name="connsiteX1" fmla="*/ 3158940 w 3775295"/>
                  <a:gd name="connsiteY1" fmla="*/ 685227 h 4753069"/>
                  <a:gd name="connsiteX2" fmla="*/ 2754017 w 3775295"/>
                  <a:gd name="connsiteY2" fmla="*/ 734120 h 4753069"/>
                  <a:gd name="connsiteX3" fmla="*/ 2372008 w 3775295"/>
                  <a:gd name="connsiteY3" fmla="*/ 1548142 h 4753069"/>
                  <a:gd name="connsiteX4" fmla="*/ 2055136 w 3775295"/>
                  <a:gd name="connsiteY4" fmla="*/ 2236205 h 4753069"/>
                  <a:gd name="connsiteX5" fmla="*/ 0 w 3775295"/>
                  <a:gd name="connsiteY5" fmla="*/ 4753069 h 4753069"/>
                  <a:gd name="connsiteX0" fmla="*/ 4227327 w 4227327"/>
                  <a:gd name="connsiteY0" fmla="*/ 0 h 5013177"/>
                  <a:gd name="connsiteX1" fmla="*/ 3158940 w 4227327"/>
                  <a:gd name="connsiteY1" fmla="*/ 945335 h 5013177"/>
                  <a:gd name="connsiteX2" fmla="*/ 2754017 w 4227327"/>
                  <a:gd name="connsiteY2" fmla="*/ 994228 h 5013177"/>
                  <a:gd name="connsiteX3" fmla="*/ 2372008 w 4227327"/>
                  <a:gd name="connsiteY3" fmla="*/ 1808250 h 5013177"/>
                  <a:gd name="connsiteX4" fmla="*/ 2055136 w 4227327"/>
                  <a:gd name="connsiteY4" fmla="*/ 2496313 h 5013177"/>
                  <a:gd name="connsiteX5" fmla="*/ 0 w 4227327"/>
                  <a:gd name="connsiteY5" fmla="*/ 5013177 h 5013177"/>
                  <a:gd name="connsiteX0" fmla="*/ 4227327 w 4227327"/>
                  <a:gd name="connsiteY0" fmla="*/ 0 h 5013177"/>
                  <a:gd name="connsiteX1" fmla="*/ 3158940 w 4227327"/>
                  <a:gd name="connsiteY1" fmla="*/ 945335 h 5013177"/>
                  <a:gd name="connsiteX2" fmla="*/ 2754017 w 4227327"/>
                  <a:gd name="connsiteY2" fmla="*/ 994228 h 5013177"/>
                  <a:gd name="connsiteX3" fmla="*/ 2372008 w 4227327"/>
                  <a:gd name="connsiteY3" fmla="*/ 1808250 h 5013177"/>
                  <a:gd name="connsiteX4" fmla="*/ 2055136 w 4227327"/>
                  <a:gd name="connsiteY4" fmla="*/ 2496313 h 5013177"/>
                  <a:gd name="connsiteX5" fmla="*/ 0 w 4227327"/>
                  <a:gd name="connsiteY5" fmla="*/ 5013177 h 5013177"/>
                  <a:gd name="connsiteX0" fmla="*/ 3877134 w 3877134"/>
                  <a:gd name="connsiteY0" fmla="*/ 0 h 5468921"/>
                  <a:gd name="connsiteX1" fmla="*/ 3158940 w 3877134"/>
                  <a:gd name="connsiteY1" fmla="*/ 1401079 h 5468921"/>
                  <a:gd name="connsiteX2" fmla="*/ 2754017 w 3877134"/>
                  <a:gd name="connsiteY2" fmla="*/ 1449972 h 5468921"/>
                  <a:gd name="connsiteX3" fmla="*/ 2372008 w 3877134"/>
                  <a:gd name="connsiteY3" fmla="*/ 2263994 h 5468921"/>
                  <a:gd name="connsiteX4" fmla="*/ 2055136 w 3877134"/>
                  <a:gd name="connsiteY4" fmla="*/ 2952057 h 5468921"/>
                  <a:gd name="connsiteX5" fmla="*/ 0 w 3877134"/>
                  <a:gd name="connsiteY5" fmla="*/ 5468921 h 5468921"/>
                  <a:gd name="connsiteX0" fmla="*/ 4402423 w 4402423"/>
                  <a:gd name="connsiteY0" fmla="*/ 0 h 4101689"/>
                  <a:gd name="connsiteX1" fmla="*/ 3158940 w 4402423"/>
                  <a:gd name="connsiteY1" fmla="*/ 33847 h 4101689"/>
                  <a:gd name="connsiteX2" fmla="*/ 2754017 w 4402423"/>
                  <a:gd name="connsiteY2" fmla="*/ 82740 h 4101689"/>
                  <a:gd name="connsiteX3" fmla="*/ 2372008 w 4402423"/>
                  <a:gd name="connsiteY3" fmla="*/ 896762 h 4101689"/>
                  <a:gd name="connsiteX4" fmla="*/ 2055136 w 4402423"/>
                  <a:gd name="connsiteY4" fmla="*/ 1584825 h 4101689"/>
                  <a:gd name="connsiteX5" fmla="*/ 0 w 4402423"/>
                  <a:gd name="connsiteY5" fmla="*/ 4101689 h 410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2423" h="4101689">
                    <a:moveTo>
                      <a:pt x="4402423" y="0"/>
                    </a:moveTo>
                    <a:cubicBezTo>
                      <a:pt x="4055606" y="1035912"/>
                      <a:pt x="3433674" y="20057"/>
                      <a:pt x="3158940" y="33847"/>
                    </a:cubicBezTo>
                    <a:cubicBezTo>
                      <a:pt x="2884206" y="47637"/>
                      <a:pt x="2885172" y="-61079"/>
                      <a:pt x="2754017" y="82740"/>
                    </a:cubicBezTo>
                    <a:cubicBezTo>
                      <a:pt x="2622862" y="226559"/>
                      <a:pt x="2488488" y="646415"/>
                      <a:pt x="2372008" y="896762"/>
                    </a:cubicBezTo>
                    <a:cubicBezTo>
                      <a:pt x="2255528" y="1147109"/>
                      <a:pt x="2368990" y="1349434"/>
                      <a:pt x="2055136" y="1584825"/>
                    </a:cubicBezTo>
                    <a:cubicBezTo>
                      <a:pt x="1741282" y="1820216"/>
                      <a:pt x="816321" y="2953408"/>
                      <a:pt x="0" y="4101689"/>
                    </a:cubicBezTo>
                  </a:path>
                </a:pathLst>
              </a:custGeom>
              <a:noFill/>
              <a:ln w="127000" cap="flat" cmpd="sng" algn="ctr">
                <a:solidFill>
                  <a:srgbClr val="00B0F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6151" name="フリーフォーム: 図形 94">
                <a:extLst>
                  <a:ext uri="{FF2B5EF4-FFF2-40B4-BE49-F238E27FC236}">
                    <a16:creationId xmlns:a16="http://schemas.microsoft.com/office/drawing/2014/main" id="{86A20E31-B3E8-F172-7E41-5A117CB0AA94}"/>
                  </a:ext>
                </a:extLst>
              </p:cNvPr>
              <p:cNvSpPr/>
              <p:nvPr/>
            </p:nvSpPr>
            <p:spPr>
              <a:xfrm rot="21383295">
                <a:off x="2532834" y="1074130"/>
                <a:ext cx="3577892" cy="1677291"/>
              </a:xfrm>
              <a:custGeom>
                <a:avLst/>
                <a:gdLst>
                  <a:gd name="connsiteX0" fmla="*/ 3775295 w 3775295"/>
                  <a:gd name="connsiteY0" fmla="*/ 0 h 4753069"/>
                  <a:gd name="connsiteX1" fmla="*/ 3141553 w 3775295"/>
                  <a:gd name="connsiteY1" fmla="*/ 262551 h 4753069"/>
                  <a:gd name="connsiteX2" fmla="*/ 3014804 w 3775295"/>
                  <a:gd name="connsiteY2" fmla="*/ 1059255 h 4753069"/>
                  <a:gd name="connsiteX3" fmla="*/ 2480650 w 3775295"/>
                  <a:gd name="connsiteY3" fmla="*/ 1602463 h 4753069"/>
                  <a:gd name="connsiteX4" fmla="*/ 2263367 w 3775295"/>
                  <a:gd name="connsiteY4" fmla="*/ 1692998 h 4753069"/>
                  <a:gd name="connsiteX5" fmla="*/ 2100404 w 3775295"/>
                  <a:gd name="connsiteY5" fmla="*/ 2109457 h 4753069"/>
                  <a:gd name="connsiteX6" fmla="*/ 0 w 3775295"/>
                  <a:gd name="connsiteY6"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480650 w 3775295"/>
                  <a:gd name="connsiteY3" fmla="*/ 1602463 h 4753069"/>
                  <a:gd name="connsiteX4" fmla="*/ 2100404 w 3775295"/>
                  <a:gd name="connsiteY4" fmla="*/ 2109457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00404 w 3775295"/>
                  <a:gd name="connsiteY4" fmla="*/ 2109457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27564 w 3775295"/>
                  <a:gd name="connsiteY4" fmla="*/ 2381061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27564 w 3775295"/>
                  <a:gd name="connsiteY4" fmla="*/ 2381061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27564 w 3775295"/>
                  <a:gd name="connsiteY4" fmla="*/ 2381061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127564 w 3775295"/>
                  <a:gd name="connsiteY4" fmla="*/ 2381061 h 4753069"/>
                  <a:gd name="connsiteX5" fmla="*/ 0 w 3775295"/>
                  <a:gd name="connsiteY5" fmla="*/ 4753069 h 4753069"/>
                  <a:gd name="connsiteX0" fmla="*/ 3775295 w 3775295"/>
                  <a:gd name="connsiteY0" fmla="*/ 0 h 4753069"/>
                  <a:gd name="connsiteX1" fmla="*/ 3141553 w 3775295"/>
                  <a:gd name="connsiteY1" fmla="*/ 262551 h 4753069"/>
                  <a:gd name="connsiteX2" fmla="*/ 3014804 w 3775295"/>
                  <a:gd name="connsiteY2" fmla="*/ 1059255 h 4753069"/>
                  <a:gd name="connsiteX3" fmla="*/ 2372008 w 3775295"/>
                  <a:gd name="connsiteY3" fmla="*/ 1548142 h 4753069"/>
                  <a:gd name="connsiteX4" fmla="*/ 2055136 w 3775295"/>
                  <a:gd name="connsiteY4" fmla="*/ 2236205 h 4753069"/>
                  <a:gd name="connsiteX5" fmla="*/ 0 w 3775295"/>
                  <a:gd name="connsiteY5" fmla="*/ 4753069 h 4753069"/>
                  <a:gd name="connsiteX0" fmla="*/ 3658223 w 3658223"/>
                  <a:gd name="connsiteY0" fmla="*/ 0 h 4479243"/>
                  <a:gd name="connsiteX1" fmla="*/ 3024481 w 3658223"/>
                  <a:gd name="connsiteY1" fmla="*/ 262551 h 4479243"/>
                  <a:gd name="connsiteX2" fmla="*/ 2897732 w 3658223"/>
                  <a:gd name="connsiteY2" fmla="*/ 1059255 h 4479243"/>
                  <a:gd name="connsiteX3" fmla="*/ 2254936 w 3658223"/>
                  <a:gd name="connsiteY3" fmla="*/ 1548142 h 4479243"/>
                  <a:gd name="connsiteX4" fmla="*/ 1938064 w 3658223"/>
                  <a:gd name="connsiteY4" fmla="*/ 2236205 h 4479243"/>
                  <a:gd name="connsiteX5" fmla="*/ 0 w 3658223"/>
                  <a:gd name="connsiteY5" fmla="*/ 4479243 h 4479243"/>
                  <a:gd name="connsiteX0" fmla="*/ 3333516 w 3333516"/>
                  <a:gd name="connsiteY0" fmla="*/ 0 h 4508809"/>
                  <a:gd name="connsiteX1" fmla="*/ 2699774 w 3333516"/>
                  <a:gd name="connsiteY1" fmla="*/ 262551 h 4508809"/>
                  <a:gd name="connsiteX2" fmla="*/ 2573025 w 3333516"/>
                  <a:gd name="connsiteY2" fmla="*/ 1059255 h 4508809"/>
                  <a:gd name="connsiteX3" fmla="*/ 1930229 w 3333516"/>
                  <a:gd name="connsiteY3" fmla="*/ 1548142 h 4508809"/>
                  <a:gd name="connsiteX4" fmla="*/ 1613357 w 3333516"/>
                  <a:gd name="connsiteY4" fmla="*/ 2236205 h 4508809"/>
                  <a:gd name="connsiteX5" fmla="*/ 0 w 3333516"/>
                  <a:gd name="connsiteY5" fmla="*/ 4508809 h 4508809"/>
                  <a:gd name="connsiteX0" fmla="*/ 3333516 w 3333516"/>
                  <a:gd name="connsiteY0" fmla="*/ 0 h 4508809"/>
                  <a:gd name="connsiteX1" fmla="*/ 2699774 w 3333516"/>
                  <a:gd name="connsiteY1" fmla="*/ 262551 h 4508809"/>
                  <a:gd name="connsiteX2" fmla="*/ 2573025 w 3333516"/>
                  <a:gd name="connsiteY2" fmla="*/ 1059255 h 4508809"/>
                  <a:gd name="connsiteX3" fmla="*/ 1930229 w 3333516"/>
                  <a:gd name="connsiteY3" fmla="*/ 1548142 h 4508809"/>
                  <a:gd name="connsiteX4" fmla="*/ 1613357 w 3333516"/>
                  <a:gd name="connsiteY4" fmla="*/ 2236205 h 4508809"/>
                  <a:gd name="connsiteX5" fmla="*/ 0 w 3333516"/>
                  <a:gd name="connsiteY5" fmla="*/ 4508809 h 4508809"/>
                  <a:gd name="connsiteX0" fmla="*/ 3333516 w 3333516"/>
                  <a:gd name="connsiteY0" fmla="*/ 0 h 4508809"/>
                  <a:gd name="connsiteX1" fmla="*/ 2699774 w 3333516"/>
                  <a:gd name="connsiteY1" fmla="*/ 262551 h 4508809"/>
                  <a:gd name="connsiteX2" fmla="*/ 2573025 w 3333516"/>
                  <a:gd name="connsiteY2" fmla="*/ 1059255 h 4508809"/>
                  <a:gd name="connsiteX3" fmla="*/ 1930229 w 3333516"/>
                  <a:gd name="connsiteY3" fmla="*/ 1548142 h 4508809"/>
                  <a:gd name="connsiteX4" fmla="*/ 1613357 w 3333516"/>
                  <a:gd name="connsiteY4" fmla="*/ 2236205 h 4508809"/>
                  <a:gd name="connsiteX5" fmla="*/ 0 w 3333516"/>
                  <a:gd name="connsiteY5" fmla="*/ 4508809 h 4508809"/>
                  <a:gd name="connsiteX0" fmla="*/ 3333516 w 3333516"/>
                  <a:gd name="connsiteY0" fmla="*/ 0 h 4508809"/>
                  <a:gd name="connsiteX1" fmla="*/ 2699774 w 3333516"/>
                  <a:gd name="connsiteY1" fmla="*/ 262551 h 4508809"/>
                  <a:gd name="connsiteX2" fmla="*/ 2573025 w 3333516"/>
                  <a:gd name="connsiteY2" fmla="*/ 1059255 h 4508809"/>
                  <a:gd name="connsiteX3" fmla="*/ 1930229 w 3333516"/>
                  <a:gd name="connsiteY3" fmla="*/ 1548142 h 4508809"/>
                  <a:gd name="connsiteX4" fmla="*/ 1560855 w 3333516"/>
                  <a:gd name="connsiteY4" fmla="*/ 2205676 h 4508809"/>
                  <a:gd name="connsiteX5" fmla="*/ 0 w 3333516"/>
                  <a:gd name="connsiteY5" fmla="*/ 4508809 h 4508809"/>
                  <a:gd name="connsiteX0" fmla="*/ 3333516 w 3333516"/>
                  <a:gd name="connsiteY0" fmla="*/ 0 h 4508809"/>
                  <a:gd name="connsiteX1" fmla="*/ 2699774 w 3333516"/>
                  <a:gd name="connsiteY1" fmla="*/ 262551 h 4508809"/>
                  <a:gd name="connsiteX2" fmla="*/ 2573025 w 3333516"/>
                  <a:gd name="connsiteY2" fmla="*/ 1059255 h 4508809"/>
                  <a:gd name="connsiteX3" fmla="*/ 1900360 w 3333516"/>
                  <a:gd name="connsiteY3" fmla="*/ 1446470 h 4508809"/>
                  <a:gd name="connsiteX4" fmla="*/ 1560855 w 3333516"/>
                  <a:gd name="connsiteY4" fmla="*/ 2205676 h 4508809"/>
                  <a:gd name="connsiteX5" fmla="*/ 0 w 3333516"/>
                  <a:gd name="connsiteY5" fmla="*/ 4508809 h 4508809"/>
                  <a:gd name="connsiteX0" fmla="*/ 3333516 w 3333516"/>
                  <a:gd name="connsiteY0" fmla="*/ 0 h 4508809"/>
                  <a:gd name="connsiteX1" fmla="*/ 2699774 w 3333516"/>
                  <a:gd name="connsiteY1" fmla="*/ 262551 h 4508809"/>
                  <a:gd name="connsiteX2" fmla="*/ 2521665 w 3333516"/>
                  <a:gd name="connsiteY2" fmla="*/ 1010656 h 4508809"/>
                  <a:gd name="connsiteX3" fmla="*/ 1900360 w 3333516"/>
                  <a:gd name="connsiteY3" fmla="*/ 1446470 h 4508809"/>
                  <a:gd name="connsiteX4" fmla="*/ 1560855 w 3333516"/>
                  <a:gd name="connsiteY4" fmla="*/ 2205676 h 4508809"/>
                  <a:gd name="connsiteX5" fmla="*/ 0 w 3333516"/>
                  <a:gd name="connsiteY5" fmla="*/ 4508809 h 4508809"/>
                  <a:gd name="connsiteX0" fmla="*/ 3050979 w 3050979"/>
                  <a:gd name="connsiteY0" fmla="*/ 29263 h 4300511"/>
                  <a:gd name="connsiteX1" fmla="*/ 2699774 w 3050979"/>
                  <a:gd name="connsiteY1" fmla="*/ 54253 h 4300511"/>
                  <a:gd name="connsiteX2" fmla="*/ 2521665 w 3050979"/>
                  <a:gd name="connsiteY2" fmla="*/ 802358 h 4300511"/>
                  <a:gd name="connsiteX3" fmla="*/ 1900360 w 3050979"/>
                  <a:gd name="connsiteY3" fmla="*/ 1238172 h 4300511"/>
                  <a:gd name="connsiteX4" fmla="*/ 1560855 w 3050979"/>
                  <a:gd name="connsiteY4" fmla="*/ 1997378 h 4300511"/>
                  <a:gd name="connsiteX5" fmla="*/ 0 w 3050979"/>
                  <a:gd name="connsiteY5" fmla="*/ 4300511 h 4300511"/>
                  <a:gd name="connsiteX0" fmla="*/ 3050979 w 3050979"/>
                  <a:gd name="connsiteY0" fmla="*/ 116259 h 4387507"/>
                  <a:gd name="connsiteX1" fmla="*/ 2774883 w 3050979"/>
                  <a:gd name="connsiteY1" fmla="*/ 37170 h 4387507"/>
                  <a:gd name="connsiteX2" fmla="*/ 2521665 w 3050979"/>
                  <a:gd name="connsiteY2" fmla="*/ 889354 h 4387507"/>
                  <a:gd name="connsiteX3" fmla="*/ 1900360 w 3050979"/>
                  <a:gd name="connsiteY3" fmla="*/ 1325168 h 4387507"/>
                  <a:gd name="connsiteX4" fmla="*/ 1560855 w 3050979"/>
                  <a:gd name="connsiteY4" fmla="*/ 2084374 h 4387507"/>
                  <a:gd name="connsiteX5" fmla="*/ 0 w 3050979"/>
                  <a:gd name="connsiteY5" fmla="*/ 4387507 h 4387507"/>
                  <a:gd name="connsiteX0" fmla="*/ 2774883 w 2774883"/>
                  <a:gd name="connsiteY0" fmla="*/ 0 h 4350337"/>
                  <a:gd name="connsiteX1" fmla="*/ 2521665 w 2774883"/>
                  <a:gd name="connsiteY1" fmla="*/ 852184 h 4350337"/>
                  <a:gd name="connsiteX2" fmla="*/ 1900360 w 2774883"/>
                  <a:gd name="connsiteY2" fmla="*/ 1287998 h 4350337"/>
                  <a:gd name="connsiteX3" fmla="*/ 1560855 w 2774883"/>
                  <a:gd name="connsiteY3" fmla="*/ 2047204 h 4350337"/>
                  <a:gd name="connsiteX4" fmla="*/ 0 w 2774883"/>
                  <a:gd name="connsiteY4" fmla="*/ 4350337 h 4350337"/>
                  <a:gd name="connsiteX0" fmla="*/ 2774883 w 2774883"/>
                  <a:gd name="connsiteY0" fmla="*/ 0 h 4350337"/>
                  <a:gd name="connsiteX1" fmla="*/ 2521665 w 2774883"/>
                  <a:gd name="connsiteY1" fmla="*/ 852184 h 4350337"/>
                  <a:gd name="connsiteX2" fmla="*/ 1900360 w 2774883"/>
                  <a:gd name="connsiteY2" fmla="*/ 1287998 h 4350337"/>
                  <a:gd name="connsiteX3" fmla="*/ 1560855 w 2774883"/>
                  <a:gd name="connsiteY3" fmla="*/ 2047204 h 4350337"/>
                  <a:gd name="connsiteX4" fmla="*/ 0 w 2774883"/>
                  <a:gd name="connsiteY4" fmla="*/ 4350337 h 4350337"/>
                  <a:gd name="connsiteX0" fmla="*/ 2942920 w 2942921"/>
                  <a:gd name="connsiteY0" fmla="*/ 2 h 4104649"/>
                  <a:gd name="connsiteX1" fmla="*/ 2521665 w 2942921"/>
                  <a:gd name="connsiteY1" fmla="*/ 606496 h 4104649"/>
                  <a:gd name="connsiteX2" fmla="*/ 1900360 w 2942921"/>
                  <a:gd name="connsiteY2" fmla="*/ 1042310 h 4104649"/>
                  <a:gd name="connsiteX3" fmla="*/ 1560855 w 2942921"/>
                  <a:gd name="connsiteY3" fmla="*/ 1801516 h 4104649"/>
                  <a:gd name="connsiteX4" fmla="*/ 0 w 2942921"/>
                  <a:gd name="connsiteY4" fmla="*/ 4104649 h 4104649"/>
                  <a:gd name="connsiteX0" fmla="*/ 2942920 w 2942921"/>
                  <a:gd name="connsiteY0" fmla="*/ 2 h 4104649"/>
                  <a:gd name="connsiteX1" fmla="*/ 2521665 w 2942921"/>
                  <a:gd name="connsiteY1" fmla="*/ 606496 h 4104649"/>
                  <a:gd name="connsiteX2" fmla="*/ 1900360 w 2942921"/>
                  <a:gd name="connsiteY2" fmla="*/ 1042310 h 4104649"/>
                  <a:gd name="connsiteX3" fmla="*/ 1560855 w 2942921"/>
                  <a:gd name="connsiteY3" fmla="*/ 1801516 h 4104649"/>
                  <a:gd name="connsiteX4" fmla="*/ 0 w 2942921"/>
                  <a:gd name="connsiteY4" fmla="*/ 4104649 h 4104649"/>
                  <a:gd name="connsiteX0" fmla="*/ 2862098 w 2862099"/>
                  <a:gd name="connsiteY0" fmla="*/ 2 h 3667773"/>
                  <a:gd name="connsiteX1" fmla="*/ 2440843 w 2862099"/>
                  <a:gd name="connsiteY1" fmla="*/ 606496 h 3667773"/>
                  <a:gd name="connsiteX2" fmla="*/ 1819538 w 2862099"/>
                  <a:gd name="connsiteY2" fmla="*/ 1042310 h 3667773"/>
                  <a:gd name="connsiteX3" fmla="*/ 1480033 w 2862099"/>
                  <a:gd name="connsiteY3" fmla="*/ 1801516 h 3667773"/>
                  <a:gd name="connsiteX4" fmla="*/ -1 w 2862099"/>
                  <a:gd name="connsiteY4" fmla="*/ 3667774 h 3667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2099" h="3667773">
                    <a:moveTo>
                      <a:pt x="2862098" y="2"/>
                    </a:moveTo>
                    <a:cubicBezTo>
                      <a:pt x="2492315" y="64087"/>
                      <a:pt x="2614603" y="432778"/>
                      <a:pt x="2440843" y="606496"/>
                    </a:cubicBezTo>
                    <a:cubicBezTo>
                      <a:pt x="2267083" y="780214"/>
                      <a:pt x="1979673" y="843140"/>
                      <a:pt x="1819538" y="1042310"/>
                    </a:cubicBezTo>
                    <a:cubicBezTo>
                      <a:pt x="1659403" y="1241480"/>
                      <a:pt x="1796760" y="1291126"/>
                      <a:pt x="1480033" y="1801516"/>
                    </a:cubicBezTo>
                    <a:cubicBezTo>
                      <a:pt x="1163306" y="2311906"/>
                      <a:pt x="723773" y="2404795"/>
                      <a:pt x="-1" y="3667774"/>
                    </a:cubicBezTo>
                  </a:path>
                </a:pathLst>
              </a:custGeom>
              <a:noFill/>
              <a:ln w="127000" cap="flat" cmpd="sng" algn="ctr">
                <a:solidFill>
                  <a:srgbClr val="00B0F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6152" name="フリーフォーム: 図形 95">
                <a:extLst>
                  <a:ext uri="{FF2B5EF4-FFF2-40B4-BE49-F238E27FC236}">
                    <a16:creationId xmlns:a16="http://schemas.microsoft.com/office/drawing/2014/main" id="{3326593E-DE13-61A2-8BBC-A8D3C4A11CA1}"/>
                  </a:ext>
                </a:extLst>
              </p:cNvPr>
              <p:cNvSpPr/>
              <p:nvPr/>
            </p:nvSpPr>
            <p:spPr>
              <a:xfrm>
                <a:off x="-1155338" y="1666860"/>
                <a:ext cx="5811498" cy="1396896"/>
              </a:xfrm>
              <a:custGeom>
                <a:avLst/>
                <a:gdLst>
                  <a:gd name="connsiteX0" fmla="*/ 2109457 w 2109457"/>
                  <a:gd name="connsiteY0" fmla="*/ 0 h 2480650"/>
                  <a:gd name="connsiteX1" fmla="*/ 1702051 w 2109457"/>
                  <a:gd name="connsiteY1" fmla="*/ 289711 h 2480650"/>
                  <a:gd name="connsiteX2" fmla="*/ 1041148 w 2109457"/>
                  <a:gd name="connsiteY2" fmla="*/ 1086416 h 2480650"/>
                  <a:gd name="connsiteX3" fmla="*/ 0 w 2109457"/>
                  <a:gd name="connsiteY3" fmla="*/ 2480650 h 2480650"/>
                  <a:gd name="connsiteX4" fmla="*/ 724277 w 2109457"/>
                  <a:gd name="connsiteY4" fmla="*/ 2453489 h 2480650"/>
                  <a:gd name="connsiteX5" fmla="*/ 1321805 w 2109457"/>
                  <a:gd name="connsiteY5" fmla="*/ 1312753 h 2480650"/>
                  <a:gd name="connsiteX6" fmla="*/ 1828800 w 2109457"/>
                  <a:gd name="connsiteY6" fmla="*/ 588476 h 2480650"/>
                  <a:gd name="connsiteX7" fmla="*/ 2109457 w 2109457"/>
                  <a:gd name="connsiteY7" fmla="*/ 0 h 2480650"/>
                  <a:gd name="connsiteX0" fmla="*/ 2109457 w 2109457"/>
                  <a:gd name="connsiteY0" fmla="*/ 0 h 2588888"/>
                  <a:gd name="connsiteX1" fmla="*/ 1702051 w 2109457"/>
                  <a:gd name="connsiteY1" fmla="*/ 289711 h 2588888"/>
                  <a:gd name="connsiteX2" fmla="*/ 1041148 w 2109457"/>
                  <a:gd name="connsiteY2" fmla="*/ 1086416 h 2588888"/>
                  <a:gd name="connsiteX3" fmla="*/ 0 w 2109457"/>
                  <a:gd name="connsiteY3" fmla="*/ 2480650 h 2588888"/>
                  <a:gd name="connsiteX4" fmla="*/ 676613 w 2109457"/>
                  <a:gd name="connsiteY4" fmla="*/ 2588888 h 2588888"/>
                  <a:gd name="connsiteX5" fmla="*/ 1321805 w 2109457"/>
                  <a:gd name="connsiteY5" fmla="*/ 1312753 h 2588888"/>
                  <a:gd name="connsiteX6" fmla="*/ 1828800 w 2109457"/>
                  <a:gd name="connsiteY6" fmla="*/ 588476 h 2588888"/>
                  <a:gd name="connsiteX7" fmla="*/ 2109457 w 2109457"/>
                  <a:gd name="connsiteY7" fmla="*/ 0 h 2588888"/>
                  <a:gd name="connsiteX0" fmla="*/ 2276283 w 2276283"/>
                  <a:gd name="connsiteY0" fmla="*/ 0 h 2593482"/>
                  <a:gd name="connsiteX1" fmla="*/ 1868877 w 2276283"/>
                  <a:gd name="connsiteY1" fmla="*/ 289711 h 2593482"/>
                  <a:gd name="connsiteX2" fmla="*/ 1207974 w 2276283"/>
                  <a:gd name="connsiteY2" fmla="*/ 1086416 h 2593482"/>
                  <a:gd name="connsiteX3" fmla="*/ 0 w 2276283"/>
                  <a:gd name="connsiteY3" fmla="*/ 2593482 h 2593482"/>
                  <a:gd name="connsiteX4" fmla="*/ 843439 w 2276283"/>
                  <a:gd name="connsiteY4" fmla="*/ 2588888 h 2593482"/>
                  <a:gd name="connsiteX5" fmla="*/ 1488631 w 2276283"/>
                  <a:gd name="connsiteY5" fmla="*/ 1312753 h 2593482"/>
                  <a:gd name="connsiteX6" fmla="*/ 1995626 w 2276283"/>
                  <a:gd name="connsiteY6" fmla="*/ 588476 h 2593482"/>
                  <a:gd name="connsiteX7" fmla="*/ 2276283 w 2276283"/>
                  <a:gd name="connsiteY7" fmla="*/ 0 h 2593482"/>
                  <a:gd name="connsiteX0" fmla="*/ 2276283 w 2276283"/>
                  <a:gd name="connsiteY0" fmla="*/ 0 h 2593482"/>
                  <a:gd name="connsiteX1" fmla="*/ 1868877 w 2276283"/>
                  <a:gd name="connsiteY1" fmla="*/ 289711 h 2593482"/>
                  <a:gd name="connsiteX2" fmla="*/ 1207974 w 2276283"/>
                  <a:gd name="connsiteY2" fmla="*/ 1086416 h 2593482"/>
                  <a:gd name="connsiteX3" fmla="*/ 0 w 2276283"/>
                  <a:gd name="connsiteY3" fmla="*/ 2593482 h 2593482"/>
                  <a:gd name="connsiteX4" fmla="*/ 843439 w 2276283"/>
                  <a:gd name="connsiteY4" fmla="*/ 2588888 h 2593482"/>
                  <a:gd name="connsiteX5" fmla="*/ 1488631 w 2276283"/>
                  <a:gd name="connsiteY5" fmla="*/ 1312753 h 2593482"/>
                  <a:gd name="connsiteX6" fmla="*/ 2067123 w 2276283"/>
                  <a:gd name="connsiteY6" fmla="*/ 656176 h 2593482"/>
                  <a:gd name="connsiteX7" fmla="*/ 2276283 w 2276283"/>
                  <a:gd name="connsiteY7" fmla="*/ 0 h 2593482"/>
                  <a:gd name="connsiteX0" fmla="*/ 2276283 w 2276283"/>
                  <a:gd name="connsiteY0" fmla="*/ 0 h 2593482"/>
                  <a:gd name="connsiteX1" fmla="*/ 1868877 w 2276283"/>
                  <a:gd name="connsiteY1" fmla="*/ 289711 h 2593482"/>
                  <a:gd name="connsiteX2" fmla="*/ 1207974 w 2276283"/>
                  <a:gd name="connsiteY2" fmla="*/ 1086416 h 2593482"/>
                  <a:gd name="connsiteX3" fmla="*/ 0 w 2276283"/>
                  <a:gd name="connsiteY3" fmla="*/ 2593482 h 2593482"/>
                  <a:gd name="connsiteX4" fmla="*/ 843439 w 2276283"/>
                  <a:gd name="connsiteY4" fmla="*/ 2588888 h 2593482"/>
                  <a:gd name="connsiteX5" fmla="*/ 1941445 w 2276283"/>
                  <a:gd name="connsiteY5" fmla="*/ 1673816 h 2593482"/>
                  <a:gd name="connsiteX6" fmla="*/ 2067123 w 2276283"/>
                  <a:gd name="connsiteY6" fmla="*/ 656176 h 2593482"/>
                  <a:gd name="connsiteX7" fmla="*/ 2276283 w 2276283"/>
                  <a:gd name="connsiteY7" fmla="*/ 0 h 2593482"/>
                  <a:gd name="connsiteX0" fmla="*/ 2276283 w 2276283"/>
                  <a:gd name="connsiteY0" fmla="*/ 0 h 2611455"/>
                  <a:gd name="connsiteX1" fmla="*/ 1868877 w 2276283"/>
                  <a:gd name="connsiteY1" fmla="*/ 289711 h 2611455"/>
                  <a:gd name="connsiteX2" fmla="*/ 1207974 w 2276283"/>
                  <a:gd name="connsiteY2" fmla="*/ 1086416 h 2611455"/>
                  <a:gd name="connsiteX3" fmla="*/ 0 w 2276283"/>
                  <a:gd name="connsiteY3" fmla="*/ 2593482 h 2611455"/>
                  <a:gd name="connsiteX4" fmla="*/ 1880145 w 2276283"/>
                  <a:gd name="connsiteY4" fmla="*/ 2611455 h 2611455"/>
                  <a:gd name="connsiteX5" fmla="*/ 1941445 w 2276283"/>
                  <a:gd name="connsiteY5" fmla="*/ 1673816 h 2611455"/>
                  <a:gd name="connsiteX6" fmla="*/ 2067123 w 2276283"/>
                  <a:gd name="connsiteY6" fmla="*/ 656176 h 2611455"/>
                  <a:gd name="connsiteX7" fmla="*/ 2276283 w 2276283"/>
                  <a:gd name="connsiteY7" fmla="*/ 0 h 2611455"/>
                  <a:gd name="connsiteX0" fmla="*/ 2276283 w 2276283"/>
                  <a:gd name="connsiteY0" fmla="*/ 0 h 2611455"/>
                  <a:gd name="connsiteX1" fmla="*/ 1446139 w 2276283"/>
                  <a:gd name="connsiteY1" fmla="*/ 96948 h 2611455"/>
                  <a:gd name="connsiteX2" fmla="*/ 1207974 w 2276283"/>
                  <a:gd name="connsiteY2" fmla="*/ 1086416 h 2611455"/>
                  <a:gd name="connsiteX3" fmla="*/ 0 w 2276283"/>
                  <a:gd name="connsiteY3" fmla="*/ 2593482 h 2611455"/>
                  <a:gd name="connsiteX4" fmla="*/ 1880145 w 2276283"/>
                  <a:gd name="connsiteY4" fmla="*/ 2611455 h 2611455"/>
                  <a:gd name="connsiteX5" fmla="*/ 1941445 w 2276283"/>
                  <a:gd name="connsiteY5" fmla="*/ 1673816 h 2611455"/>
                  <a:gd name="connsiteX6" fmla="*/ 2067123 w 2276283"/>
                  <a:gd name="connsiteY6" fmla="*/ 656176 h 2611455"/>
                  <a:gd name="connsiteX7" fmla="*/ 2276283 w 2276283"/>
                  <a:gd name="connsiteY7" fmla="*/ 0 h 2611455"/>
                  <a:gd name="connsiteX0" fmla="*/ 2276283 w 2276283"/>
                  <a:gd name="connsiteY0" fmla="*/ 0 h 2611455"/>
                  <a:gd name="connsiteX1" fmla="*/ 1446139 w 2276283"/>
                  <a:gd name="connsiteY1" fmla="*/ 96948 h 2611455"/>
                  <a:gd name="connsiteX2" fmla="*/ 969506 w 2276283"/>
                  <a:gd name="connsiteY2" fmla="*/ 957906 h 2611455"/>
                  <a:gd name="connsiteX3" fmla="*/ 0 w 2276283"/>
                  <a:gd name="connsiteY3" fmla="*/ 2593482 h 2611455"/>
                  <a:gd name="connsiteX4" fmla="*/ 1880145 w 2276283"/>
                  <a:gd name="connsiteY4" fmla="*/ 2611455 h 2611455"/>
                  <a:gd name="connsiteX5" fmla="*/ 1941445 w 2276283"/>
                  <a:gd name="connsiteY5" fmla="*/ 1673816 h 2611455"/>
                  <a:gd name="connsiteX6" fmla="*/ 2067123 w 2276283"/>
                  <a:gd name="connsiteY6" fmla="*/ 656176 h 2611455"/>
                  <a:gd name="connsiteX7" fmla="*/ 2276283 w 2276283"/>
                  <a:gd name="connsiteY7" fmla="*/ 0 h 2611455"/>
                  <a:gd name="connsiteX0" fmla="*/ 1755990 w 2067123"/>
                  <a:gd name="connsiteY0" fmla="*/ 0 h 2868473"/>
                  <a:gd name="connsiteX1" fmla="*/ 1446139 w 2067123"/>
                  <a:gd name="connsiteY1" fmla="*/ 353966 h 2868473"/>
                  <a:gd name="connsiteX2" fmla="*/ 969506 w 2067123"/>
                  <a:gd name="connsiteY2" fmla="*/ 1214924 h 2868473"/>
                  <a:gd name="connsiteX3" fmla="*/ 0 w 2067123"/>
                  <a:gd name="connsiteY3" fmla="*/ 2850500 h 2868473"/>
                  <a:gd name="connsiteX4" fmla="*/ 1880145 w 2067123"/>
                  <a:gd name="connsiteY4" fmla="*/ 2868473 h 2868473"/>
                  <a:gd name="connsiteX5" fmla="*/ 1941445 w 2067123"/>
                  <a:gd name="connsiteY5" fmla="*/ 1930834 h 2868473"/>
                  <a:gd name="connsiteX6" fmla="*/ 2067123 w 2067123"/>
                  <a:gd name="connsiteY6" fmla="*/ 913194 h 2868473"/>
                  <a:gd name="connsiteX7" fmla="*/ 1755990 w 2067123"/>
                  <a:gd name="connsiteY7" fmla="*/ 0 h 2868473"/>
                  <a:gd name="connsiteX0" fmla="*/ 1755990 w 2067123"/>
                  <a:gd name="connsiteY0" fmla="*/ 0 h 2868473"/>
                  <a:gd name="connsiteX1" fmla="*/ 1446139 w 2067123"/>
                  <a:gd name="connsiteY1" fmla="*/ 353966 h 2868473"/>
                  <a:gd name="connsiteX2" fmla="*/ 969506 w 2067123"/>
                  <a:gd name="connsiteY2" fmla="*/ 1214924 h 2868473"/>
                  <a:gd name="connsiteX3" fmla="*/ 0 w 2067123"/>
                  <a:gd name="connsiteY3" fmla="*/ 2850500 h 2868473"/>
                  <a:gd name="connsiteX4" fmla="*/ 1999379 w 2067123"/>
                  <a:gd name="connsiteY4" fmla="*/ 2868473 h 2868473"/>
                  <a:gd name="connsiteX5" fmla="*/ 1941445 w 2067123"/>
                  <a:gd name="connsiteY5" fmla="*/ 1930834 h 2868473"/>
                  <a:gd name="connsiteX6" fmla="*/ 2067123 w 2067123"/>
                  <a:gd name="connsiteY6" fmla="*/ 913194 h 2868473"/>
                  <a:gd name="connsiteX7" fmla="*/ 1755990 w 2067123"/>
                  <a:gd name="connsiteY7" fmla="*/ 0 h 2868473"/>
                  <a:gd name="connsiteX0" fmla="*/ 1755990 w 1999379"/>
                  <a:gd name="connsiteY0" fmla="*/ 0 h 2868473"/>
                  <a:gd name="connsiteX1" fmla="*/ 1446139 w 1999379"/>
                  <a:gd name="connsiteY1" fmla="*/ 353966 h 2868473"/>
                  <a:gd name="connsiteX2" fmla="*/ 969506 w 1999379"/>
                  <a:gd name="connsiteY2" fmla="*/ 1214924 h 2868473"/>
                  <a:gd name="connsiteX3" fmla="*/ 0 w 1999379"/>
                  <a:gd name="connsiteY3" fmla="*/ 2850500 h 2868473"/>
                  <a:gd name="connsiteX4" fmla="*/ 1999379 w 1999379"/>
                  <a:gd name="connsiteY4" fmla="*/ 2868473 h 2868473"/>
                  <a:gd name="connsiteX5" fmla="*/ 1941445 w 1999379"/>
                  <a:gd name="connsiteY5" fmla="*/ 1930834 h 2868473"/>
                  <a:gd name="connsiteX6" fmla="*/ 1850334 w 1999379"/>
                  <a:gd name="connsiteY6" fmla="*/ 1041700 h 2868473"/>
                  <a:gd name="connsiteX7" fmla="*/ 1755990 w 1999379"/>
                  <a:gd name="connsiteY7" fmla="*/ 0 h 2868473"/>
                  <a:gd name="connsiteX0" fmla="*/ 1918582 w 1999379"/>
                  <a:gd name="connsiteY0" fmla="*/ 0 h 3575271"/>
                  <a:gd name="connsiteX1" fmla="*/ 1446139 w 1999379"/>
                  <a:gd name="connsiteY1" fmla="*/ 1060764 h 3575271"/>
                  <a:gd name="connsiteX2" fmla="*/ 969506 w 1999379"/>
                  <a:gd name="connsiteY2" fmla="*/ 1921722 h 3575271"/>
                  <a:gd name="connsiteX3" fmla="*/ 0 w 1999379"/>
                  <a:gd name="connsiteY3" fmla="*/ 3557298 h 3575271"/>
                  <a:gd name="connsiteX4" fmla="*/ 1999379 w 1999379"/>
                  <a:gd name="connsiteY4" fmla="*/ 3575271 h 3575271"/>
                  <a:gd name="connsiteX5" fmla="*/ 1941445 w 1999379"/>
                  <a:gd name="connsiteY5" fmla="*/ 2637632 h 3575271"/>
                  <a:gd name="connsiteX6" fmla="*/ 1850334 w 1999379"/>
                  <a:gd name="connsiteY6" fmla="*/ 1748498 h 3575271"/>
                  <a:gd name="connsiteX7" fmla="*/ 1918582 w 1999379"/>
                  <a:gd name="connsiteY7" fmla="*/ 0 h 3575271"/>
                  <a:gd name="connsiteX0" fmla="*/ 1918582 w 1999379"/>
                  <a:gd name="connsiteY0" fmla="*/ 0 h 3575271"/>
                  <a:gd name="connsiteX1" fmla="*/ 1446139 w 1999379"/>
                  <a:gd name="connsiteY1" fmla="*/ 418220 h 3575271"/>
                  <a:gd name="connsiteX2" fmla="*/ 969506 w 1999379"/>
                  <a:gd name="connsiteY2" fmla="*/ 1921722 h 3575271"/>
                  <a:gd name="connsiteX3" fmla="*/ 0 w 1999379"/>
                  <a:gd name="connsiteY3" fmla="*/ 3557298 h 3575271"/>
                  <a:gd name="connsiteX4" fmla="*/ 1999379 w 1999379"/>
                  <a:gd name="connsiteY4" fmla="*/ 3575271 h 3575271"/>
                  <a:gd name="connsiteX5" fmla="*/ 1941445 w 1999379"/>
                  <a:gd name="connsiteY5" fmla="*/ 2637632 h 3575271"/>
                  <a:gd name="connsiteX6" fmla="*/ 1850334 w 1999379"/>
                  <a:gd name="connsiteY6" fmla="*/ 1748498 h 3575271"/>
                  <a:gd name="connsiteX7" fmla="*/ 1918582 w 1999379"/>
                  <a:gd name="connsiteY7" fmla="*/ 0 h 3575271"/>
                  <a:gd name="connsiteX0" fmla="*/ 1918582 w 1948547"/>
                  <a:gd name="connsiteY0" fmla="*/ 0 h 3557300"/>
                  <a:gd name="connsiteX1" fmla="*/ 1446139 w 1948547"/>
                  <a:gd name="connsiteY1" fmla="*/ 418220 h 3557300"/>
                  <a:gd name="connsiteX2" fmla="*/ 969506 w 1948547"/>
                  <a:gd name="connsiteY2" fmla="*/ 1921722 h 3557300"/>
                  <a:gd name="connsiteX3" fmla="*/ 0 w 1948547"/>
                  <a:gd name="connsiteY3" fmla="*/ 3557298 h 3557300"/>
                  <a:gd name="connsiteX4" fmla="*/ 1948547 w 1948547"/>
                  <a:gd name="connsiteY4" fmla="*/ 3542768 h 3557300"/>
                  <a:gd name="connsiteX5" fmla="*/ 1941445 w 1948547"/>
                  <a:gd name="connsiteY5" fmla="*/ 2637632 h 3557300"/>
                  <a:gd name="connsiteX6" fmla="*/ 1850334 w 1948547"/>
                  <a:gd name="connsiteY6" fmla="*/ 1748498 h 3557300"/>
                  <a:gd name="connsiteX7" fmla="*/ 1918582 w 1948547"/>
                  <a:gd name="connsiteY7" fmla="*/ 0 h 35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8547" h="3557300">
                    <a:moveTo>
                      <a:pt x="1918582" y="0"/>
                    </a:moveTo>
                    <a:lnTo>
                      <a:pt x="1446139" y="418220"/>
                    </a:lnTo>
                    <a:lnTo>
                      <a:pt x="969506" y="1921722"/>
                    </a:lnTo>
                    <a:lnTo>
                      <a:pt x="0" y="3557298"/>
                    </a:lnTo>
                    <a:lnTo>
                      <a:pt x="1948547" y="3542768"/>
                    </a:lnTo>
                    <a:cubicBezTo>
                      <a:pt x="1946180" y="3241056"/>
                      <a:pt x="1943812" y="2939344"/>
                      <a:pt x="1941445" y="2637632"/>
                    </a:cubicBezTo>
                    <a:lnTo>
                      <a:pt x="1850334" y="1748498"/>
                    </a:lnTo>
                    <a:lnTo>
                      <a:pt x="1918582" y="0"/>
                    </a:lnTo>
                    <a:close/>
                  </a:path>
                </a:pathLst>
              </a:custGeom>
              <a:solidFill>
                <a:srgbClr val="00B0F0"/>
              </a:solidFill>
              <a:ln w="26425" cap="flat" cmpd="sng" algn="ctr">
                <a:solidFill>
                  <a:srgbClr val="00B0F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16" name="フリーフォーム: 図形 330">
              <a:extLst>
                <a:ext uri="{FF2B5EF4-FFF2-40B4-BE49-F238E27FC236}">
                  <a16:creationId xmlns:a16="http://schemas.microsoft.com/office/drawing/2014/main" id="{E9FE221C-F46D-D9F9-31AA-3403B24C52B4}"/>
                </a:ext>
              </a:extLst>
            </p:cNvPr>
            <p:cNvSpPr/>
            <p:nvPr/>
          </p:nvSpPr>
          <p:spPr>
            <a:xfrm>
              <a:off x="4462158" y="4601575"/>
              <a:ext cx="2730500" cy="1066800"/>
            </a:xfrm>
            <a:custGeom>
              <a:avLst/>
              <a:gdLst>
                <a:gd name="connsiteX0" fmla="*/ 0 w 2730500"/>
                <a:gd name="connsiteY0" fmla="*/ 1066800 h 1066800"/>
                <a:gd name="connsiteX1" fmla="*/ 1123950 w 2730500"/>
                <a:gd name="connsiteY1" fmla="*/ 755650 h 1066800"/>
                <a:gd name="connsiteX2" fmla="*/ 1663700 w 2730500"/>
                <a:gd name="connsiteY2" fmla="*/ 444500 h 1066800"/>
                <a:gd name="connsiteX3" fmla="*/ 1885950 w 2730500"/>
                <a:gd name="connsiteY3" fmla="*/ 425450 h 1066800"/>
                <a:gd name="connsiteX4" fmla="*/ 1949450 w 2730500"/>
                <a:gd name="connsiteY4" fmla="*/ 361950 h 1066800"/>
                <a:gd name="connsiteX5" fmla="*/ 2012950 w 2730500"/>
                <a:gd name="connsiteY5" fmla="*/ 330200 h 1066800"/>
                <a:gd name="connsiteX6" fmla="*/ 2082800 w 2730500"/>
                <a:gd name="connsiteY6" fmla="*/ 311150 h 1066800"/>
                <a:gd name="connsiteX7" fmla="*/ 2178050 w 2730500"/>
                <a:gd name="connsiteY7" fmla="*/ 311150 h 1066800"/>
                <a:gd name="connsiteX8" fmla="*/ 2292350 w 2730500"/>
                <a:gd name="connsiteY8" fmla="*/ 247650 h 1066800"/>
                <a:gd name="connsiteX9" fmla="*/ 2393950 w 2730500"/>
                <a:gd name="connsiteY9" fmla="*/ 203200 h 1066800"/>
                <a:gd name="connsiteX10" fmla="*/ 2520950 w 2730500"/>
                <a:gd name="connsiteY10" fmla="*/ 177800 h 1066800"/>
                <a:gd name="connsiteX11" fmla="*/ 2520950 w 2730500"/>
                <a:gd name="connsiteY11" fmla="*/ 177800 h 1066800"/>
                <a:gd name="connsiteX12" fmla="*/ 2571750 w 2730500"/>
                <a:gd name="connsiteY12" fmla="*/ 82550 h 1066800"/>
                <a:gd name="connsiteX13" fmla="*/ 2673350 w 2730500"/>
                <a:gd name="connsiteY13" fmla="*/ 12700 h 1066800"/>
                <a:gd name="connsiteX14" fmla="*/ 2730500 w 2730500"/>
                <a:gd name="connsiteY14" fmla="*/ 0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30500" h="1066800">
                  <a:moveTo>
                    <a:pt x="0" y="1066800"/>
                  </a:moveTo>
                  <a:lnTo>
                    <a:pt x="1123950" y="755650"/>
                  </a:lnTo>
                  <a:lnTo>
                    <a:pt x="1663700" y="444500"/>
                  </a:lnTo>
                  <a:lnTo>
                    <a:pt x="1885950" y="425450"/>
                  </a:lnTo>
                  <a:lnTo>
                    <a:pt x="1949450" y="361950"/>
                  </a:lnTo>
                  <a:lnTo>
                    <a:pt x="2012950" y="330200"/>
                  </a:lnTo>
                  <a:lnTo>
                    <a:pt x="2082800" y="311150"/>
                  </a:lnTo>
                  <a:lnTo>
                    <a:pt x="2178050" y="311150"/>
                  </a:lnTo>
                  <a:lnTo>
                    <a:pt x="2292350" y="247650"/>
                  </a:lnTo>
                  <a:lnTo>
                    <a:pt x="2393950" y="203200"/>
                  </a:lnTo>
                  <a:lnTo>
                    <a:pt x="2520950" y="177800"/>
                  </a:lnTo>
                  <a:lnTo>
                    <a:pt x="2520950" y="177800"/>
                  </a:lnTo>
                  <a:lnTo>
                    <a:pt x="2571750" y="82550"/>
                  </a:lnTo>
                  <a:lnTo>
                    <a:pt x="2673350" y="12700"/>
                  </a:lnTo>
                  <a:lnTo>
                    <a:pt x="2730500" y="0"/>
                  </a:lnTo>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17" name="フリーフォーム: 図形 332">
              <a:extLst>
                <a:ext uri="{FF2B5EF4-FFF2-40B4-BE49-F238E27FC236}">
                  <a16:creationId xmlns:a16="http://schemas.microsoft.com/office/drawing/2014/main" id="{12C31000-8A55-2EBA-C95D-388CEB923CCD}"/>
                </a:ext>
              </a:extLst>
            </p:cNvPr>
            <p:cNvSpPr/>
            <p:nvPr/>
          </p:nvSpPr>
          <p:spPr>
            <a:xfrm>
              <a:off x="4491187" y="5666259"/>
              <a:ext cx="2222500" cy="717553"/>
            </a:xfrm>
            <a:custGeom>
              <a:avLst/>
              <a:gdLst>
                <a:gd name="connsiteX0" fmla="*/ 0 w 3390900"/>
                <a:gd name="connsiteY0" fmla="*/ 0 h 1233343"/>
                <a:gd name="connsiteX1" fmla="*/ 609600 w 3390900"/>
                <a:gd name="connsiteY1" fmla="*/ 203200 h 1233343"/>
                <a:gd name="connsiteX2" fmla="*/ 1104900 w 3390900"/>
                <a:gd name="connsiteY2" fmla="*/ 1041400 h 1233343"/>
                <a:gd name="connsiteX3" fmla="*/ 2514600 w 3390900"/>
                <a:gd name="connsiteY3" fmla="*/ 1168400 h 1233343"/>
                <a:gd name="connsiteX4" fmla="*/ 2921000 w 3390900"/>
                <a:gd name="connsiteY4" fmla="*/ 203200 h 1233343"/>
                <a:gd name="connsiteX5" fmla="*/ 3390900 w 3390900"/>
                <a:gd name="connsiteY5" fmla="*/ 50800 h 1233343"/>
                <a:gd name="connsiteX0" fmla="*/ 0 w 3390900"/>
                <a:gd name="connsiteY0" fmla="*/ 133738 h 1367081"/>
                <a:gd name="connsiteX1" fmla="*/ 609600 w 3390900"/>
                <a:gd name="connsiteY1" fmla="*/ 336938 h 1367081"/>
                <a:gd name="connsiteX2" fmla="*/ 1104900 w 3390900"/>
                <a:gd name="connsiteY2" fmla="*/ 1175138 h 1367081"/>
                <a:gd name="connsiteX3" fmla="*/ 2514600 w 3390900"/>
                <a:gd name="connsiteY3" fmla="*/ 1302138 h 1367081"/>
                <a:gd name="connsiteX4" fmla="*/ 2921000 w 3390900"/>
                <a:gd name="connsiteY4" fmla="*/ 336938 h 1367081"/>
                <a:gd name="connsiteX5" fmla="*/ 3136900 w 3390900"/>
                <a:gd name="connsiteY5" fmla="*/ 2180 h 1367081"/>
                <a:gd name="connsiteX6" fmla="*/ 3390900 w 3390900"/>
                <a:gd name="connsiteY6" fmla="*/ 184538 h 1367081"/>
                <a:gd name="connsiteX0" fmla="*/ 0 w 5905500"/>
                <a:gd name="connsiteY0" fmla="*/ 133458 h 1366801"/>
                <a:gd name="connsiteX1" fmla="*/ 609600 w 5905500"/>
                <a:gd name="connsiteY1" fmla="*/ 336658 h 1366801"/>
                <a:gd name="connsiteX2" fmla="*/ 1104900 w 5905500"/>
                <a:gd name="connsiteY2" fmla="*/ 1174858 h 1366801"/>
                <a:gd name="connsiteX3" fmla="*/ 2514600 w 5905500"/>
                <a:gd name="connsiteY3" fmla="*/ 1301858 h 1366801"/>
                <a:gd name="connsiteX4" fmla="*/ 2921000 w 5905500"/>
                <a:gd name="connsiteY4" fmla="*/ 336658 h 1366801"/>
                <a:gd name="connsiteX5" fmla="*/ 3136900 w 5905500"/>
                <a:gd name="connsiteY5" fmla="*/ 1900 h 1366801"/>
                <a:gd name="connsiteX6" fmla="*/ 5905500 w 5905500"/>
                <a:gd name="connsiteY6" fmla="*/ 217147 h 1366801"/>
                <a:gd name="connsiteX0" fmla="*/ 0 w 5905500"/>
                <a:gd name="connsiteY0" fmla="*/ 1 h 1233344"/>
                <a:gd name="connsiteX1" fmla="*/ 609600 w 5905500"/>
                <a:gd name="connsiteY1" fmla="*/ 203201 h 1233344"/>
                <a:gd name="connsiteX2" fmla="*/ 1104900 w 5905500"/>
                <a:gd name="connsiteY2" fmla="*/ 1041401 h 1233344"/>
                <a:gd name="connsiteX3" fmla="*/ 2514600 w 5905500"/>
                <a:gd name="connsiteY3" fmla="*/ 1168401 h 1233344"/>
                <a:gd name="connsiteX4" fmla="*/ 2921000 w 5905500"/>
                <a:gd name="connsiteY4" fmla="*/ 203201 h 1233344"/>
                <a:gd name="connsiteX5" fmla="*/ 3200400 w 5905500"/>
                <a:gd name="connsiteY5" fmla="*/ 65777 h 1233344"/>
                <a:gd name="connsiteX6" fmla="*/ 5905500 w 5905500"/>
                <a:gd name="connsiteY6" fmla="*/ 83690 h 1233344"/>
                <a:gd name="connsiteX0" fmla="*/ 0 w 5905500"/>
                <a:gd name="connsiteY0" fmla="*/ 0 h 1204127"/>
                <a:gd name="connsiteX1" fmla="*/ 609600 w 5905500"/>
                <a:gd name="connsiteY1" fmla="*/ 203200 h 1204127"/>
                <a:gd name="connsiteX2" fmla="*/ 1104900 w 5905500"/>
                <a:gd name="connsiteY2" fmla="*/ 1041400 h 1204127"/>
                <a:gd name="connsiteX3" fmla="*/ 2514600 w 5905500"/>
                <a:gd name="connsiteY3" fmla="*/ 1168400 h 1204127"/>
                <a:gd name="connsiteX4" fmla="*/ 2921000 w 5905500"/>
                <a:gd name="connsiteY4" fmla="*/ 203200 h 1204127"/>
                <a:gd name="connsiteX5" fmla="*/ 3200400 w 5905500"/>
                <a:gd name="connsiteY5" fmla="*/ 65776 h 1204127"/>
                <a:gd name="connsiteX6" fmla="*/ 5905500 w 5905500"/>
                <a:gd name="connsiteY6" fmla="*/ 83689 h 1204127"/>
                <a:gd name="connsiteX0" fmla="*/ 0 w 5905500"/>
                <a:gd name="connsiteY0" fmla="*/ 0 h 1167674"/>
                <a:gd name="connsiteX1" fmla="*/ 609600 w 5905500"/>
                <a:gd name="connsiteY1" fmla="*/ 203200 h 1167674"/>
                <a:gd name="connsiteX2" fmla="*/ 1104900 w 5905500"/>
                <a:gd name="connsiteY2" fmla="*/ 1041400 h 1167674"/>
                <a:gd name="connsiteX3" fmla="*/ 2489200 w 5905500"/>
                <a:gd name="connsiteY3" fmla="*/ 1119066 h 1167674"/>
                <a:gd name="connsiteX4" fmla="*/ 2921000 w 5905500"/>
                <a:gd name="connsiteY4" fmla="*/ 203200 h 1167674"/>
                <a:gd name="connsiteX5" fmla="*/ 3200400 w 5905500"/>
                <a:gd name="connsiteY5" fmla="*/ 65776 h 1167674"/>
                <a:gd name="connsiteX6" fmla="*/ 5905500 w 5905500"/>
                <a:gd name="connsiteY6" fmla="*/ 83689 h 1167674"/>
                <a:gd name="connsiteX0" fmla="*/ 0 w 3200400"/>
                <a:gd name="connsiteY0" fmla="*/ 0 h 1167674"/>
                <a:gd name="connsiteX1" fmla="*/ 609600 w 3200400"/>
                <a:gd name="connsiteY1" fmla="*/ 203200 h 1167674"/>
                <a:gd name="connsiteX2" fmla="*/ 1104900 w 3200400"/>
                <a:gd name="connsiteY2" fmla="*/ 1041400 h 1167674"/>
                <a:gd name="connsiteX3" fmla="*/ 2489200 w 3200400"/>
                <a:gd name="connsiteY3" fmla="*/ 1119066 h 1167674"/>
                <a:gd name="connsiteX4" fmla="*/ 2921000 w 3200400"/>
                <a:gd name="connsiteY4" fmla="*/ 203200 h 1167674"/>
                <a:gd name="connsiteX5" fmla="*/ 3200400 w 3200400"/>
                <a:gd name="connsiteY5" fmla="*/ 65776 h 1167674"/>
                <a:gd name="connsiteX0" fmla="*/ 0 w 2590800"/>
                <a:gd name="connsiteY0" fmla="*/ 137424 h 1101898"/>
                <a:gd name="connsiteX1" fmla="*/ 495300 w 2590800"/>
                <a:gd name="connsiteY1" fmla="*/ 975624 h 1101898"/>
                <a:gd name="connsiteX2" fmla="*/ 1879600 w 2590800"/>
                <a:gd name="connsiteY2" fmla="*/ 1053290 h 1101898"/>
                <a:gd name="connsiteX3" fmla="*/ 2311400 w 2590800"/>
                <a:gd name="connsiteY3" fmla="*/ 137424 h 1101898"/>
                <a:gd name="connsiteX4" fmla="*/ 2590800 w 2590800"/>
                <a:gd name="connsiteY4" fmla="*/ 0 h 1101898"/>
                <a:gd name="connsiteX0" fmla="*/ 0 w 2590800"/>
                <a:gd name="connsiteY0" fmla="*/ 0 h 1171286"/>
                <a:gd name="connsiteX1" fmla="*/ 495300 w 2590800"/>
                <a:gd name="connsiteY1" fmla="*/ 1034511 h 1171286"/>
                <a:gd name="connsiteX2" fmla="*/ 1879600 w 2590800"/>
                <a:gd name="connsiteY2" fmla="*/ 1112177 h 1171286"/>
                <a:gd name="connsiteX3" fmla="*/ 2311400 w 2590800"/>
                <a:gd name="connsiteY3" fmla="*/ 196311 h 1171286"/>
                <a:gd name="connsiteX4" fmla="*/ 2590800 w 2590800"/>
                <a:gd name="connsiteY4" fmla="*/ 58887 h 1171286"/>
                <a:gd name="connsiteX0" fmla="*/ 0 w 2590800"/>
                <a:gd name="connsiteY0" fmla="*/ 0 h 1171286"/>
                <a:gd name="connsiteX1" fmla="*/ 495300 w 2590800"/>
                <a:gd name="connsiteY1" fmla="*/ 1034511 h 1171286"/>
                <a:gd name="connsiteX2" fmla="*/ 1879600 w 2590800"/>
                <a:gd name="connsiteY2" fmla="*/ 1112177 h 1171286"/>
                <a:gd name="connsiteX3" fmla="*/ 2311400 w 2590800"/>
                <a:gd name="connsiteY3" fmla="*/ 196311 h 1171286"/>
                <a:gd name="connsiteX4" fmla="*/ 2590800 w 2590800"/>
                <a:gd name="connsiteY4" fmla="*/ 58887 h 1171286"/>
                <a:gd name="connsiteX0" fmla="*/ 0 w 2311400"/>
                <a:gd name="connsiteY0" fmla="*/ 0 h 1171286"/>
                <a:gd name="connsiteX1" fmla="*/ 495300 w 2311400"/>
                <a:gd name="connsiteY1" fmla="*/ 1034511 h 1171286"/>
                <a:gd name="connsiteX2" fmla="*/ 1879600 w 2311400"/>
                <a:gd name="connsiteY2" fmla="*/ 1112177 h 1171286"/>
                <a:gd name="connsiteX3" fmla="*/ 2311400 w 2311400"/>
                <a:gd name="connsiteY3" fmla="*/ 196311 h 1171286"/>
                <a:gd name="connsiteX0" fmla="*/ 0 w 2304815"/>
                <a:gd name="connsiteY0" fmla="*/ 0 h 1209011"/>
                <a:gd name="connsiteX1" fmla="*/ 495300 w 2304815"/>
                <a:gd name="connsiteY1" fmla="*/ 1034511 h 1209011"/>
                <a:gd name="connsiteX2" fmla="*/ 1879600 w 2304815"/>
                <a:gd name="connsiteY2" fmla="*/ 1112177 h 1209011"/>
                <a:gd name="connsiteX3" fmla="*/ 2304815 w 2304815"/>
                <a:gd name="connsiteY3" fmla="*/ 51661 h 1209011"/>
                <a:gd name="connsiteX0" fmla="*/ 0 w 2304815"/>
                <a:gd name="connsiteY0" fmla="*/ 0 h 1209011"/>
                <a:gd name="connsiteX1" fmla="*/ 495300 w 2304815"/>
                <a:gd name="connsiteY1" fmla="*/ 1034511 h 1209011"/>
                <a:gd name="connsiteX2" fmla="*/ 1879600 w 2304815"/>
                <a:gd name="connsiteY2" fmla="*/ 1112177 h 1209011"/>
                <a:gd name="connsiteX3" fmla="*/ 2304815 w 2304815"/>
                <a:gd name="connsiteY3" fmla="*/ 51661 h 1209011"/>
                <a:gd name="connsiteX0" fmla="*/ 0 w 2304815"/>
                <a:gd name="connsiteY0" fmla="*/ 0 h 1174223"/>
                <a:gd name="connsiteX1" fmla="*/ 495300 w 2304815"/>
                <a:gd name="connsiteY1" fmla="*/ 1034511 h 1174223"/>
                <a:gd name="connsiteX2" fmla="*/ 1879600 w 2304815"/>
                <a:gd name="connsiteY2" fmla="*/ 1112177 h 1174223"/>
                <a:gd name="connsiteX3" fmla="*/ 2304815 w 2304815"/>
                <a:gd name="connsiteY3" fmla="*/ 51661 h 1174223"/>
                <a:gd name="connsiteX0" fmla="*/ 0 w 2304815"/>
                <a:gd name="connsiteY0" fmla="*/ 0 h 1167540"/>
                <a:gd name="connsiteX1" fmla="*/ 495300 w 2304815"/>
                <a:gd name="connsiteY1" fmla="*/ 1034511 h 1167540"/>
                <a:gd name="connsiteX2" fmla="*/ 1879600 w 2304815"/>
                <a:gd name="connsiteY2" fmla="*/ 1112177 h 1167540"/>
                <a:gd name="connsiteX3" fmla="*/ 2304815 w 2304815"/>
                <a:gd name="connsiteY3" fmla="*/ 51661 h 1167540"/>
              </a:gdLst>
              <a:ahLst/>
              <a:cxnLst>
                <a:cxn ang="0">
                  <a:pos x="connsiteX0" y="connsiteY0"/>
                </a:cxn>
                <a:cxn ang="0">
                  <a:pos x="connsiteX1" y="connsiteY1"/>
                </a:cxn>
                <a:cxn ang="0">
                  <a:pos x="connsiteX2" y="connsiteY2"/>
                </a:cxn>
                <a:cxn ang="0">
                  <a:pos x="connsiteX3" y="connsiteY3"/>
                </a:cxn>
              </a:cxnLst>
              <a:rect l="l" t="t" r="r" b="b"/>
              <a:pathLst>
                <a:path w="2304815" h="1167540">
                  <a:moveTo>
                    <a:pt x="0" y="0"/>
                  </a:moveTo>
                  <a:cubicBezTo>
                    <a:pt x="157809" y="307886"/>
                    <a:pt x="175447" y="869813"/>
                    <a:pt x="495300" y="1034511"/>
                  </a:cubicBezTo>
                  <a:cubicBezTo>
                    <a:pt x="815153" y="1199209"/>
                    <a:pt x="1564843" y="1193327"/>
                    <a:pt x="1879600" y="1112177"/>
                  </a:cubicBezTo>
                  <a:cubicBezTo>
                    <a:pt x="2194357" y="1031027"/>
                    <a:pt x="2225793" y="495845"/>
                    <a:pt x="2304815" y="51661"/>
                  </a:cubicBezTo>
                </a:path>
              </a:pathLst>
            </a:custGeom>
            <a:solidFill>
              <a:srgbClr val="66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18" name="フリーフォーム: 図形 327">
              <a:extLst>
                <a:ext uri="{FF2B5EF4-FFF2-40B4-BE49-F238E27FC236}">
                  <a16:creationId xmlns:a16="http://schemas.microsoft.com/office/drawing/2014/main" id="{4C107021-0627-33CB-D336-1F678D9F5AF3}"/>
                </a:ext>
              </a:extLst>
            </p:cNvPr>
            <p:cNvSpPr/>
            <p:nvPr/>
          </p:nvSpPr>
          <p:spPr>
            <a:xfrm>
              <a:off x="3827158" y="5471525"/>
              <a:ext cx="5759450" cy="901785"/>
            </a:xfrm>
            <a:custGeom>
              <a:avLst/>
              <a:gdLst>
                <a:gd name="connsiteX0" fmla="*/ 0 w 3390900"/>
                <a:gd name="connsiteY0" fmla="*/ 0 h 1233343"/>
                <a:gd name="connsiteX1" fmla="*/ 609600 w 3390900"/>
                <a:gd name="connsiteY1" fmla="*/ 203200 h 1233343"/>
                <a:gd name="connsiteX2" fmla="*/ 1104900 w 3390900"/>
                <a:gd name="connsiteY2" fmla="*/ 1041400 h 1233343"/>
                <a:gd name="connsiteX3" fmla="*/ 2514600 w 3390900"/>
                <a:gd name="connsiteY3" fmla="*/ 1168400 h 1233343"/>
                <a:gd name="connsiteX4" fmla="*/ 2921000 w 3390900"/>
                <a:gd name="connsiteY4" fmla="*/ 203200 h 1233343"/>
                <a:gd name="connsiteX5" fmla="*/ 3390900 w 3390900"/>
                <a:gd name="connsiteY5" fmla="*/ 50800 h 1233343"/>
                <a:gd name="connsiteX0" fmla="*/ 0 w 3390900"/>
                <a:gd name="connsiteY0" fmla="*/ 133738 h 1367081"/>
                <a:gd name="connsiteX1" fmla="*/ 609600 w 3390900"/>
                <a:gd name="connsiteY1" fmla="*/ 336938 h 1367081"/>
                <a:gd name="connsiteX2" fmla="*/ 1104900 w 3390900"/>
                <a:gd name="connsiteY2" fmla="*/ 1175138 h 1367081"/>
                <a:gd name="connsiteX3" fmla="*/ 2514600 w 3390900"/>
                <a:gd name="connsiteY3" fmla="*/ 1302138 h 1367081"/>
                <a:gd name="connsiteX4" fmla="*/ 2921000 w 3390900"/>
                <a:gd name="connsiteY4" fmla="*/ 336938 h 1367081"/>
                <a:gd name="connsiteX5" fmla="*/ 3136900 w 3390900"/>
                <a:gd name="connsiteY5" fmla="*/ 2180 h 1367081"/>
                <a:gd name="connsiteX6" fmla="*/ 3390900 w 3390900"/>
                <a:gd name="connsiteY6" fmla="*/ 184538 h 1367081"/>
                <a:gd name="connsiteX0" fmla="*/ 0 w 5905500"/>
                <a:gd name="connsiteY0" fmla="*/ 133458 h 1366801"/>
                <a:gd name="connsiteX1" fmla="*/ 609600 w 5905500"/>
                <a:gd name="connsiteY1" fmla="*/ 336658 h 1366801"/>
                <a:gd name="connsiteX2" fmla="*/ 1104900 w 5905500"/>
                <a:gd name="connsiteY2" fmla="*/ 1174858 h 1366801"/>
                <a:gd name="connsiteX3" fmla="*/ 2514600 w 5905500"/>
                <a:gd name="connsiteY3" fmla="*/ 1301858 h 1366801"/>
                <a:gd name="connsiteX4" fmla="*/ 2921000 w 5905500"/>
                <a:gd name="connsiteY4" fmla="*/ 336658 h 1366801"/>
                <a:gd name="connsiteX5" fmla="*/ 3136900 w 5905500"/>
                <a:gd name="connsiteY5" fmla="*/ 1900 h 1366801"/>
                <a:gd name="connsiteX6" fmla="*/ 5905500 w 5905500"/>
                <a:gd name="connsiteY6" fmla="*/ 217147 h 1366801"/>
                <a:gd name="connsiteX0" fmla="*/ 0 w 5905500"/>
                <a:gd name="connsiteY0" fmla="*/ 1 h 1233344"/>
                <a:gd name="connsiteX1" fmla="*/ 609600 w 5905500"/>
                <a:gd name="connsiteY1" fmla="*/ 203201 h 1233344"/>
                <a:gd name="connsiteX2" fmla="*/ 1104900 w 5905500"/>
                <a:gd name="connsiteY2" fmla="*/ 1041401 h 1233344"/>
                <a:gd name="connsiteX3" fmla="*/ 2514600 w 5905500"/>
                <a:gd name="connsiteY3" fmla="*/ 1168401 h 1233344"/>
                <a:gd name="connsiteX4" fmla="*/ 2921000 w 5905500"/>
                <a:gd name="connsiteY4" fmla="*/ 203201 h 1233344"/>
                <a:gd name="connsiteX5" fmla="*/ 3200400 w 5905500"/>
                <a:gd name="connsiteY5" fmla="*/ 65777 h 1233344"/>
                <a:gd name="connsiteX6" fmla="*/ 5905500 w 5905500"/>
                <a:gd name="connsiteY6" fmla="*/ 83690 h 1233344"/>
                <a:gd name="connsiteX0" fmla="*/ 0 w 5905500"/>
                <a:gd name="connsiteY0" fmla="*/ 0 h 1204127"/>
                <a:gd name="connsiteX1" fmla="*/ 609600 w 5905500"/>
                <a:gd name="connsiteY1" fmla="*/ 203200 h 1204127"/>
                <a:gd name="connsiteX2" fmla="*/ 1104900 w 5905500"/>
                <a:gd name="connsiteY2" fmla="*/ 1041400 h 1204127"/>
                <a:gd name="connsiteX3" fmla="*/ 2514600 w 5905500"/>
                <a:gd name="connsiteY3" fmla="*/ 1168400 h 1204127"/>
                <a:gd name="connsiteX4" fmla="*/ 2921000 w 5905500"/>
                <a:gd name="connsiteY4" fmla="*/ 203200 h 1204127"/>
                <a:gd name="connsiteX5" fmla="*/ 3200400 w 5905500"/>
                <a:gd name="connsiteY5" fmla="*/ 65776 h 1204127"/>
                <a:gd name="connsiteX6" fmla="*/ 5905500 w 5905500"/>
                <a:gd name="connsiteY6" fmla="*/ 83689 h 1204127"/>
                <a:gd name="connsiteX0" fmla="*/ 0 w 5905500"/>
                <a:gd name="connsiteY0" fmla="*/ 0 h 1167674"/>
                <a:gd name="connsiteX1" fmla="*/ 609600 w 5905500"/>
                <a:gd name="connsiteY1" fmla="*/ 203200 h 1167674"/>
                <a:gd name="connsiteX2" fmla="*/ 1104900 w 5905500"/>
                <a:gd name="connsiteY2" fmla="*/ 1041400 h 1167674"/>
                <a:gd name="connsiteX3" fmla="*/ 2489200 w 5905500"/>
                <a:gd name="connsiteY3" fmla="*/ 1119066 h 1167674"/>
                <a:gd name="connsiteX4" fmla="*/ 2921000 w 5905500"/>
                <a:gd name="connsiteY4" fmla="*/ 203200 h 1167674"/>
                <a:gd name="connsiteX5" fmla="*/ 3200400 w 5905500"/>
                <a:gd name="connsiteY5" fmla="*/ 65776 h 1167674"/>
                <a:gd name="connsiteX6" fmla="*/ 5905500 w 5905500"/>
                <a:gd name="connsiteY6" fmla="*/ 83689 h 1167674"/>
                <a:gd name="connsiteX0" fmla="*/ 0 w 5759450"/>
                <a:gd name="connsiteY0" fmla="*/ 0 h 1167674"/>
                <a:gd name="connsiteX1" fmla="*/ 609600 w 5759450"/>
                <a:gd name="connsiteY1" fmla="*/ 203200 h 1167674"/>
                <a:gd name="connsiteX2" fmla="*/ 1104900 w 5759450"/>
                <a:gd name="connsiteY2" fmla="*/ 1041400 h 1167674"/>
                <a:gd name="connsiteX3" fmla="*/ 2489200 w 5759450"/>
                <a:gd name="connsiteY3" fmla="*/ 1119066 h 1167674"/>
                <a:gd name="connsiteX4" fmla="*/ 2921000 w 5759450"/>
                <a:gd name="connsiteY4" fmla="*/ 203200 h 1167674"/>
                <a:gd name="connsiteX5" fmla="*/ 3200400 w 5759450"/>
                <a:gd name="connsiteY5" fmla="*/ 65776 h 1167674"/>
                <a:gd name="connsiteX6" fmla="*/ 5759450 w 5759450"/>
                <a:gd name="connsiteY6" fmla="*/ 91911 h 1167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59450" h="1167674">
                  <a:moveTo>
                    <a:pt x="0" y="0"/>
                  </a:moveTo>
                  <a:cubicBezTo>
                    <a:pt x="212725" y="14816"/>
                    <a:pt x="425450" y="29633"/>
                    <a:pt x="609600" y="203200"/>
                  </a:cubicBezTo>
                  <a:cubicBezTo>
                    <a:pt x="793750" y="376767"/>
                    <a:pt x="791633" y="888756"/>
                    <a:pt x="1104900" y="1041400"/>
                  </a:cubicBezTo>
                  <a:cubicBezTo>
                    <a:pt x="1418167" y="1194044"/>
                    <a:pt x="2110317" y="1192987"/>
                    <a:pt x="2489200" y="1119066"/>
                  </a:cubicBezTo>
                  <a:cubicBezTo>
                    <a:pt x="2868083" y="1045145"/>
                    <a:pt x="2802467" y="378748"/>
                    <a:pt x="2921000" y="203200"/>
                  </a:cubicBezTo>
                  <a:cubicBezTo>
                    <a:pt x="3039533" y="27652"/>
                    <a:pt x="3122083" y="91176"/>
                    <a:pt x="3200400" y="65776"/>
                  </a:cubicBezTo>
                  <a:cubicBezTo>
                    <a:pt x="3278717" y="40376"/>
                    <a:pt x="5717117" y="88926"/>
                    <a:pt x="5759450" y="9191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19" name="フリーフォーム: 図形 331">
              <a:extLst>
                <a:ext uri="{FF2B5EF4-FFF2-40B4-BE49-F238E27FC236}">
                  <a16:creationId xmlns:a16="http://schemas.microsoft.com/office/drawing/2014/main" id="{6B28969F-EB1D-4D63-9CF0-E4910565275A}"/>
                </a:ext>
              </a:extLst>
            </p:cNvPr>
            <p:cNvSpPr/>
            <p:nvPr/>
          </p:nvSpPr>
          <p:spPr>
            <a:xfrm>
              <a:off x="4511482" y="4690475"/>
              <a:ext cx="2706575" cy="990600"/>
            </a:xfrm>
            <a:custGeom>
              <a:avLst/>
              <a:gdLst>
                <a:gd name="connsiteX0" fmla="*/ 628650 w 628650"/>
                <a:gd name="connsiteY0" fmla="*/ 0 h 965200"/>
                <a:gd name="connsiteX1" fmla="*/ 565150 w 628650"/>
                <a:gd name="connsiteY1" fmla="*/ 38100 h 965200"/>
                <a:gd name="connsiteX2" fmla="*/ 508000 w 628650"/>
                <a:gd name="connsiteY2" fmla="*/ 127000 h 965200"/>
                <a:gd name="connsiteX3" fmla="*/ 438150 w 628650"/>
                <a:gd name="connsiteY3" fmla="*/ 171450 h 965200"/>
                <a:gd name="connsiteX4" fmla="*/ 330200 w 628650"/>
                <a:gd name="connsiteY4" fmla="*/ 222250 h 965200"/>
                <a:gd name="connsiteX5" fmla="*/ 241300 w 628650"/>
                <a:gd name="connsiteY5" fmla="*/ 247650 h 965200"/>
                <a:gd name="connsiteX6" fmla="*/ 184150 w 628650"/>
                <a:gd name="connsiteY6" fmla="*/ 279400 h 965200"/>
                <a:gd name="connsiteX7" fmla="*/ 146050 w 628650"/>
                <a:gd name="connsiteY7" fmla="*/ 323850 h 965200"/>
                <a:gd name="connsiteX8" fmla="*/ 120650 w 628650"/>
                <a:gd name="connsiteY8" fmla="*/ 374650 h 965200"/>
                <a:gd name="connsiteX9" fmla="*/ 50800 w 628650"/>
                <a:gd name="connsiteY9" fmla="*/ 457200 h 965200"/>
                <a:gd name="connsiteX10" fmla="*/ 0 w 628650"/>
                <a:gd name="connsiteY10" fmla="*/ 660400 h 965200"/>
                <a:gd name="connsiteX11" fmla="*/ 95250 w 628650"/>
                <a:gd name="connsiteY11" fmla="*/ 762000 h 965200"/>
                <a:gd name="connsiteX12" fmla="*/ 95250 w 628650"/>
                <a:gd name="connsiteY12" fmla="*/ 825500 h 965200"/>
                <a:gd name="connsiteX13" fmla="*/ 120650 w 628650"/>
                <a:gd name="connsiteY13" fmla="*/ 965200 h 965200"/>
                <a:gd name="connsiteX0" fmla="*/ 628650 w 628650"/>
                <a:gd name="connsiteY0" fmla="*/ 0 h 965200"/>
                <a:gd name="connsiteX1" fmla="*/ 565150 w 628650"/>
                <a:gd name="connsiteY1" fmla="*/ 38100 h 965200"/>
                <a:gd name="connsiteX2" fmla="*/ 508000 w 628650"/>
                <a:gd name="connsiteY2" fmla="*/ 127000 h 965200"/>
                <a:gd name="connsiteX3" fmla="*/ 438150 w 628650"/>
                <a:gd name="connsiteY3" fmla="*/ 171450 h 965200"/>
                <a:gd name="connsiteX4" fmla="*/ 330200 w 628650"/>
                <a:gd name="connsiteY4" fmla="*/ 222250 h 965200"/>
                <a:gd name="connsiteX5" fmla="*/ 241300 w 628650"/>
                <a:gd name="connsiteY5" fmla="*/ 247650 h 965200"/>
                <a:gd name="connsiteX6" fmla="*/ 184150 w 628650"/>
                <a:gd name="connsiteY6" fmla="*/ 279400 h 965200"/>
                <a:gd name="connsiteX7" fmla="*/ 146050 w 628650"/>
                <a:gd name="connsiteY7" fmla="*/ 323850 h 965200"/>
                <a:gd name="connsiteX8" fmla="*/ 120650 w 628650"/>
                <a:gd name="connsiteY8" fmla="*/ 374650 h 965200"/>
                <a:gd name="connsiteX9" fmla="*/ 50800 w 628650"/>
                <a:gd name="connsiteY9" fmla="*/ 457200 h 965200"/>
                <a:gd name="connsiteX10" fmla="*/ 0 w 628650"/>
                <a:gd name="connsiteY10" fmla="*/ 660400 h 965200"/>
                <a:gd name="connsiteX11" fmla="*/ 95250 w 628650"/>
                <a:gd name="connsiteY11" fmla="*/ 762000 h 965200"/>
                <a:gd name="connsiteX12" fmla="*/ 95250 w 628650"/>
                <a:gd name="connsiteY12" fmla="*/ 825500 h 965200"/>
                <a:gd name="connsiteX13" fmla="*/ 42724 w 628650"/>
                <a:gd name="connsiteY13" fmla="*/ 896257 h 965200"/>
                <a:gd name="connsiteX14" fmla="*/ 120650 w 628650"/>
                <a:gd name="connsiteY14" fmla="*/ 965200 h 965200"/>
                <a:gd name="connsiteX0" fmla="*/ 2644189 w 2644189"/>
                <a:gd name="connsiteY0" fmla="*/ 0 h 958932"/>
                <a:gd name="connsiteX1" fmla="*/ 2580689 w 2644189"/>
                <a:gd name="connsiteY1" fmla="*/ 38100 h 958932"/>
                <a:gd name="connsiteX2" fmla="*/ 2523539 w 2644189"/>
                <a:gd name="connsiteY2" fmla="*/ 127000 h 958932"/>
                <a:gd name="connsiteX3" fmla="*/ 2453689 w 2644189"/>
                <a:gd name="connsiteY3" fmla="*/ 171450 h 958932"/>
                <a:gd name="connsiteX4" fmla="*/ 2345739 w 2644189"/>
                <a:gd name="connsiteY4" fmla="*/ 222250 h 958932"/>
                <a:gd name="connsiteX5" fmla="*/ 2256839 w 2644189"/>
                <a:gd name="connsiteY5" fmla="*/ 247650 h 958932"/>
                <a:gd name="connsiteX6" fmla="*/ 2199689 w 2644189"/>
                <a:gd name="connsiteY6" fmla="*/ 279400 h 958932"/>
                <a:gd name="connsiteX7" fmla="*/ 2161589 w 2644189"/>
                <a:gd name="connsiteY7" fmla="*/ 323850 h 958932"/>
                <a:gd name="connsiteX8" fmla="*/ 2136189 w 2644189"/>
                <a:gd name="connsiteY8" fmla="*/ 374650 h 958932"/>
                <a:gd name="connsiteX9" fmla="*/ 2066339 w 2644189"/>
                <a:gd name="connsiteY9" fmla="*/ 457200 h 958932"/>
                <a:gd name="connsiteX10" fmla="*/ 2015539 w 2644189"/>
                <a:gd name="connsiteY10" fmla="*/ 660400 h 958932"/>
                <a:gd name="connsiteX11" fmla="*/ 2110789 w 2644189"/>
                <a:gd name="connsiteY11" fmla="*/ 762000 h 958932"/>
                <a:gd name="connsiteX12" fmla="*/ 2110789 w 2644189"/>
                <a:gd name="connsiteY12" fmla="*/ 825500 h 958932"/>
                <a:gd name="connsiteX13" fmla="*/ 2058263 w 2644189"/>
                <a:gd name="connsiteY13" fmla="*/ 896257 h 958932"/>
                <a:gd name="connsiteX14" fmla="*/ 0 w 2644189"/>
                <a:gd name="connsiteY14" fmla="*/ 958932 h 958932"/>
                <a:gd name="connsiteX0" fmla="*/ 2644189 w 2644189"/>
                <a:gd name="connsiteY0" fmla="*/ 0 h 971467"/>
                <a:gd name="connsiteX1" fmla="*/ 2580689 w 2644189"/>
                <a:gd name="connsiteY1" fmla="*/ 38100 h 971467"/>
                <a:gd name="connsiteX2" fmla="*/ 2523539 w 2644189"/>
                <a:gd name="connsiteY2" fmla="*/ 127000 h 971467"/>
                <a:gd name="connsiteX3" fmla="*/ 2453689 w 2644189"/>
                <a:gd name="connsiteY3" fmla="*/ 171450 h 971467"/>
                <a:gd name="connsiteX4" fmla="*/ 2345739 w 2644189"/>
                <a:gd name="connsiteY4" fmla="*/ 222250 h 971467"/>
                <a:gd name="connsiteX5" fmla="*/ 2256839 w 2644189"/>
                <a:gd name="connsiteY5" fmla="*/ 247650 h 971467"/>
                <a:gd name="connsiteX6" fmla="*/ 2199689 w 2644189"/>
                <a:gd name="connsiteY6" fmla="*/ 279400 h 971467"/>
                <a:gd name="connsiteX7" fmla="*/ 2161589 w 2644189"/>
                <a:gd name="connsiteY7" fmla="*/ 323850 h 971467"/>
                <a:gd name="connsiteX8" fmla="*/ 2136189 w 2644189"/>
                <a:gd name="connsiteY8" fmla="*/ 374650 h 971467"/>
                <a:gd name="connsiteX9" fmla="*/ 2066339 w 2644189"/>
                <a:gd name="connsiteY9" fmla="*/ 457200 h 971467"/>
                <a:gd name="connsiteX10" fmla="*/ 2015539 w 2644189"/>
                <a:gd name="connsiteY10" fmla="*/ 660400 h 971467"/>
                <a:gd name="connsiteX11" fmla="*/ 2110789 w 2644189"/>
                <a:gd name="connsiteY11" fmla="*/ 762000 h 971467"/>
                <a:gd name="connsiteX12" fmla="*/ 2110789 w 2644189"/>
                <a:gd name="connsiteY12" fmla="*/ 825500 h 971467"/>
                <a:gd name="connsiteX13" fmla="*/ 2168124 w 2644189"/>
                <a:gd name="connsiteY13" fmla="*/ 971467 h 971467"/>
                <a:gd name="connsiteX14" fmla="*/ 0 w 2644189"/>
                <a:gd name="connsiteY14" fmla="*/ 958932 h 971467"/>
                <a:gd name="connsiteX0" fmla="*/ 2644189 w 2644189"/>
                <a:gd name="connsiteY0" fmla="*/ 0 h 971467"/>
                <a:gd name="connsiteX1" fmla="*/ 2580689 w 2644189"/>
                <a:gd name="connsiteY1" fmla="*/ 38100 h 971467"/>
                <a:gd name="connsiteX2" fmla="*/ 2523539 w 2644189"/>
                <a:gd name="connsiteY2" fmla="*/ 127000 h 971467"/>
                <a:gd name="connsiteX3" fmla="*/ 2453689 w 2644189"/>
                <a:gd name="connsiteY3" fmla="*/ 171450 h 971467"/>
                <a:gd name="connsiteX4" fmla="*/ 2345739 w 2644189"/>
                <a:gd name="connsiteY4" fmla="*/ 222250 h 971467"/>
                <a:gd name="connsiteX5" fmla="*/ 2256839 w 2644189"/>
                <a:gd name="connsiteY5" fmla="*/ 247650 h 971467"/>
                <a:gd name="connsiteX6" fmla="*/ 2199689 w 2644189"/>
                <a:gd name="connsiteY6" fmla="*/ 279400 h 971467"/>
                <a:gd name="connsiteX7" fmla="*/ 2161589 w 2644189"/>
                <a:gd name="connsiteY7" fmla="*/ 323850 h 971467"/>
                <a:gd name="connsiteX8" fmla="*/ 2136189 w 2644189"/>
                <a:gd name="connsiteY8" fmla="*/ 374650 h 971467"/>
                <a:gd name="connsiteX9" fmla="*/ 2066339 w 2644189"/>
                <a:gd name="connsiteY9" fmla="*/ 457200 h 971467"/>
                <a:gd name="connsiteX10" fmla="*/ 2015539 w 2644189"/>
                <a:gd name="connsiteY10" fmla="*/ 660400 h 971467"/>
                <a:gd name="connsiteX11" fmla="*/ 2110789 w 2644189"/>
                <a:gd name="connsiteY11" fmla="*/ 762000 h 971467"/>
                <a:gd name="connsiteX12" fmla="*/ 2135203 w 2644189"/>
                <a:gd name="connsiteY12" fmla="*/ 825500 h 971467"/>
                <a:gd name="connsiteX13" fmla="*/ 2168124 w 2644189"/>
                <a:gd name="connsiteY13" fmla="*/ 971467 h 971467"/>
                <a:gd name="connsiteX14" fmla="*/ 0 w 2644189"/>
                <a:gd name="connsiteY14" fmla="*/ 958932 h 971467"/>
                <a:gd name="connsiteX0" fmla="*/ 2644189 w 2644189"/>
                <a:gd name="connsiteY0" fmla="*/ 0 h 971467"/>
                <a:gd name="connsiteX1" fmla="*/ 2580689 w 2644189"/>
                <a:gd name="connsiteY1" fmla="*/ 38100 h 971467"/>
                <a:gd name="connsiteX2" fmla="*/ 2523539 w 2644189"/>
                <a:gd name="connsiteY2" fmla="*/ 127000 h 971467"/>
                <a:gd name="connsiteX3" fmla="*/ 2453689 w 2644189"/>
                <a:gd name="connsiteY3" fmla="*/ 171450 h 971467"/>
                <a:gd name="connsiteX4" fmla="*/ 2345739 w 2644189"/>
                <a:gd name="connsiteY4" fmla="*/ 222250 h 971467"/>
                <a:gd name="connsiteX5" fmla="*/ 2256839 w 2644189"/>
                <a:gd name="connsiteY5" fmla="*/ 247650 h 971467"/>
                <a:gd name="connsiteX6" fmla="*/ 2199689 w 2644189"/>
                <a:gd name="connsiteY6" fmla="*/ 279400 h 971467"/>
                <a:gd name="connsiteX7" fmla="*/ 2161589 w 2644189"/>
                <a:gd name="connsiteY7" fmla="*/ 323850 h 971467"/>
                <a:gd name="connsiteX8" fmla="*/ 2136189 w 2644189"/>
                <a:gd name="connsiteY8" fmla="*/ 374650 h 971467"/>
                <a:gd name="connsiteX9" fmla="*/ 2066339 w 2644189"/>
                <a:gd name="connsiteY9" fmla="*/ 457200 h 971467"/>
                <a:gd name="connsiteX10" fmla="*/ 2033849 w 2644189"/>
                <a:gd name="connsiteY10" fmla="*/ 647865 h 971467"/>
                <a:gd name="connsiteX11" fmla="*/ 2110789 w 2644189"/>
                <a:gd name="connsiteY11" fmla="*/ 762000 h 971467"/>
                <a:gd name="connsiteX12" fmla="*/ 2135203 w 2644189"/>
                <a:gd name="connsiteY12" fmla="*/ 825500 h 971467"/>
                <a:gd name="connsiteX13" fmla="*/ 2168124 w 2644189"/>
                <a:gd name="connsiteY13" fmla="*/ 971467 h 971467"/>
                <a:gd name="connsiteX14" fmla="*/ 0 w 2644189"/>
                <a:gd name="connsiteY14" fmla="*/ 958932 h 971467"/>
                <a:gd name="connsiteX0" fmla="*/ 2601465 w 2601465"/>
                <a:gd name="connsiteY0" fmla="*/ 0 h 977735"/>
                <a:gd name="connsiteX1" fmla="*/ 2537965 w 2601465"/>
                <a:gd name="connsiteY1" fmla="*/ 38100 h 977735"/>
                <a:gd name="connsiteX2" fmla="*/ 2480815 w 2601465"/>
                <a:gd name="connsiteY2" fmla="*/ 127000 h 977735"/>
                <a:gd name="connsiteX3" fmla="*/ 2410965 w 2601465"/>
                <a:gd name="connsiteY3" fmla="*/ 171450 h 977735"/>
                <a:gd name="connsiteX4" fmla="*/ 2303015 w 2601465"/>
                <a:gd name="connsiteY4" fmla="*/ 222250 h 977735"/>
                <a:gd name="connsiteX5" fmla="*/ 2214115 w 2601465"/>
                <a:gd name="connsiteY5" fmla="*/ 247650 h 977735"/>
                <a:gd name="connsiteX6" fmla="*/ 2156965 w 2601465"/>
                <a:gd name="connsiteY6" fmla="*/ 279400 h 977735"/>
                <a:gd name="connsiteX7" fmla="*/ 2118865 w 2601465"/>
                <a:gd name="connsiteY7" fmla="*/ 323850 h 977735"/>
                <a:gd name="connsiteX8" fmla="*/ 2093465 w 2601465"/>
                <a:gd name="connsiteY8" fmla="*/ 374650 h 977735"/>
                <a:gd name="connsiteX9" fmla="*/ 2023615 w 2601465"/>
                <a:gd name="connsiteY9" fmla="*/ 457200 h 977735"/>
                <a:gd name="connsiteX10" fmla="*/ 1991125 w 2601465"/>
                <a:gd name="connsiteY10" fmla="*/ 647865 h 977735"/>
                <a:gd name="connsiteX11" fmla="*/ 2068065 w 2601465"/>
                <a:gd name="connsiteY11" fmla="*/ 762000 h 977735"/>
                <a:gd name="connsiteX12" fmla="*/ 2092479 w 2601465"/>
                <a:gd name="connsiteY12" fmla="*/ 825500 h 977735"/>
                <a:gd name="connsiteX13" fmla="*/ 2125400 w 2601465"/>
                <a:gd name="connsiteY13" fmla="*/ 971467 h 977735"/>
                <a:gd name="connsiteX14" fmla="*/ 0 w 2601465"/>
                <a:gd name="connsiteY14" fmla="*/ 977735 h 977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1465" h="977735">
                  <a:moveTo>
                    <a:pt x="2601465" y="0"/>
                  </a:moveTo>
                  <a:lnTo>
                    <a:pt x="2537965" y="38100"/>
                  </a:lnTo>
                  <a:lnTo>
                    <a:pt x="2480815" y="127000"/>
                  </a:lnTo>
                  <a:lnTo>
                    <a:pt x="2410965" y="171450"/>
                  </a:lnTo>
                  <a:lnTo>
                    <a:pt x="2303015" y="222250"/>
                  </a:lnTo>
                  <a:lnTo>
                    <a:pt x="2214115" y="247650"/>
                  </a:lnTo>
                  <a:lnTo>
                    <a:pt x="2156965" y="279400"/>
                  </a:lnTo>
                  <a:lnTo>
                    <a:pt x="2118865" y="323850"/>
                  </a:lnTo>
                  <a:lnTo>
                    <a:pt x="2093465" y="374650"/>
                  </a:lnTo>
                  <a:lnTo>
                    <a:pt x="2023615" y="457200"/>
                  </a:lnTo>
                  <a:lnTo>
                    <a:pt x="1991125" y="647865"/>
                  </a:lnTo>
                  <a:lnTo>
                    <a:pt x="2068065" y="762000"/>
                  </a:lnTo>
                  <a:lnTo>
                    <a:pt x="2092479" y="825500"/>
                  </a:lnTo>
                  <a:cubicBezTo>
                    <a:pt x="2095315" y="849086"/>
                    <a:pt x="2122564" y="947881"/>
                    <a:pt x="2125400" y="971467"/>
                  </a:cubicBezTo>
                  <a:lnTo>
                    <a:pt x="0" y="97773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20" name="フリーフォーム: 図形 333">
              <a:extLst>
                <a:ext uri="{FF2B5EF4-FFF2-40B4-BE49-F238E27FC236}">
                  <a16:creationId xmlns:a16="http://schemas.microsoft.com/office/drawing/2014/main" id="{A2879FA2-107B-0C3A-FE05-DCBDB84583B7}"/>
                </a:ext>
              </a:extLst>
            </p:cNvPr>
            <p:cNvSpPr/>
            <p:nvPr/>
          </p:nvSpPr>
          <p:spPr>
            <a:xfrm>
              <a:off x="5255908" y="5382625"/>
              <a:ext cx="488950" cy="222250"/>
            </a:xfrm>
            <a:custGeom>
              <a:avLst/>
              <a:gdLst>
                <a:gd name="connsiteX0" fmla="*/ 0 w 488950"/>
                <a:gd name="connsiteY0" fmla="*/ 222250 h 222250"/>
                <a:gd name="connsiteX1" fmla="*/ 184150 w 488950"/>
                <a:gd name="connsiteY1" fmla="*/ 127000 h 222250"/>
                <a:gd name="connsiteX2" fmla="*/ 323850 w 488950"/>
                <a:gd name="connsiteY2" fmla="*/ 146050 h 222250"/>
                <a:gd name="connsiteX3" fmla="*/ 488950 w 488950"/>
                <a:gd name="connsiteY3" fmla="*/ 0 h 222250"/>
              </a:gdLst>
              <a:ahLst/>
              <a:cxnLst>
                <a:cxn ang="0">
                  <a:pos x="connsiteX0" y="connsiteY0"/>
                </a:cxn>
                <a:cxn ang="0">
                  <a:pos x="connsiteX1" y="connsiteY1"/>
                </a:cxn>
                <a:cxn ang="0">
                  <a:pos x="connsiteX2" y="connsiteY2"/>
                </a:cxn>
                <a:cxn ang="0">
                  <a:pos x="connsiteX3" y="connsiteY3"/>
                </a:cxn>
              </a:cxnLst>
              <a:rect l="l" t="t" r="r" b="b"/>
              <a:pathLst>
                <a:path w="488950" h="222250">
                  <a:moveTo>
                    <a:pt x="0" y="222250"/>
                  </a:moveTo>
                  <a:cubicBezTo>
                    <a:pt x="65087" y="180975"/>
                    <a:pt x="130175" y="139700"/>
                    <a:pt x="184150" y="127000"/>
                  </a:cubicBezTo>
                  <a:cubicBezTo>
                    <a:pt x="238125" y="114300"/>
                    <a:pt x="273050" y="167217"/>
                    <a:pt x="323850" y="146050"/>
                  </a:cubicBezTo>
                  <a:cubicBezTo>
                    <a:pt x="374650" y="124883"/>
                    <a:pt x="431800" y="62441"/>
                    <a:pt x="488950" y="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21" name="フリーフォーム: 図形 334">
              <a:extLst>
                <a:ext uri="{FF2B5EF4-FFF2-40B4-BE49-F238E27FC236}">
                  <a16:creationId xmlns:a16="http://schemas.microsoft.com/office/drawing/2014/main" id="{E13B3850-1E95-063C-05EA-AC3AF1195BB6}"/>
                </a:ext>
              </a:extLst>
            </p:cNvPr>
            <p:cNvSpPr/>
            <p:nvPr/>
          </p:nvSpPr>
          <p:spPr>
            <a:xfrm>
              <a:off x="6138558" y="5046075"/>
              <a:ext cx="488950" cy="222250"/>
            </a:xfrm>
            <a:custGeom>
              <a:avLst/>
              <a:gdLst>
                <a:gd name="connsiteX0" fmla="*/ 0 w 488950"/>
                <a:gd name="connsiteY0" fmla="*/ 222250 h 222250"/>
                <a:gd name="connsiteX1" fmla="*/ 184150 w 488950"/>
                <a:gd name="connsiteY1" fmla="*/ 127000 h 222250"/>
                <a:gd name="connsiteX2" fmla="*/ 323850 w 488950"/>
                <a:gd name="connsiteY2" fmla="*/ 146050 h 222250"/>
                <a:gd name="connsiteX3" fmla="*/ 488950 w 488950"/>
                <a:gd name="connsiteY3" fmla="*/ 0 h 222250"/>
              </a:gdLst>
              <a:ahLst/>
              <a:cxnLst>
                <a:cxn ang="0">
                  <a:pos x="connsiteX0" y="connsiteY0"/>
                </a:cxn>
                <a:cxn ang="0">
                  <a:pos x="connsiteX1" y="connsiteY1"/>
                </a:cxn>
                <a:cxn ang="0">
                  <a:pos x="connsiteX2" y="connsiteY2"/>
                </a:cxn>
                <a:cxn ang="0">
                  <a:pos x="connsiteX3" y="connsiteY3"/>
                </a:cxn>
              </a:cxnLst>
              <a:rect l="l" t="t" r="r" b="b"/>
              <a:pathLst>
                <a:path w="488950" h="222250">
                  <a:moveTo>
                    <a:pt x="0" y="222250"/>
                  </a:moveTo>
                  <a:cubicBezTo>
                    <a:pt x="65087" y="180975"/>
                    <a:pt x="130175" y="139700"/>
                    <a:pt x="184150" y="127000"/>
                  </a:cubicBezTo>
                  <a:cubicBezTo>
                    <a:pt x="238125" y="114300"/>
                    <a:pt x="273050" y="167217"/>
                    <a:pt x="323850" y="146050"/>
                  </a:cubicBezTo>
                  <a:cubicBezTo>
                    <a:pt x="374650" y="124883"/>
                    <a:pt x="431800" y="62441"/>
                    <a:pt x="488950" y="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22" name="フリーフォーム: 図形 335">
              <a:extLst>
                <a:ext uri="{FF2B5EF4-FFF2-40B4-BE49-F238E27FC236}">
                  <a16:creationId xmlns:a16="http://schemas.microsoft.com/office/drawing/2014/main" id="{22D274B5-3944-B389-29E2-DC2EE7A0798C}"/>
                </a:ext>
              </a:extLst>
            </p:cNvPr>
            <p:cNvSpPr/>
            <p:nvPr/>
          </p:nvSpPr>
          <p:spPr>
            <a:xfrm>
              <a:off x="6011558" y="5382625"/>
              <a:ext cx="488950" cy="222250"/>
            </a:xfrm>
            <a:custGeom>
              <a:avLst/>
              <a:gdLst>
                <a:gd name="connsiteX0" fmla="*/ 0 w 488950"/>
                <a:gd name="connsiteY0" fmla="*/ 222250 h 222250"/>
                <a:gd name="connsiteX1" fmla="*/ 184150 w 488950"/>
                <a:gd name="connsiteY1" fmla="*/ 127000 h 222250"/>
                <a:gd name="connsiteX2" fmla="*/ 323850 w 488950"/>
                <a:gd name="connsiteY2" fmla="*/ 146050 h 222250"/>
                <a:gd name="connsiteX3" fmla="*/ 488950 w 488950"/>
                <a:gd name="connsiteY3" fmla="*/ 0 h 222250"/>
              </a:gdLst>
              <a:ahLst/>
              <a:cxnLst>
                <a:cxn ang="0">
                  <a:pos x="connsiteX0" y="connsiteY0"/>
                </a:cxn>
                <a:cxn ang="0">
                  <a:pos x="connsiteX1" y="connsiteY1"/>
                </a:cxn>
                <a:cxn ang="0">
                  <a:pos x="connsiteX2" y="connsiteY2"/>
                </a:cxn>
                <a:cxn ang="0">
                  <a:pos x="connsiteX3" y="connsiteY3"/>
                </a:cxn>
              </a:cxnLst>
              <a:rect l="l" t="t" r="r" b="b"/>
              <a:pathLst>
                <a:path w="488950" h="222250">
                  <a:moveTo>
                    <a:pt x="0" y="222250"/>
                  </a:moveTo>
                  <a:cubicBezTo>
                    <a:pt x="65087" y="180975"/>
                    <a:pt x="130175" y="139700"/>
                    <a:pt x="184150" y="127000"/>
                  </a:cubicBezTo>
                  <a:cubicBezTo>
                    <a:pt x="238125" y="114300"/>
                    <a:pt x="273050" y="167217"/>
                    <a:pt x="323850" y="146050"/>
                  </a:cubicBezTo>
                  <a:cubicBezTo>
                    <a:pt x="374650" y="124883"/>
                    <a:pt x="431800" y="62441"/>
                    <a:pt x="488950" y="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EF93D591-1371-F6A2-F93C-8C975F7C78D3}"/>
                </a:ext>
              </a:extLst>
            </p:cNvPr>
            <p:cNvCxnSpPr/>
            <p:nvPr/>
          </p:nvCxnSpPr>
          <p:spPr>
            <a:xfrm flipH="1">
              <a:off x="6474036" y="5456030"/>
              <a:ext cx="445072" cy="148684"/>
            </a:xfrm>
            <a:prstGeom prst="line">
              <a:avLst/>
            </a:prstGeom>
            <a:ln w="2540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43">
              <a:extLst>
                <a:ext uri="{FF2B5EF4-FFF2-40B4-BE49-F238E27FC236}">
                  <a16:creationId xmlns:a16="http://schemas.microsoft.com/office/drawing/2014/main" id="{4707F494-AA45-693C-63AE-0408101FE826}"/>
                </a:ext>
              </a:extLst>
            </p:cNvPr>
            <p:cNvSpPr txBox="1"/>
            <p:nvPr/>
          </p:nvSpPr>
          <p:spPr>
            <a:xfrm>
              <a:off x="6602350" y="5732127"/>
              <a:ext cx="1402515"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i="1" dirty="0">
                  <a:solidFill>
                    <a:srgbClr val="174278"/>
                  </a:solidFill>
                  <a:effectLst>
                    <a:glow rad="127000">
                      <a:prstClr val="white"/>
                    </a:glow>
                  </a:effectLst>
                  <a:latin typeface="BIZ UDPゴシック" panose="020B0400000000000000" pitchFamily="50" charset="-128"/>
                  <a:ea typeface="BIZ UDPゴシック" panose="020B0400000000000000" pitchFamily="50" charset="-128"/>
                </a:rPr>
                <a:t>有機土壌層から</a:t>
              </a:r>
            </a:p>
          </p:txBody>
        </p:sp>
        <p:sp>
          <p:nvSpPr>
            <p:cNvPr id="26" name="円弧 25">
              <a:extLst>
                <a:ext uri="{FF2B5EF4-FFF2-40B4-BE49-F238E27FC236}">
                  <a16:creationId xmlns:a16="http://schemas.microsoft.com/office/drawing/2014/main" id="{72675B8B-F939-37E6-941A-99A3BE9295C5}"/>
                </a:ext>
              </a:extLst>
            </p:cNvPr>
            <p:cNvSpPr/>
            <p:nvPr/>
          </p:nvSpPr>
          <p:spPr>
            <a:xfrm>
              <a:off x="6216994" y="3975749"/>
              <a:ext cx="2215078" cy="2693058"/>
            </a:xfrm>
            <a:prstGeom prst="arc">
              <a:avLst>
                <a:gd name="adj1" fmla="val 10838112"/>
                <a:gd name="adj2" fmla="val 16119059"/>
              </a:avLst>
            </a:prstGeom>
            <a:ln w="25400">
              <a:solidFill>
                <a:srgbClr val="7030A0"/>
              </a:solidFill>
              <a:prstDash val="dashDot"/>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27" name="テキスト ボックス 43">
              <a:extLst>
                <a:ext uri="{FF2B5EF4-FFF2-40B4-BE49-F238E27FC236}">
                  <a16:creationId xmlns:a16="http://schemas.microsoft.com/office/drawing/2014/main" id="{B06207E0-D734-96DC-0269-F9AA446B8C4E}"/>
                </a:ext>
              </a:extLst>
            </p:cNvPr>
            <p:cNvSpPr txBox="1"/>
            <p:nvPr/>
          </p:nvSpPr>
          <p:spPr>
            <a:xfrm>
              <a:off x="5966975" y="4119242"/>
              <a:ext cx="1018618" cy="46124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i="1" dirty="0">
                  <a:solidFill>
                    <a:srgbClr val="7030A0"/>
                  </a:solidFill>
                  <a:effectLst>
                    <a:glow rad="127000">
                      <a:prstClr val="white"/>
                    </a:glow>
                  </a:effectLst>
                  <a:latin typeface="BIZ UDPゴシック" panose="020B0400000000000000" pitchFamily="50" charset="-128"/>
                  <a:ea typeface="BIZ UDPゴシック" panose="020B0400000000000000" pitchFamily="50" charset="-128"/>
                </a:rPr>
                <a:t>河川への直接落葉</a:t>
              </a:r>
            </a:p>
          </p:txBody>
        </p:sp>
        <p:cxnSp>
          <p:nvCxnSpPr>
            <p:cNvPr id="28" name="直線コネクタ 27">
              <a:extLst>
                <a:ext uri="{FF2B5EF4-FFF2-40B4-BE49-F238E27FC236}">
                  <a16:creationId xmlns:a16="http://schemas.microsoft.com/office/drawing/2014/main" id="{DD78C4E9-1424-5038-A1C5-00B90C878CC7}"/>
                </a:ext>
              </a:extLst>
            </p:cNvPr>
            <p:cNvCxnSpPr/>
            <p:nvPr/>
          </p:nvCxnSpPr>
          <p:spPr>
            <a:xfrm flipH="1">
              <a:off x="6540662" y="5644291"/>
              <a:ext cx="445072" cy="148684"/>
            </a:xfrm>
            <a:prstGeom prst="line">
              <a:avLst/>
            </a:prstGeom>
            <a:ln w="25400">
              <a:solidFill>
                <a:srgbClr val="154278"/>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0" name="円/楕円 74">
              <a:extLst>
                <a:ext uri="{FF2B5EF4-FFF2-40B4-BE49-F238E27FC236}">
                  <a16:creationId xmlns:a16="http://schemas.microsoft.com/office/drawing/2014/main" id="{76DCB5F3-F865-2C5C-CF54-8CB6E1C70689}"/>
                </a:ext>
              </a:extLst>
            </p:cNvPr>
            <p:cNvSpPr/>
            <p:nvPr/>
          </p:nvSpPr>
          <p:spPr>
            <a:xfrm flipV="1">
              <a:off x="7435817" y="4289492"/>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31" name="円/楕円 74">
              <a:extLst>
                <a:ext uri="{FF2B5EF4-FFF2-40B4-BE49-F238E27FC236}">
                  <a16:creationId xmlns:a16="http://schemas.microsoft.com/office/drawing/2014/main" id="{4A126AB2-E7B4-DBD8-3C40-0B1528AFCBC2}"/>
                </a:ext>
              </a:extLst>
            </p:cNvPr>
            <p:cNvSpPr/>
            <p:nvPr/>
          </p:nvSpPr>
          <p:spPr>
            <a:xfrm flipV="1">
              <a:off x="7786203" y="3822863"/>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32" name="円/楕円 74">
              <a:extLst>
                <a:ext uri="{FF2B5EF4-FFF2-40B4-BE49-F238E27FC236}">
                  <a16:creationId xmlns:a16="http://schemas.microsoft.com/office/drawing/2014/main" id="{99F6A42A-0D51-1BA6-8960-650CE7DFCBC7}"/>
                </a:ext>
              </a:extLst>
            </p:cNvPr>
            <p:cNvSpPr/>
            <p:nvPr/>
          </p:nvSpPr>
          <p:spPr>
            <a:xfrm flipV="1">
              <a:off x="7821030" y="4725824"/>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33" name="円/楕円 74">
              <a:extLst>
                <a:ext uri="{FF2B5EF4-FFF2-40B4-BE49-F238E27FC236}">
                  <a16:creationId xmlns:a16="http://schemas.microsoft.com/office/drawing/2014/main" id="{F6D510BB-6071-0F1D-34C8-DE83717B35A2}"/>
                </a:ext>
              </a:extLst>
            </p:cNvPr>
            <p:cNvSpPr/>
            <p:nvPr/>
          </p:nvSpPr>
          <p:spPr>
            <a:xfrm flipV="1">
              <a:off x="7236231" y="5544714"/>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35" name="円/楕円 74">
              <a:extLst>
                <a:ext uri="{FF2B5EF4-FFF2-40B4-BE49-F238E27FC236}">
                  <a16:creationId xmlns:a16="http://schemas.microsoft.com/office/drawing/2014/main" id="{755C33CE-18B9-4329-A615-7E2D15F828A1}"/>
                </a:ext>
              </a:extLst>
            </p:cNvPr>
            <p:cNvSpPr/>
            <p:nvPr/>
          </p:nvSpPr>
          <p:spPr>
            <a:xfrm flipV="1">
              <a:off x="7364018" y="5435327"/>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36" name="円/楕円 74">
              <a:extLst>
                <a:ext uri="{FF2B5EF4-FFF2-40B4-BE49-F238E27FC236}">
                  <a16:creationId xmlns:a16="http://schemas.microsoft.com/office/drawing/2014/main" id="{CC65D34F-31E6-A847-E3FC-9CE7B50B2998}"/>
                </a:ext>
              </a:extLst>
            </p:cNvPr>
            <p:cNvSpPr/>
            <p:nvPr/>
          </p:nvSpPr>
          <p:spPr>
            <a:xfrm flipV="1">
              <a:off x="7501274" y="5547598"/>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37" name="円/楕円 74">
              <a:extLst>
                <a:ext uri="{FF2B5EF4-FFF2-40B4-BE49-F238E27FC236}">
                  <a16:creationId xmlns:a16="http://schemas.microsoft.com/office/drawing/2014/main" id="{707B9011-149E-41E5-8B5A-731F3FBDBDC1}"/>
                </a:ext>
              </a:extLst>
            </p:cNvPr>
            <p:cNvSpPr/>
            <p:nvPr/>
          </p:nvSpPr>
          <p:spPr>
            <a:xfrm flipV="1">
              <a:off x="7412343" y="5501470"/>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38" name="円/楕円 74">
              <a:extLst>
                <a:ext uri="{FF2B5EF4-FFF2-40B4-BE49-F238E27FC236}">
                  <a16:creationId xmlns:a16="http://schemas.microsoft.com/office/drawing/2014/main" id="{51153036-A313-8784-8BDD-30E3BAC777F5}"/>
                </a:ext>
              </a:extLst>
            </p:cNvPr>
            <p:cNvSpPr/>
            <p:nvPr/>
          </p:nvSpPr>
          <p:spPr>
            <a:xfrm flipV="1">
              <a:off x="8346280" y="5508360"/>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39" name="円/楕円 74">
              <a:extLst>
                <a:ext uri="{FF2B5EF4-FFF2-40B4-BE49-F238E27FC236}">
                  <a16:creationId xmlns:a16="http://schemas.microsoft.com/office/drawing/2014/main" id="{46DA0F8F-CB33-53A0-5A9D-2F864BED6558}"/>
                </a:ext>
              </a:extLst>
            </p:cNvPr>
            <p:cNvSpPr/>
            <p:nvPr/>
          </p:nvSpPr>
          <p:spPr>
            <a:xfrm flipV="1">
              <a:off x="8528959" y="5460471"/>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0" name="円/楕円 74">
              <a:extLst>
                <a:ext uri="{FF2B5EF4-FFF2-40B4-BE49-F238E27FC236}">
                  <a16:creationId xmlns:a16="http://schemas.microsoft.com/office/drawing/2014/main" id="{C265E8AB-35E7-76AD-D091-51914352D4C4}"/>
                </a:ext>
              </a:extLst>
            </p:cNvPr>
            <p:cNvSpPr/>
            <p:nvPr/>
          </p:nvSpPr>
          <p:spPr>
            <a:xfrm flipV="1">
              <a:off x="8651215" y="5523532"/>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1" name="円/楕円 74">
              <a:extLst>
                <a:ext uri="{FF2B5EF4-FFF2-40B4-BE49-F238E27FC236}">
                  <a16:creationId xmlns:a16="http://schemas.microsoft.com/office/drawing/2014/main" id="{D7315AEC-30DD-A2CE-0E4F-19FEC0792B24}"/>
                </a:ext>
              </a:extLst>
            </p:cNvPr>
            <p:cNvSpPr/>
            <p:nvPr/>
          </p:nvSpPr>
          <p:spPr>
            <a:xfrm flipV="1">
              <a:off x="8120414" y="5462250"/>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2" name="円/楕円 74">
              <a:extLst>
                <a:ext uri="{FF2B5EF4-FFF2-40B4-BE49-F238E27FC236}">
                  <a16:creationId xmlns:a16="http://schemas.microsoft.com/office/drawing/2014/main" id="{F1B23123-93F0-F674-7411-DD8BD4F6C799}"/>
                </a:ext>
              </a:extLst>
            </p:cNvPr>
            <p:cNvSpPr/>
            <p:nvPr/>
          </p:nvSpPr>
          <p:spPr>
            <a:xfrm flipV="1">
              <a:off x="7690193" y="5492865"/>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3" name="円/楕円 74">
              <a:extLst>
                <a:ext uri="{FF2B5EF4-FFF2-40B4-BE49-F238E27FC236}">
                  <a16:creationId xmlns:a16="http://schemas.microsoft.com/office/drawing/2014/main" id="{7A3D006F-88F6-8D5B-E360-27226D9916B4}"/>
                </a:ext>
              </a:extLst>
            </p:cNvPr>
            <p:cNvSpPr/>
            <p:nvPr/>
          </p:nvSpPr>
          <p:spPr>
            <a:xfrm flipV="1">
              <a:off x="8782089" y="5475453"/>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4" name="円/楕円 74">
              <a:extLst>
                <a:ext uri="{FF2B5EF4-FFF2-40B4-BE49-F238E27FC236}">
                  <a16:creationId xmlns:a16="http://schemas.microsoft.com/office/drawing/2014/main" id="{00E6205E-9822-8B0E-E161-2720916D2880}"/>
                </a:ext>
              </a:extLst>
            </p:cNvPr>
            <p:cNvSpPr/>
            <p:nvPr/>
          </p:nvSpPr>
          <p:spPr>
            <a:xfrm flipV="1">
              <a:off x="8863281" y="5551983"/>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5" name="円/楕円 74">
              <a:extLst>
                <a:ext uri="{FF2B5EF4-FFF2-40B4-BE49-F238E27FC236}">
                  <a16:creationId xmlns:a16="http://schemas.microsoft.com/office/drawing/2014/main" id="{046552D6-BFB0-04E5-624E-70646E5A949C}"/>
                </a:ext>
              </a:extLst>
            </p:cNvPr>
            <p:cNvSpPr/>
            <p:nvPr/>
          </p:nvSpPr>
          <p:spPr>
            <a:xfrm flipV="1">
              <a:off x="8947758" y="5534880"/>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6" name="円/楕円 74">
              <a:extLst>
                <a:ext uri="{FF2B5EF4-FFF2-40B4-BE49-F238E27FC236}">
                  <a16:creationId xmlns:a16="http://schemas.microsoft.com/office/drawing/2014/main" id="{C8B5921F-FD39-D2A8-C46B-9406402BC58F}"/>
                </a:ext>
              </a:extLst>
            </p:cNvPr>
            <p:cNvSpPr/>
            <p:nvPr/>
          </p:nvSpPr>
          <p:spPr>
            <a:xfrm flipV="1">
              <a:off x="9191624" y="5512587"/>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7" name="円/楕円 74">
              <a:extLst>
                <a:ext uri="{FF2B5EF4-FFF2-40B4-BE49-F238E27FC236}">
                  <a16:creationId xmlns:a16="http://schemas.microsoft.com/office/drawing/2014/main" id="{E44D082D-3B7D-A828-0C2C-459303C441A3}"/>
                </a:ext>
              </a:extLst>
            </p:cNvPr>
            <p:cNvSpPr/>
            <p:nvPr/>
          </p:nvSpPr>
          <p:spPr>
            <a:xfrm flipV="1">
              <a:off x="9064610" y="5473019"/>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8" name="円/楕円 74">
              <a:extLst>
                <a:ext uri="{FF2B5EF4-FFF2-40B4-BE49-F238E27FC236}">
                  <a16:creationId xmlns:a16="http://schemas.microsoft.com/office/drawing/2014/main" id="{9D1A9C7A-7AF3-E0D1-75F2-35E01CFDCA77}"/>
                </a:ext>
              </a:extLst>
            </p:cNvPr>
            <p:cNvSpPr/>
            <p:nvPr/>
          </p:nvSpPr>
          <p:spPr>
            <a:xfrm flipV="1">
              <a:off x="7839899" y="5314180"/>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49" name="テキスト ボックス 43">
              <a:extLst>
                <a:ext uri="{FF2B5EF4-FFF2-40B4-BE49-F238E27FC236}">
                  <a16:creationId xmlns:a16="http://schemas.microsoft.com/office/drawing/2014/main" id="{B409E6E4-3A73-FDEE-6F81-C1AF8F17934F}"/>
                </a:ext>
              </a:extLst>
            </p:cNvPr>
            <p:cNvSpPr txBox="1"/>
            <p:nvPr/>
          </p:nvSpPr>
          <p:spPr>
            <a:xfrm>
              <a:off x="6528914" y="5023622"/>
              <a:ext cx="1383402"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i="1" dirty="0">
                  <a:solidFill>
                    <a:srgbClr val="C00000"/>
                  </a:solidFill>
                  <a:effectLst>
                    <a:glow rad="127000">
                      <a:prstClr val="white"/>
                    </a:glow>
                  </a:effectLst>
                  <a:latin typeface="BIZ UDPゴシック" panose="020B0400000000000000" pitchFamily="50" charset="-128"/>
                  <a:ea typeface="BIZ UDPゴシック" panose="020B0400000000000000" pitchFamily="50" charset="-128"/>
                </a:rPr>
                <a:t>落葉層から</a:t>
              </a:r>
            </a:p>
          </p:txBody>
        </p:sp>
        <p:sp>
          <p:nvSpPr>
            <p:cNvPr id="50" name="円/楕円 74">
              <a:extLst>
                <a:ext uri="{FF2B5EF4-FFF2-40B4-BE49-F238E27FC236}">
                  <a16:creationId xmlns:a16="http://schemas.microsoft.com/office/drawing/2014/main" id="{DAD406AA-95AB-113E-DC33-D8283EEBCAB0}"/>
                </a:ext>
              </a:extLst>
            </p:cNvPr>
            <p:cNvSpPr/>
            <p:nvPr/>
          </p:nvSpPr>
          <p:spPr>
            <a:xfrm flipV="1">
              <a:off x="6474205" y="5797458"/>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51" name="円/楕円 74">
              <a:extLst>
                <a:ext uri="{FF2B5EF4-FFF2-40B4-BE49-F238E27FC236}">
                  <a16:creationId xmlns:a16="http://schemas.microsoft.com/office/drawing/2014/main" id="{DB30DC58-7584-CC18-79EF-0A58037E2450}"/>
                </a:ext>
              </a:extLst>
            </p:cNvPr>
            <p:cNvSpPr/>
            <p:nvPr/>
          </p:nvSpPr>
          <p:spPr>
            <a:xfrm flipV="1">
              <a:off x="6390385" y="5599338"/>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pic>
          <p:nvPicPr>
            <p:cNvPr id="52" name="Picture 2">
              <a:extLst>
                <a:ext uri="{FF2B5EF4-FFF2-40B4-BE49-F238E27FC236}">
                  <a16:creationId xmlns:a16="http://schemas.microsoft.com/office/drawing/2014/main" id="{01808306-DA4F-C899-578D-2D70F3D9246F}"/>
                </a:ext>
              </a:extLst>
            </p:cNvPr>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1275240">
              <a:off x="5780266" y="6173874"/>
              <a:ext cx="761456" cy="182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円/楕円 74">
              <a:extLst>
                <a:ext uri="{FF2B5EF4-FFF2-40B4-BE49-F238E27FC236}">
                  <a16:creationId xmlns:a16="http://schemas.microsoft.com/office/drawing/2014/main" id="{509365C5-3E97-D372-952F-BD11AB3F2930}"/>
                </a:ext>
              </a:extLst>
            </p:cNvPr>
            <p:cNvSpPr/>
            <p:nvPr/>
          </p:nvSpPr>
          <p:spPr>
            <a:xfrm flipV="1">
              <a:off x="6154165" y="5949858"/>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54" name="雲 53">
              <a:extLst>
                <a:ext uri="{FF2B5EF4-FFF2-40B4-BE49-F238E27FC236}">
                  <a16:creationId xmlns:a16="http://schemas.microsoft.com/office/drawing/2014/main" id="{E3EAD97F-8038-DB56-9EE7-15A0F9584C82}"/>
                </a:ext>
              </a:extLst>
            </p:cNvPr>
            <p:cNvSpPr/>
            <p:nvPr/>
          </p:nvSpPr>
          <p:spPr>
            <a:xfrm rot="11050706">
              <a:off x="8654500" y="2827794"/>
              <a:ext cx="758632" cy="437462"/>
            </a:xfrm>
            <a:prstGeom prst="cloud">
              <a:avLst/>
            </a:prstGeom>
            <a:gradFill flip="none" rotWithShape="1">
              <a:gsLst>
                <a:gs pos="0">
                  <a:schemeClr val="accent3">
                    <a:lumMod val="5000"/>
                    <a:lumOff val="95000"/>
                  </a:schemeClr>
                </a:gs>
                <a:gs pos="100000">
                  <a:schemeClr val="bg2">
                    <a:lumMod val="75000"/>
                  </a:schemeClr>
                </a:gs>
              </a:gsLst>
              <a:lin ang="5400000" scaled="1"/>
              <a:tileRect/>
            </a:gradFill>
            <a:ln w="9525" cap="flat" cmpd="sng" algn="ctr">
              <a:solidFill>
                <a:schemeClr val="tx1"/>
              </a:solidFill>
              <a:prstDash val="solid"/>
            </a:ln>
            <a:effectLst/>
          </p:spPr>
          <p:txBody>
            <a:bodyPr rtlCol="0" anchor="ctr"/>
            <a:lstStyle/>
            <a:p>
              <a:pPr algn="ctr" fontAlgn="base">
                <a:spcBef>
                  <a:spcPct val="0"/>
                </a:spcBef>
                <a:spcAft>
                  <a:spcPct val="0"/>
                </a:spcAft>
                <a:defRPr/>
              </a:pPr>
              <a:endParaRPr kumimoji="0" lang="en-GB" sz="1100" kern="0" dirty="0">
                <a:solidFill>
                  <a:prstClr val="white"/>
                </a:solidFill>
                <a:latin typeface="BIZ UDPゴシック" panose="020B0400000000000000" pitchFamily="50" charset="-128"/>
                <a:ea typeface="BIZ UDPゴシック" panose="020B0400000000000000" pitchFamily="50" charset="-128"/>
              </a:endParaRPr>
            </a:p>
          </p:txBody>
        </p:sp>
        <p:sp>
          <p:nvSpPr>
            <p:cNvPr id="55" name="雲 54">
              <a:extLst>
                <a:ext uri="{FF2B5EF4-FFF2-40B4-BE49-F238E27FC236}">
                  <a16:creationId xmlns:a16="http://schemas.microsoft.com/office/drawing/2014/main" id="{A1163965-F02D-1A32-9DB1-B4C239523BA5}"/>
                </a:ext>
              </a:extLst>
            </p:cNvPr>
            <p:cNvSpPr/>
            <p:nvPr/>
          </p:nvSpPr>
          <p:spPr>
            <a:xfrm rot="11050706">
              <a:off x="8006917" y="2673578"/>
              <a:ext cx="758632" cy="437462"/>
            </a:xfrm>
            <a:prstGeom prst="cloud">
              <a:avLst/>
            </a:prstGeom>
            <a:gradFill flip="none" rotWithShape="1">
              <a:gsLst>
                <a:gs pos="0">
                  <a:schemeClr val="accent3">
                    <a:lumMod val="5000"/>
                    <a:lumOff val="95000"/>
                  </a:schemeClr>
                </a:gs>
                <a:gs pos="100000">
                  <a:schemeClr val="bg2">
                    <a:lumMod val="75000"/>
                  </a:schemeClr>
                </a:gs>
              </a:gsLst>
              <a:lin ang="5400000" scaled="1"/>
              <a:tileRect/>
            </a:gradFill>
            <a:ln w="9525" cap="flat" cmpd="sng" algn="ctr">
              <a:solidFill>
                <a:schemeClr val="tx1"/>
              </a:solidFill>
              <a:prstDash val="solid"/>
            </a:ln>
            <a:effectLst/>
          </p:spPr>
          <p:txBody>
            <a:bodyPr rtlCol="0" anchor="ctr"/>
            <a:lstStyle/>
            <a:p>
              <a:pPr algn="ctr" fontAlgn="base">
                <a:spcBef>
                  <a:spcPct val="0"/>
                </a:spcBef>
                <a:spcAft>
                  <a:spcPct val="0"/>
                </a:spcAft>
                <a:defRPr/>
              </a:pPr>
              <a:endParaRPr kumimoji="0" lang="en-GB" sz="1100" kern="0" dirty="0">
                <a:solidFill>
                  <a:prstClr val="white"/>
                </a:solidFill>
                <a:latin typeface="BIZ UDPゴシック" panose="020B0400000000000000" pitchFamily="50" charset="-128"/>
                <a:ea typeface="BIZ UDPゴシック" panose="020B0400000000000000" pitchFamily="50" charset="-128"/>
              </a:endParaRPr>
            </a:p>
          </p:txBody>
        </p:sp>
        <p:cxnSp>
          <p:nvCxnSpPr>
            <p:cNvPr id="56" name="直線コネクタ 55">
              <a:extLst>
                <a:ext uri="{FF2B5EF4-FFF2-40B4-BE49-F238E27FC236}">
                  <a16:creationId xmlns:a16="http://schemas.microsoft.com/office/drawing/2014/main" id="{10A734FE-2F23-7E90-7F66-087451081F79}"/>
                </a:ext>
              </a:extLst>
            </p:cNvPr>
            <p:cNvCxnSpPr/>
            <p:nvPr/>
          </p:nvCxnSpPr>
          <p:spPr>
            <a:xfrm flipH="1">
              <a:off x="8083191" y="3138097"/>
              <a:ext cx="122916" cy="2826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161DDD2-E35B-E19F-EC11-62B7221769F5}"/>
                </a:ext>
              </a:extLst>
            </p:cNvPr>
            <p:cNvCxnSpPr/>
            <p:nvPr/>
          </p:nvCxnSpPr>
          <p:spPr>
            <a:xfrm flipH="1">
              <a:off x="8244470" y="3146832"/>
              <a:ext cx="122916" cy="2826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ADCF8678-E14D-92CC-5BEC-942C3FD02142}"/>
                </a:ext>
              </a:extLst>
            </p:cNvPr>
            <p:cNvCxnSpPr/>
            <p:nvPr/>
          </p:nvCxnSpPr>
          <p:spPr>
            <a:xfrm flipH="1">
              <a:off x="8406932" y="3157114"/>
              <a:ext cx="122916" cy="2826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B0902C38-E71B-C39F-0230-7C453E90AF07}"/>
                </a:ext>
              </a:extLst>
            </p:cNvPr>
            <p:cNvCxnSpPr/>
            <p:nvPr/>
          </p:nvCxnSpPr>
          <p:spPr>
            <a:xfrm flipH="1">
              <a:off x="8706560" y="3310681"/>
              <a:ext cx="122916" cy="282623"/>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D4F279D9-A8E7-41C0-E9AE-40E2C4AB825E}"/>
                </a:ext>
              </a:extLst>
            </p:cNvPr>
            <p:cNvCxnSpPr/>
            <p:nvPr/>
          </p:nvCxnSpPr>
          <p:spPr>
            <a:xfrm flipH="1">
              <a:off x="8867839" y="3319416"/>
              <a:ext cx="122916" cy="282623"/>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EDB405FF-94B2-A020-3415-8144DDD18B09}"/>
                </a:ext>
              </a:extLst>
            </p:cNvPr>
            <p:cNvCxnSpPr/>
            <p:nvPr/>
          </p:nvCxnSpPr>
          <p:spPr>
            <a:xfrm flipH="1">
              <a:off x="9030301" y="3329698"/>
              <a:ext cx="122916" cy="282623"/>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58ED7777-5661-1052-8577-8F9A0D2A4AA8}"/>
                </a:ext>
              </a:extLst>
            </p:cNvPr>
            <p:cNvCxnSpPr/>
            <p:nvPr/>
          </p:nvCxnSpPr>
          <p:spPr>
            <a:xfrm>
              <a:off x="8321854" y="4705861"/>
              <a:ext cx="17476" cy="340169"/>
            </a:xfrm>
            <a:prstGeom prst="line">
              <a:avLst/>
            </a:prstGeom>
            <a:ln w="254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3720DFB2-A7CB-570D-669F-144AB19A12C7}"/>
                </a:ext>
              </a:extLst>
            </p:cNvPr>
            <p:cNvCxnSpPr/>
            <p:nvPr/>
          </p:nvCxnSpPr>
          <p:spPr>
            <a:xfrm>
              <a:off x="9153217" y="5432820"/>
              <a:ext cx="0" cy="205542"/>
            </a:xfrm>
            <a:prstGeom prst="line">
              <a:avLst/>
            </a:prstGeom>
            <a:ln w="254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296" name="テキスト ボックス 43">
              <a:extLst>
                <a:ext uri="{FF2B5EF4-FFF2-40B4-BE49-F238E27FC236}">
                  <a16:creationId xmlns:a16="http://schemas.microsoft.com/office/drawing/2014/main" id="{105435DF-7A86-E546-1070-A82D65EFDDAF}"/>
                </a:ext>
              </a:extLst>
            </p:cNvPr>
            <p:cNvSpPr txBox="1"/>
            <p:nvPr/>
          </p:nvSpPr>
          <p:spPr>
            <a:xfrm>
              <a:off x="9202696" y="5377497"/>
              <a:ext cx="662382"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i="1" dirty="0">
                  <a:effectLst>
                    <a:glow rad="127000">
                      <a:prstClr val="white"/>
                    </a:glow>
                  </a:effectLst>
                  <a:latin typeface="BIZ UDPゴシック" panose="020B0400000000000000" pitchFamily="50" charset="-128"/>
                  <a:ea typeface="BIZ UDPゴシック" panose="020B0400000000000000" pitchFamily="50" charset="-128"/>
                </a:rPr>
                <a:t>浸透</a:t>
              </a:r>
            </a:p>
          </p:txBody>
        </p:sp>
        <p:sp>
          <p:nvSpPr>
            <p:cNvPr id="6297" name="円/楕円 105">
              <a:extLst>
                <a:ext uri="{FF2B5EF4-FFF2-40B4-BE49-F238E27FC236}">
                  <a16:creationId xmlns:a16="http://schemas.microsoft.com/office/drawing/2014/main" id="{4C57CC31-BE0D-6D7F-19DD-31D6739D962C}"/>
                </a:ext>
              </a:extLst>
            </p:cNvPr>
            <p:cNvSpPr/>
            <p:nvPr/>
          </p:nvSpPr>
          <p:spPr>
            <a:xfrm flipV="1">
              <a:off x="9778795" y="5530946"/>
              <a:ext cx="56901" cy="56901"/>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298" name="楕円 2">
              <a:extLst>
                <a:ext uri="{FF2B5EF4-FFF2-40B4-BE49-F238E27FC236}">
                  <a16:creationId xmlns:a16="http://schemas.microsoft.com/office/drawing/2014/main" id="{CA759D9F-91A6-5E7A-2EE8-837B40910E29}"/>
                </a:ext>
              </a:extLst>
            </p:cNvPr>
            <p:cNvSpPr/>
            <p:nvPr/>
          </p:nvSpPr>
          <p:spPr>
            <a:xfrm>
              <a:off x="9715488" y="4049935"/>
              <a:ext cx="951064" cy="303125"/>
            </a:xfrm>
            <a:custGeom>
              <a:avLst/>
              <a:gdLst>
                <a:gd name="connsiteX0" fmla="*/ 0 w 931069"/>
                <a:gd name="connsiteY0" fmla="*/ 144066 h 288131"/>
                <a:gd name="connsiteX1" fmla="*/ 465535 w 931069"/>
                <a:gd name="connsiteY1" fmla="*/ 0 h 288131"/>
                <a:gd name="connsiteX2" fmla="*/ 931070 w 931069"/>
                <a:gd name="connsiteY2" fmla="*/ 144066 h 288131"/>
                <a:gd name="connsiteX3" fmla="*/ 465535 w 931069"/>
                <a:gd name="connsiteY3" fmla="*/ 288132 h 288131"/>
                <a:gd name="connsiteX4" fmla="*/ 0 w 931069"/>
                <a:gd name="connsiteY4" fmla="*/ 144066 h 288131"/>
                <a:gd name="connsiteX0" fmla="*/ 0 w 938214"/>
                <a:gd name="connsiteY0" fmla="*/ 144309 h 288539"/>
                <a:gd name="connsiteX1" fmla="*/ 465535 w 938214"/>
                <a:gd name="connsiteY1" fmla="*/ 243 h 288539"/>
                <a:gd name="connsiteX2" fmla="*/ 938214 w 938214"/>
                <a:gd name="connsiteY2" fmla="*/ 120497 h 288539"/>
                <a:gd name="connsiteX3" fmla="*/ 465535 w 938214"/>
                <a:gd name="connsiteY3" fmla="*/ 288375 h 288539"/>
                <a:gd name="connsiteX4" fmla="*/ 0 w 938214"/>
                <a:gd name="connsiteY4" fmla="*/ 144309 h 288539"/>
                <a:gd name="connsiteX0" fmla="*/ 0 w 944792"/>
                <a:gd name="connsiteY0" fmla="*/ 144202 h 299705"/>
                <a:gd name="connsiteX1" fmla="*/ 465535 w 944792"/>
                <a:gd name="connsiteY1" fmla="*/ 136 h 299705"/>
                <a:gd name="connsiteX2" fmla="*/ 938214 w 944792"/>
                <a:gd name="connsiteY2" fmla="*/ 120390 h 299705"/>
                <a:gd name="connsiteX3" fmla="*/ 735805 w 944792"/>
                <a:gd name="connsiteY3" fmla="*/ 271600 h 299705"/>
                <a:gd name="connsiteX4" fmla="*/ 465535 w 944792"/>
                <a:gd name="connsiteY4" fmla="*/ 288268 h 299705"/>
                <a:gd name="connsiteX5" fmla="*/ 0 w 944792"/>
                <a:gd name="connsiteY5" fmla="*/ 144202 h 299705"/>
                <a:gd name="connsiteX0" fmla="*/ 6272 w 951064"/>
                <a:gd name="connsiteY0" fmla="*/ 144202 h 291617"/>
                <a:gd name="connsiteX1" fmla="*/ 471807 w 951064"/>
                <a:gd name="connsiteY1" fmla="*/ 136 h 291617"/>
                <a:gd name="connsiteX2" fmla="*/ 944486 w 951064"/>
                <a:gd name="connsiteY2" fmla="*/ 120390 h 291617"/>
                <a:gd name="connsiteX3" fmla="*/ 742077 w 951064"/>
                <a:gd name="connsiteY3" fmla="*/ 271600 h 291617"/>
                <a:gd name="connsiteX4" fmla="*/ 471807 w 951064"/>
                <a:gd name="connsiteY4" fmla="*/ 288268 h 291617"/>
                <a:gd name="connsiteX5" fmla="*/ 220583 w 951064"/>
                <a:gd name="connsiteY5" fmla="*/ 276361 h 291617"/>
                <a:gd name="connsiteX6" fmla="*/ 6272 w 951064"/>
                <a:gd name="connsiteY6" fmla="*/ 144202 h 291617"/>
                <a:gd name="connsiteX0" fmla="*/ 6272 w 951064"/>
                <a:gd name="connsiteY0" fmla="*/ 144202 h 302665"/>
                <a:gd name="connsiteX1" fmla="*/ 471807 w 951064"/>
                <a:gd name="connsiteY1" fmla="*/ 136 h 302665"/>
                <a:gd name="connsiteX2" fmla="*/ 944486 w 951064"/>
                <a:gd name="connsiteY2" fmla="*/ 120390 h 302665"/>
                <a:gd name="connsiteX3" fmla="*/ 742077 w 951064"/>
                <a:gd name="connsiteY3" fmla="*/ 271600 h 302665"/>
                <a:gd name="connsiteX4" fmla="*/ 471807 w 951064"/>
                <a:gd name="connsiteY4" fmla="*/ 302555 h 302665"/>
                <a:gd name="connsiteX5" fmla="*/ 220583 w 951064"/>
                <a:gd name="connsiteY5" fmla="*/ 276361 h 302665"/>
                <a:gd name="connsiteX6" fmla="*/ 6272 w 951064"/>
                <a:gd name="connsiteY6" fmla="*/ 144202 h 302665"/>
                <a:gd name="connsiteX0" fmla="*/ 6272 w 951064"/>
                <a:gd name="connsiteY0" fmla="*/ 144662 h 303125"/>
                <a:gd name="connsiteX1" fmla="*/ 471807 w 951064"/>
                <a:gd name="connsiteY1" fmla="*/ 596 h 303125"/>
                <a:gd name="connsiteX2" fmla="*/ 944486 w 951064"/>
                <a:gd name="connsiteY2" fmla="*/ 120850 h 303125"/>
                <a:gd name="connsiteX3" fmla="*/ 742077 w 951064"/>
                <a:gd name="connsiteY3" fmla="*/ 272060 h 303125"/>
                <a:gd name="connsiteX4" fmla="*/ 471807 w 951064"/>
                <a:gd name="connsiteY4" fmla="*/ 303015 h 303125"/>
                <a:gd name="connsiteX5" fmla="*/ 220583 w 951064"/>
                <a:gd name="connsiteY5" fmla="*/ 276821 h 303125"/>
                <a:gd name="connsiteX6" fmla="*/ 6272 w 951064"/>
                <a:gd name="connsiteY6" fmla="*/ 144662 h 30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1064" h="303125">
                  <a:moveTo>
                    <a:pt x="6272" y="144662"/>
                  </a:moveTo>
                  <a:cubicBezTo>
                    <a:pt x="48143" y="98625"/>
                    <a:pt x="84456" y="9327"/>
                    <a:pt x="471807" y="596"/>
                  </a:cubicBezTo>
                  <a:cubicBezTo>
                    <a:pt x="859158" y="-8135"/>
                    <a:pt x="903013" y="81162"/>
                    <a:pt x="944486" y="120850"/>
                  </a:cubicBezTo>
                  <a:cubicBezTo>
                    <a:pt x="985959" y="160538"/>
                    <a:pt x="820857" y="244080"/>
                    <a:pt x="742077" y="272060"/>
                  </a:cubicBezTo>
                  <a:cubicBezTo>
                    <a:pt x="663297" y="300040"/>
                    <a:pt x="558723" y="302222"/>
                    <a:pt x="471807" y="303015"/>
                  </a:cubicBezTo>
                  <a:cubicBezTo>
                    <a:pt x="384891" y="303808"/>
                    <a:pt x="298172" y="300832"/>
                    <a:pt x="220583" y="276821"/>
                  </a:cubicBezTo>
                  <a:cubicBezTo>
                    <a:pt x="142994" y="252810"/>
                    <a:pt x="-35599" y="190700"/>
                    <a:pt x="6272" y="144662"/>
                  </a:cubicBezTo>
                  <a:close/>
                </a:path>
              </a:pathLst>
            </a:custGeom>
            <a:solidFill>
              <a:schemeClr val="accent5">
                <a:lumMod val="60000"/>
                <a:lumOff val="40000"/>
              </a:schemeClr>
            </a:solidFill>
            <a:ln w="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299" name="楕円 6298">
              <a:extLst>
                <a:ext uri="{FF2B5EF4-FFF2-40B4-BE49-F238E27FC236}">
                  <a16:creationId xmlns:a16="http://schemas.microsoft.com/office/drawing/2014/main" id="{91B9034E-A272-353A-EBD6-C769AC9726E3}"/>
                </a:ext>
              </a:extLst>
            </p:cNvPr>
            <p:cNvSpPr/>
            <p:nvPr/>
          </p:nvSpPr>
          <p:spPr>
            <a:xfrm>
              <a:off x="9854311" y="4097624"/>
              <a:ext cx="677896" cy="180181"/>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00" name="楕円 6299">
              <a:extLst>
                <a:ext uri="{FF2B5EF4-FFF2-40B4-BE49-F238E27FC236}">
                  <a16:creationId xmlns:a16="http://schemas.microsoft.com/office/drawing/2014/main" id="{B5213889-AED9-422A-E9C4-D847A2D760CE}"/>
                </a:ext>
              </a:extLst>
            </p:cNvPr>
            <p:cNvSpPr/>
            <p:nvPr/>
          </p:nvSpPr>
          <p:spPr>
            <a:xfrm>
              <a:off x="9922998" y="4115880"/>
              <a:ext cx="540523" cy="143668"/>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01" name="楕円 6300">
              <a:extLst>
                <a:ext uri="{FF2B5EF4-FFF2-40B4-BE49-F238E27FC236}">
                  <a16:creationId xmlns:a16="http://schemas.microsoft.com/office/drawing/2014/main" id="{25E6C979-226E-3021-82F0-F1FDC8B6BA0F}"/>
                </a:ext>
              </a:extLst>
            </p:cNvPr>
            <p:cNvSpPr/>
            <p:nvPr/>
          </p:nvSpPr>
          <p:spPr>
            <a:xfrm>
              <a:off x="9972273" y="4128977"/>
              <a:ext cx="441973" cy="117474"/>
            </a:xfrm>
            <a:prstGeom prst="ellipse">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02" name="楕円 6301">
              <a:extLst>
                <a:ext uri="{FF2B5EF4-FFF2-40B4-BE49-F238E27FC236}">
                  <a16:creationId xmlns:a16="http://schemas.microsoft.com/office/drawing/2014/main" id="{AF39DD61-80A4-875A-F9FB-64BFF09445CE}"/>
                </a:ext>
              </a:extLst>
            </p:cNvPr>
            <p:cNvSpPr/>
            <p:nvPr/>
          </p:nvSpPr>
          <p:spPr>
            <a:xfrm>
              <a:off x="10012588" y="4139693"/>
              <a:ext cx="361343" cy="96043"/>
            </a:xfrm>
            <a:prstGeom prst="ellipse">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03" name="楕円 6302">
              <a:extLst>
                <a:ext uri="{FF2B5EF4-FFF2-40B4-BE49-F238E27FC236}">
                  <a16:creationId xmlns:a16="http://schemas.microsoft.com/office/drawing/2014/main" id="{30DD568E-8A3F-BE77-9661-EF510FAFCB47}"/>
                </a:ext>
              </a:extLst>
            </p:cNvPr>
            <p:cNvSpPr/>
            <p:nvPr/>
          </p:nvSpPr>
          <p:spPr>
            <a:xfrm>
              <a:off x="10065198" y="4153676"/>
              <a:ext cx="256122" cy="68076"/>
            </a:xfrm>
            <a:prstGeom prst="ellipse">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04" name="楕円 6303">
              <a:extLst>
                <a:ext uri="{FF2B5EF4-FFF2-40B4-BE49-F238E27FC236}">
                  <a16:creationId xmlns:a16="http://schemas.microsoft.com/office/drawing/2014/main" id="{3352DA4E-5C3C-2ADB-A752-2BECCD7ED96E}"/>
                </a:ext>
              </a:extLst>
            </p:cNvPr>
            <p:cNvSpPr/>
            <p:nvPr/>
          </p:nvSpPr>
          <p:spPr>
            <a:xfrm>
              <a:off x="10155685" y="4163201"/>
              <a:ext cx="114964" cy="45719"/>
            </a:xfrm>
            <a:prstGeom prst="ellipse">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05" name="フリーフォーム: 図形 297">
              <a:extLst>
                <a:ext uri="{FF2B5EF4-FFF2-40B4-BE49-F238E27FC236}">
                  <a16:creationId xmlns:a16="http://schemas.microsoft.com/office/drawing/2014/main" id="{13421445-DF41-3590-F2D0-10176E57850A}"/>
                </a:ext>
              </a:extLst>
            </p:cNvPr>
            <p:cNvSpPr/>
            <p:nvPr/>
          </p:nvSpPr>
          <p:spPr>
            <a:xfrm>
              <a:off x="9736889" y="4040076"/>
              <a:ext cx="924286" cy="135731"/>
            </a:xfrm>
            <a:custGeom>
              <a:avLst/>
              <a:gdLst>
                <a:gd name="connsiteX0" fmla="*/ 2742 w 938573"/>
                <a:gd name="connsiteY0" fmla="*/ 135731 h 135731"/>
                <a:gd name="connsiteX1" fmla="*/ 2742 w 938573"/>
                <a:gd name="connsiteY1" fmla="*/ 109537 h 135731"/>
                <a:gd name="connsiteX2" fmla="*/ 17029 w 938573"/>
                <a:gd name="connsiteY2" fmla="*/ 104775 h 135731"/>
                <a:gd name="connsiteX3" fmla="*/ 33698 w 938573"/>
                <a:gd name="connsiteY3" fmla="*/ 100012 h 135731"/>
                <a:gd name="connsiteX4" fmla="*/ 47986 w 938573"/>
                <a:gd name="connsiteY4" fmla="*/ 95250 h 135731"/>
                <a:gd name="connsiteX5" fmla="*/ 62273 w 938573"/>
                <a:gd name="connsiteY5" fmla="*/ 85725 h 135731"/>
                <a:gd name="connsiteX6" fmla="*/ 69417 w 938573"/>
                <a:gd name="connsiteY6" fmla="*/ 83344 h 135731"/>
                <a:gd name="connsiteX7" fmla="*/ 78942 w 938573"/>
                <a:gd name="connsiteY7" fmla="*/ 78581 h 135731"/>
                <a:gd name="connsiteX8" fmla="*/ 88467 w 938573"/>
                <a:gd name="connsiteY8" fmla="*/ 76200 h 135731"/>
                <a:gd name="connsiteX9" fmla="*/ 109898 w 938573"/>
                <a:gd name="connsiteY9" fmla="*/ 64294 h 135731"/>
                <a:gd name="connsiteX10" fmla="*/ 124186 w 938573"/>
                <a:gd name="connsiteY10" fmla="*/ 54769 h 135731"/>
                <a:gd name="connsiteX11" fmla="*/ 145617 w 938573"/>
                <a:gd name="connsiteY11" fmla="*/ 45244 h 135731"/>
                <a:gd name="connsiteX12" fmla="*/ 162286 w 938573"/>
                <a:gd name="connsiteY12" fmla="*/ 42862 h 135731"/>
                <a:gd name="connsiteX13" fmla="*/ 178954 w 938573"/>
                <a:gd name="connsiteY13" fmla="*/ 38100 h 135731"/>
                <a:gd name="connsiteX14" fmla="*/ 195623 w 938573"/>
                <a:gd name="connsiteY14" fmla="*/ 33337 h 135731"/>
                <a:gd name="connsiteX15" fmla="*/ 209911 w 938573"/>
                <a:gd name="connsiteY15" fmla="*/ 26194 h 135731"/>
                <a:gd name="connsiteX16" fmla="*/ 307542 w 938573"/>
                <a:gd name="connsiteY16" fmla="*/ 23812 h 135731"/>
                <a:gd name="connsiteX17" fmla="*/ 324211 w 938573"/>
                <a:gd name="connsiteY17" fmla="*/ 16669 h 135731"/>
                <a:gd name="connsiteX18" fmla="*/ 345642 w 938573"/>
                <a:gd name="connsiteY18" fmla="*/ 9525 h 135731"/>
                <a:gd name="connsiteX19" fmla="*/ 357548 w 938573"/>
                <a:gd name="connsiteY19" fmla="*/ 4762 h 135731"/>
                <a:gd name="connsiteX20" fmla="*/ 364692 w 938573"/>
                <a:gd name="connsiteY20" fmla="*/ 2381 h 135731"/>
                <a:gd name="connsiteX21" fmla="*/ 402792 w 938573"/>
                <a:gd name="connsiteY21" fmla="*/ 0 h 135731"/>
                <a:gd name="connsiteX22" fmla="*/ 540904 w 938573"/>
                <a:gd name="connsiteY22" fmla="*/ 2381 h 135731"/>
                <a:gd name="connsiteX23" fmla="*/ 548048 w 938573"/>
                <a:gd name="connsiteY23" fmla="*/ 4762 h 135731"/>
                <a:gd name="connsiteX24" fmla="*/ 598054 w 938573"/>
                <a:gd name="connsiteY24" fmla="*/ 7144 h 135731"/>
                <a:gd name="connsiteX25" fmla="*/ 638536 w 938573"/>
                <a:gd name="connsiteY25" fmla="*/ 11906 h 135731"/>
                <a:gd name="connsiteX26" fmla="*/ 650442 w 938573"/>
                <a:gd name="connsiteY26" fmla="*/ 14287 h 135731"/>
                <a:gd name="connsiteX27" fmla="*/ 669492 w 938573"/>
                <a:gd name="connsiteY27" fmla="*/ 16669 h 135731"/>
                <a:gd name="connsiteX28" fmla="*/ 686161 w 938573"/>
                <a:gd name="connsiteY28" fmla="*/ 19050 h 135731"/>
                <a:gd name="connsiteX29" fmla="*/ 705211 w 938573"/>
                <a:gd name="connsiteY29" fmla="*/ 21431 h 135731"/>
                <a:gd name="connsiteX30" fmla="*/ 717117 w 938573"/>
                <a:gd name="connsiteY30" fmla="*/ 23812 h 135731"/>
                <a:gd name="connsiteX31" fmla="*/ 731404 w 938573"/>
                <a:gd name="connsiteY31" fmla="*/ 28575 h 135731"/>
                <a:gd name="connsiteX32" fmla="*/ 755217 w 938573"/>
                <a:gd name="connsiteY32" fmla="*/ 30956 h 135731"/>
                <a:gd name="connsiteX33" fmla="*/ 788554 w 938573"/>
                <a:gd name="connsiteY33" fmla="*/ 35719 h 135731"/>
                <a:gd name="connsiteX34" fmla="*/ 795698 w 938573"/>
                <a:gd name="connsiteY34" fmla="*/ 38100 h 135731"/>
                <a:gd name="connsiteX35" fmla="*/ 807604 w 938573"/>
                <a:gd name="connsiteY35" fmla="*/ 40481 h 135731"/>
                <a:gd name="connsiteX36" fmla="*/ 831417 w 938573"/>
                <a:gd name="connsiteY36" fmla="*/ 47625 h 135731"/>
                <a:gd name="connsiteX37" fmla="*/ 838561 w 938573"/>
                <a:gd name="connsiteY37" fmla="*/ 50006 h 135731"/>
                <a:gd name="connsiteX38" fmla="*/ 852848 w 938573"/>
                <a:gd name="connsiteY38" fmla="*/ 61912 h 135731"/>
                <a:gd name="connsiteX39" fmla="*/ 867136 w 938573"/>
                <a:gd name="connsiteY39" fmla="*/ 66675 h 135731"/>
                <a:gd name="connsiteX40" fmla="*/ 874279 w 938573"/>
                <a:gd name="connsiteY40" fmla="*/ 69056 h 135731"/>
                <a:gd name="connsiteX41" fmla="*/ 881423 w 938573"/>
                <a:gd name="connsiteY41" fmla="*/ 71437 h 135731"/>
                <a:gd name="connsiteX42" fmla="*/ 886186 w 938573"/>
                <a:gd name="connsiteY42" fmla="*/ 78581 h 135731"/>
                <a:gd name="connsiteX43" fmla="*/ 900473 w 938573"/>
                <a:gd name="connsiteY43" fmla="*/ 83344 h 135731"/>
                <a:gd name="connsiteX44" fmla="*/ 917142 w 938573"/>
                <a:gd name="connsiteY44" fmla="*/ 92869 h 135731"/>
                <a:gd name="connsiteX45" fmla="*/ 924286 w 938573"/>
                <a:gd name="connsiteY45" fmla="*/ 95250 h 135731"/>
                <a:gd name="connsiteX46" fmla="*/ 933811 w 938573"/>
                <a:gd name="connsiteY46" fmla="*/ 104775 h 135731"/>
                <a:gd name="connsiteX47" fmla="*/ 938573 w 938573"/>
                <a:gd name="connsiteY47" fmla="*/ 111919 h 135731"/>
                <a:gd name="connsiteX48" fmla="*/ 933811 w 938573"/>
                <a:gd name="connsiteY48" fmla="*/ 123825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8573" h="135731">
                  <a:moveTo>
                    <a:pt x="2742" y="135731"/>
                  </a:moveTo>
                  <a:cubicBezTo>
                    <a:pt x="1433" y="129187"/>
                    <a:pt x="-2713" y="115772"/>
                    <a:pt x="2742" y="109537"/>
                  </a:cubicBezTo>
                  <a:cubicBezTo>
                    <a:pt x="6048" y="105759"/>
                    <a:pt x="12267" y="106362"/>
                    <a:pt x="17029" y="104775"/>
                  </a:cubicBezTo>
                  <a:cubicBezTo>
                    <a:pt x="41027" y="96777"/>
                    <a:pt x="3812" y="108978"/>
                    <a:pt x="33698" y="100012"/>
                  </a:cubicBezTo>
                  <a:cubicBezTo>
                    <a:pt x="38506" y="98569"/>
                    <a:pt x="47986" y="95250"/>
                    <a:pt x="47986" y="95250"/>
                  </a:cubicBezTo>
                  <a:cubicBezTo>
                    <a:pt x="52748" y="92075"/>
                    <a:pt x="56843" y="87535"/>
                    <a:pt x="62273" y="85725"/>
                  </a:cubicBezTo>
                  <a:cubicBezTo>
                    <a:pt x="64654" y="84931"/>
                    <a:pt x="67110" y="84333"/>
                    <a:pt x="69417" y="83344"/>
                  </a:cubicBezTo>
                  <a:cubicBezTo>
                    <a:pt x="72680" y="81946"/>
                    <a:pt x="75618" y="79827"/>
                    <a:pt x="78942" y="78581"/>
                  </a:cubicBezTo>
                  <a:cubicBezTo>
                    <a:pt x="82006" y="77432"/>
                    <a:pt x="85292" y="76994"/>
                    <a:pt x="88467" y="76200"/>
                  </a:cubicBezTo>
                  <a:cubicBezTo>
                    <a:pt x="104843" y="65283"/>
                    <a:pt x="97324" y="68485"/>
                    <a:pt x="109898" y="64294"/>
                  </a:cubicBezTo>
                  <a:cubicBezTo>
                    <a:pt x="123443" y="50749"/>
                    <a:pt x="110399" y="61663"/>
                    <a:pt x="124186" y="54769"/>
                  </a:cubicBezTo>
                  <a:cubicBezTo>
                    <a:pt x="135625" y="49049"/>
                    <a:pt x="128405" y="47704"/>
                    <a:pt x="145617" y="45244"/>
                  </a:cubicBezTo>
                  <a:cubicBezTo>
                    <a:pt x="151173" y="44450"/>
                    <a:pt x="156764" y="43866"/>
                    <a:pt x="162286" y="42862"/>
                  </a:cubicBezTo>
                  <a:cubicBezTo>
                    <a:pt x="172528" y="41000"/>
                    <a:pt x="170023" y="40651"/>
                    <a:pt x="178954" y="38100"/>
                  </a:cubicBezTo>
                  <a:cubicBezTo>
                    <a:pt x="182522" y="37081"/>
                    <a:pt x="191811" y="35243"/>
                    <a:pt x="195623" y="33337"/>
                  </a:cubicBezTo>
                  <a:cubicBezTo>
                    <a:pt x="201121" y="30588"/>
                    <a:pt x="203327" y="26493"/>
                    <a:pt x="209911" y="26194"/>
                  </a:cubicBezTo>
                  <a:cubicBezTo>
                    <a:pt x="242431" y="24716"/>
                    <a:pt x="274998" y="24606"/>
                    <a:pt x="307542" y="23812"/>
                  </a:cubicBezTo>
                  <a:cubicBezTo>
                    <a:pt x="332731" y="17515"/>
                    <a:pt x="303074" y="26063"/>
                    <a:pt x="324211" y="16669"/>
                  </a:cubicBezTo>
                  <a:cubicBezTo>
                    <a:pt x="334988" y="11879"/>
                    <a:pt x="336681" y="13110"/>
                    <a:pt x="345642" y="9525"/>
                  </a:cubicBezTo>
                  <a:cubicBezTo>
                    <a:pt x="349611" y="7937"/>
                    <a:pt x="353546" y="6263"/>
                    <a:pt x="357548" y="4762"/>
                  </a:cubicBezTo>
                  <a:cubicBezTo>
                    <a:pt x="359898" y="3881"/>
                    <a:pt x="362196" y="2644"/>
                    <a:pt x="364692" y="2381"/>
                  </a:cubicBezTo>
                  <a:cubicBezTo>
                    <a:pt x="377347" y="1049"/>
                    <a:pt x="390092" y="794"/>
                    <a:pt x="402792" y="0"/>
                  </a:cubicBezTo>
                  <a:lnTo>
                    <a:pt x="540904" y="2381"/>
                  </a:lnTo>
                  <a:cubicBezTo>
                    <a:pt x="543413" y="2463"/>
                    <a:pt x="545547" y="4554"/>
                    <a:pt x="548048" y="4762"/>
                  </a:cubicBezTo>
                  <a:cubicBezTo>
                    <a:pt x="564678" y="6148"/>
                    <a:pt x="581385" y="6350"/>
                    <a:pt x="598054" y="7144"/>
                  </a:cubicBezTo>
                  <a:cubicBezTo>
                    <a:pt x="620283" y="12701"/>
                    <a:pt x="595892" y="7168"/>
                    <a:pt x="638536" y="11906"/>
                  </a:cubicBezTo>
                  <a:cubicBezTo>
                    <a:pt x="642559" y="12353"/>
                    <a:pt x="646442" y="13672"/>
                    <a:pt x="650442" y="14287"/>
                  </a:cubicBezTo>
                  <a:cubicBezTo>
                    <a:pt x="656767" y="15260"/>
                    <a:pt x="663149" y="15823"/>
                    <a:pt x="669492" y="16669"/>
                  </a:cubicBezTo>
                  <a:lnTo>
                    <a:pt x="686161" y="19050"/>
                  </a:lnTo>
                  <a:cubicBezTo>
                    <a:pt x="692504" y="19896"/>
                    <a:pt x="698886" y="20458"/>
                    <a:pt x="705211" y="21431"/>
                  </a:cubicBezTo>
                  <a:cubicBezTo>
                    <a:pt x="709211" y="22046"/>
                    <a:pt x="713212" y="22747"/>
                    <a:pt x="717117" y="23812"/>
                  </a:cubicBezTo>
                  <a:cubicBezTo>
                    <a:pt x="721960" y="25133"/>
                    <a:pt x="726409" y="28076"/>
                    <a:pt x="731404" y="28575"/>
                  </a:cubicBezTo>
                  <a:lnTo>
                    <a:pt x="755217" y="30956"/>
                  </a:lnTo>
                  <a:cubicBezTo>
                    <a:pt x="778701" y="36826"/>
                    <a:pt x="746325" y="29221"/>
                    <a:pt x="788554" y="35719"/>
                  </a:cubicBezTo>
                  <a:cubicBezTo>
                    <a:pt x="791035" y="36101"/>
                    <a:pt x="793263" y="37491"/>
                    <a:pt x="795698" y="38100"/>
                  </a:cubicBezTo>
                  <a:cubicBezTo>
                    <a:pt x="799624" y="39082"/>
                    <a:pt x="803653" y="39603"/>
                    <a:pt x="807604" y="40481"/>
                  </a:cubicBezTo>
                  <a:cubicBezTo>
                    <a:pt x="818404" y="42881"/>
                    <a:pt x="819539" y="43666"/>
                    <a:pt x="831417" y="47625"/>
                  </a:cubicBezTo>
                  <a:lnTo>
                    <a:pt x="838561" y="50006"/>
                  </a:lnTo>
                  <a:cubicBezTo>
                    <a:pt x="843049" y="54495"/>
                    <a:pt x="846878" y="59259"/>
                    <a:pt x="852848" y="61912"/>
                  </a:cubicBezTo>
                  <a:cubicBezTo>
                    <a:pt x="857436" y="63951"/>
                    <a:pt x="862373" y="65087"/>
                    <a:pt x="867136" y="66675"/>
                  </a:cubicBezTo>
                  <a:lnTo>
                    <a:pt x="874279" y="69056"/>
                  </a:lnTo>
                  <a:lnTo>
                    <a:pt x="881423" y="71437"/>
                  </a:lnTo>
                  <a:cubicBezTo>
                    <a:pt x="883011" y="73818"/>
                    <a:pt x="883759" y="77064"/>
                    <a:pt x="886186" y="78581"/>
                  </a:cubicBezTo>
                  <a:cubicBezTo>
                    <a:pt x="890443" y="81242"/>
                    <a:pt x="896296" y="80560"/>
                    <a:pt x="900473" y="83344"/>
                  </a:cubicBezTo>
                  <a:cubicBezTo>
                    <a:pt x="907645" y="88125"/>
                    <a:pt x="908686" y="89245"/>
                    <a:pt x="917142" y="92869"/>
                  </a:cubicBezTo>
                  <a:cubicBezTo>
                    <a:pt x="919449" y="93858"/>
                    <a:pt x="921905" y="94456"/>
                    <a:pt x="924286" y="95250"/>
                  </a:cubicBezTo>
                  <a:cubicBezTo>
                    <a:pt x="929481" y="110837"/>
                    <a:pt x="922265" y="95538"/>
                    <a:pt x="933811" y="104775"/>
                  </a:cubicBezTo>
                  <a:cubicBezTo>
                    <a:pt x="936046" y="106563"/>
                    <a:pt x="936986" y="109538"/>
                    <a:pt x="938573" y="111919"/>
                  </a:cubicBezTo>
                  <a:cubicBezTo>
                    <a:pt x="932930" y="120383"/>
                    <a:pt x="933811" y="116200"/>
                    <a:pt x="933811" y="123825"/>
                  </a:cubicBezTo>
                </a:path>
              </a:pathLst>
            </a:custGeom>
            <a:no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06" name="楕円 6305">
              <a:extLst>
                <a:ext uri="{FF2B5EF4-FFF2-40B4-BE49-F238E27FC236}">
                  <a16:creationId xmlns:a16="http://schemas.microsoft.com/office/drawing/2014/main" id="{415BB1F3-A8C5-1C5F-EF26-7E924B94F885}"/>
                </a:ext>
              </a:extLst>
            </p:cNvPr>
            <p:cNvSpPr/>
            <p:nvPr/>
          </p:nvSpPr>
          <p:spPr>
            <a:xfrm>
              <a:off x="9806305" y="4080557"/>
              <a:ext cx="780671" cy="211931"/>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07" name="テキスト ボックス 43">
              <a:extLst>
                <a:ext uri="{FF2B5EF4-FFF2-40B4-BE49-F238E27FC236}">
                  <a16:creationId xmlns:a16="http://schemas.microsoft.com/office/drawing/2014/main" id="{147CB728-5008-3125-E447-C504EAC86DBD}"/>
                </a:ext>
              </a:extLst>
            </p:cNvPr>
            <p:cNvSpPr txBox="1"/>
            <p:nvPr/>
          </p:nvSpPr>
          <p:spPr>
            <a:xfrm>
              <a:off x="10039309" y="3534695"/>
              <a:ext cx="1080000"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樹皮</a:t>
              </a:r>
            </a:p>
          </p:txBody>
        </p:sp>
        <p:sp>
          <p:nvSpPr>
            <p:cNvPr id="6308" name="テキスト ボックス 43">
              <a:extLst>
                <a:ext uri="{FF2B5EF4-FFF2-40B4-BE49-F238E27FC236}">
                  <a16:creationId xmlns:a16="http://schemas.microsoft.com/office/drawing/2014/main" id="{A10B27F3-60C5-435F-0569-5A5BFF61F7BE}"/>
                </a:ext>
              </a:extLst>
            </p:cNvPr>
            <p:cNvSpPr txBox="1"/>
            <p:nvPr/>
          </p:nvSpPr>
          <p:spPr>
            <a:xfrm>
              <a:off x="9708067" y="3560414"/>
              <a:ext cx="619602"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辺材</a:t>
              </a:r>
            </a:p>
          </p:txBody>
        </p:sp>
        <p:sp>
          <p:nvSpPr>
            <p:cNvPr id="6309" name="テキスト ボックス 43">
              <a:extLst>
                <a:ext uri="{FF2B5EF4-FFF2-40B4-BE49-F238E27FC236}">
                  <a16:creationId xmlns:a16="http://schemas.microsoft.com/office/drawing/2014/main" id="{A8AFB815-FAF8-A366-5C4F-784A85B2D694}"/>
                </a:ext>
              </a:extLst>
            </p:cNvPr>
            <p:cNvSpPr txBox="1"/>
            <p:nvPr/>
          </p:nvSpPr>
          <p:spPr>
            <a:xfrm>
              <a:off x="10174360" y="3265933"/>
              <a:ext cx="627223"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心材</a:t>
              </a:r>
            </a:p>
          </p:txBody>
        </p:sp>
        <p:sp>
          <p:nvSpPr>
            <p:cNvPr id="6310" name="フリーフォーム: 図形 308">
              <a:extLst>
                <a:ext uri="{FF2B5EF4-FFF2-40B4-BE49-F238E27FC236}">
                  <a16:creationId xmlns:a16="http://schemas.microsoft.com/office/drawing/2014/main" id="{03831580-E32A-DFAC-5A2F-953DD9ACD231}"/>
                </a:ext>
              </a:extLst>
            </p:cNvPr>
            <p:cNvSpPr/>
            <p:nvPr/>
          </p:nvSpPr>
          <p:spPr>
            <a:xfrm>
              <a:off x="9724549" y="4218669"/>
              <a:ext cx="924718" cy="366713"/>
            </a:xfrm>
            <a:custGeom>
              <a:avLst/>
              <a:gdLst>
                <a:gd name="connsiteX0" fmla="*/ 904875 w 930275"/>
                <a:gd name="connsiteY0" fmla="*/ 0 h 628650"/>
                <a:gd name="connsiteX1" fmla="*/ 911225 w 930275"/>
                <a:gd name="connsiteY1" fmla="*/ 304800 h 628650"/>
                <a:gd name="connsiteX2" fmla="*/ 904875 w 930275"/>
                <a:gd name="connsiteY2" fmla="*/ 400050 h 628650"/>
                <a:gd name="connsiteX3" fmla="*/ 930275 w 930275"/>
                <a:gd name="connsiteY3" fmla="*/ 488950 h 628650"/>
                <a:gd name="connsiteX4" fmla="*/ 863600 w 930275"/>
                <a:gd name="connsiteY4" fmla="*/ 552450 h 628650"/>
                <a:gd name="connsiteX5" fmla="*/ 774700 w 930275"/>
                <a:gd name="connsiteY5" fmla="*/ 587375 h 628650"/>
                <a:gd name="connsiteX6" fmla="*/ 679450 w 930275"/>
                <a:gd name="connsiteY6" fmla="*/ 609600 h 628650"/>
                <a:gd name="connsiteX7" fmla="*/ 581025 w 930275"/>
                <a:gd name="connsiteY7" fmla="*/ 628650 h 628650"/>
                <a:gd name="connsiteX8" fmla="*/ 327025 w 930275"/>
                <a:gd name="connsiteY8" fmla="*/ 625475 h 628650"/>
                <a:gd name="connsiteX9" fmla="*/ 273050 w 930275"/>
                <a:gd name="connsiteY9" fmla="*/ 619125 h 628650"/>
                <a:gd name="connsiteX10" fmla="*/ 177800 w 930275"/>
                <a:gd name="connsiteY10" fmla="*/ 606425 h 628650"/>
                <a:gd name="connsiteX11" fmla="*/ 66675 w 930275"/>
                <a:gd name="connsiteY11" fmla="*/ 568325 h 628650"/>
                <a:gd name="connsiteX12" fmla="*/ 6350 w 930275"/>
                <a:gd name="connsiteY12" fmla="*/ 542925 h 628650"/>
                <a:gd name="connsiteX13" fmla="*/ 12700 w 930275"/>
                <a:gd name="connsiteY13" fmla="*/ 476250 h 628650"/>
                <a:gd name="connsiteX14" fmla="*/ 0 w 930275"/>
                <a:gd name="connsiteY14" fmla="*/ 381000 h 628650"/>
                <a:gd name="connsiteX15" fmla="*/ 3175 w 930275"/>
                <a:gd name="connsiteY15" fmla="*/ 228600 h 628650"/>
                <a:gd name="connsiteX16" fmla="*/ 3175 w 930275"/>
                <a:gd name="connsiteY16" fmla="*/ 98425 h 628650"/>
                <a:gd name="connsiteX17" fmla="*/ 6350 w 930275"/>
                <a:gd name="connsiteY17" fmla="*/ 12700 h 628650"/>
                <a:gd name="connsiteX18" fmla="*/ 95250 w 930275"/>
                <a:gd name="connsiteY18" fmla="*/ 53975 h 628650"/>
                <a:gd name="connsiteX19" fmla="*/ 136525 w 930275"/>
                <a:gd name="connsiteY19" fmla="*/ 60325 h 628650"/>
                <a:gd name="connsiteX20" fmla="*/ 184150 w 930275"/>
                <a:gd name="connsiteY20" fmla="*/ 85725 h 628650"/>
                <a:gd name="connsiteX21" fmla="*/ 219075 w 930275"/>
                <a:gd name="connsiteY21" fmla="*/ 85725 h 628650"/>
                <a:gd name="connsiteX22" fmla="*/ 260350 w 930275"/>
                <a:gd name="connsiteY22" fmla="*/ 98425 h 628650"/>
                <a:gd name="connsiteX23" fmla="*/ 679450 w 930275"/>
                <a:gd name="connsiteY23" fmla="*/ 101600 h 628650"/>
                <a:gd name="connsiteX24" fmla="*/ 742950 w 930275"/>
                <a:gd name="connsiteY24" fmla="*/ 73025 h 628650"/>
                <a:gd name="connsiteX25" fmla="*/ 809625 w 930275"/>
                <a:gd name="connsiteY25" fmla="*/ 63500 h 628650"/>
                <a:gd name="connsiteX26" fmla="*/ 835025 w 930275"/>
                <a:gd name="connsiteY26" fmla="*/ 53975 h 628650"/>
                <a:gd name="connsiteX27" fmla="*/ 904875 w 930275"/>
                <a:gd name="connsiteY27" fmla="*/ 0 h 628650"/>
                <a:gd name="connsiteX0" fmla="*/ 904875 w 930275"/>
                <a:gd name="connsiteY0" fmla="*/ 0 h 637006"/>
                <a:gd name="connsiteX1" fmla="*/ 911225 w 930275"/>
                <a:gd name="connsiteY1" fmla="*/ 304800 h 637006"/>
                <a:gd name="connsiteX2" fmla="*/ 904875 w 930275"/>
                <a:gd name="connsiteY2" fmla="*/ 400050 h 637006"/>
                <a:gd name="connsiteX3" fmla="*/ 930275 w 930275"/>
                <a:gd name="connsiteY3" fmla="*/ 488950 h 637006"/>
                <a:gd name="connsiteX4" fmla="*/ 863600 w 930275"/>
                <a:gd name="connsiteY4" fmla="*/ 552450 h 637006"/>
                <a:gd name="connsiteX5" fmla="*/ 774700 w 930275"/>
                <a:gd name="connsiteY5" fmla="*/ 637006 h 637006"/>
                <a:gd name="connsiteX6" fmla="*/ 679450 w 930275"/>
                <a:gd name="connsiteY6" fmla="*/ 609600 h 637006"/>
                <a:gd name="connsiteX7" fmla="*/ 581025 w 930275"/>
                <a:gd name="connsiteY7" fmla="*/ 628650 h 637006"/>
                <a:gd name="connsiteX8" fmla="*/ 327025 w 930275"/>
                <a:gd name="connsiteY8" fmla="*/ 625475 h 637006"/>
                <a:gd name="connsiteX9" fmla="*/ 273050 w 930275"/>
                <a:gd name="connsiteY9" fmla="*/ 619125 h 637006"/>
                <a:gd name="connsiteX10" fmla="*/ 177800 w 930275"/>
                <a:gd name="connsiteY10" fmla="*/ 606425 h 637006"/>
                <a:gd name="connsiteX11" fmla="*/ 66675 w 930275"/>
                <a:gd name="connsiteY11" fmla="*/ 568325 h 637006"/>
                <a:gd name="connsiteX12" fmla="*/ 6350 w 930275"/>
                <a:gd name="connsiteY12" fmla="*/ 542925 h 637006"/>
                <a:gd name="connsiteX13" fmla="*/ 12700 w 930275"/>
                <a:gd name="connsiteY13" fmla="*/ 476250 h 637006"/>
                <a:gd name="connsiteX14" fmla="*/ 0 w 930275"/>
                <a:gd name="connsiteY14" fmla="*/ 381000 h 637006"/>
                <a:gd name="connsiteX15" fmla="*/ 3175 w 930275"/>
                <a:gd name="connsiteY15" fmla="*/ 228600 h 637006"/>
                <a:gd name="connsiteX16" fmla="*/ 3175 w 930275"/>
                <a:gd name="connsiteY16" fmla="*/ 98425 h 637006"/>
                <a:gd name="connsiteX17" fmla="*/ 6350 w 930275"/>
                <a:gd name="connsiteY17" fmla="*/ 12700 h 637006"/>
                <a:gd name="connsiteX18" fmla="*/ 95250 w 930275"/>
                <a:gd name="connsiteY18" fmla="*/ 53975 h 637006"/>
                <a:gd name="connsiteX19" fmla="*/ 136525 w 930275"/>
                <a:gd name="connsiteY19" fmla="*/ 60325 h 637006"/>
                <a:gd name="connsiteX20" fmla="*/ 184150 w 930275"/>
                <a:gd name="connsiteY20" fmla="*/ 85725 h 637006"/>
                <a:gd name="connsiteX21" fmla="*/ 219075 w 930275"/>
                <a:gd name="connsiteY21" fmla="*/ 85725 h 637006"/>
                <a:gd name="connsiteX22" fmla="*/ 260350 w 930275"/>
                <a:gd name="connsiteY22" fmla="*/ 98425 h 637006"/>
                <a:gd name="connsiteX23" fmla="*/ 679450 w 930275"/>
                <a:gd name="connsiteY23" fmla="*/ 101600 h 637006"/>
                <a:gd name="connsiteX24" fmla="*/ 742950 w 930275"/>
                <a:gd name="connsiteY24" fmla="*/ 73025 h 637006"/>
                <a:gd name="connsiteX25" fmla="*/ 809625 w 930275"/>
                <a:gd name="connsiteY25" fmla="*/ 63500 h 637006"/>
                <a:gd name="connsiteX26" fmla="*/ 835025 w 930275"/>
                <a:gd name="connsiteY26" fmla="*/ 53975 h 637006"/>
                <a:gd name="connsiteX27" fmla="*/ 904875 w 930275"/>
                <a:gd name="connsiteY27" fmla="*/ 0 h 637006"/>
                <a:gd name="connsiteX0" fmla="*/ 904875 w 930275"/>
                <a:gd name="connsiteY0" fmla="*/ 0 h 659231"/>
                <a:gd name="connsiteX1" fmla="*/ 911225 w 930275"/>
                <a:gd name="connsiteY1" fmla="*/ 304800 h 659231"/>
                <a:gd name="connsiteX2" fmla="*/ 904875 w 930275"/>
                <a:gd name="connsiteY2" fmla="*/ 400050 h 659231"/>
                <a:gd name="connsiteX3" fmla="*/ 930275 w 930275"/>
                <a:gd name="connsiteY3" fmla="*/ 488950 h 659231"/>
                <a:gd name="connsiteX4" fmla="*/ 863600 w 930275"/>
                <a:gd name="connsiteY4" fmla="*/ 552450 h 659231"/>
                <a:gd name="connsiteX5" fmla="*/ 774700 w 930275"/>
                <a:gd name="connsiteY5" fmla="*/ 637006 h 659231"/>
                <a:gd name="connsiteX6" fmla="*/ 681831 w 930275"/>
                <a:gd name="connsiteY6" fmla="*/ 659231 h 659231"/>
                <a:gd name="connsiteX7" fmla="*/ 581025 w 930275"/>
                <a:gd name="connsiteY7" fmla="*/ 628650 h 659231"/>
                <a:gd name="connsiteX8" fmla="*/ 327025 w 930275"/>
                <a:gd name="connsiteY8" fmla="*/ 625475 h 659231"/>
                <a:gd name="connsiteX9" fmla="*/ 273050 w 930275"/>
                <a:gd name="connsiteY9" fmla="*/ 619125 h 659231"/>
                <a:gd name="connsiteX10" fmla="*/ 177800 w 930275"/>
                <a:gd name="connsiteY10" fmla="*/ 606425 h 659231"/>
                <a:gd name="connsiteX11" fmla="*/ 66675 w 930275"/>
                <a:gd name="connsiteY11" fmla="*/ 568325 h 659231"/>
                <a:gd name="connsiteX12" fmla="*/ 6350 w 930275"/>
                <a:gd name="connsiteY12" fmla="*/ 542925 h 659231"/>
                <a:gd name="connsiteX13" fmla="*/ 12700 w 930275"/>
                <a:gd name="connsiteY13" fmla="*/ 476250 h 659231"/>
                <a:gd name="connsiteX14" fmla="*/ 0 w 930275"/>
                <a:gd name="connsiteY14" fmla="*/ 381000 h 659231"/>
                <a:gd name="connsiteX15" fmla="*/ 3175 w 930275"/>
                <a:gd name="connsiteY15" fmla="*/ 228600 h 659231"/>
                <a:gd name="connsiteX16" fmla="*/ 3175 w 930275"/>
                <a:gd name="connsiteY16" fmla="*/ 98425 h 659231"/>
                <a:gd name="connsiteX17" fmla="*/ 6350 w 930275"/>
                <a:gd name="connsiteY17" fmla="*/ 12700 h 659231"/>
                <a:gd name="connsiteX18" fmla="*/ 95250 w 930275"/>
                <a:gd name="connsiteY18" fmla="*/ 53975 h 659231"/>
                <a:gd name="connsiteX19" fmla="*/ 136525 w 930275"/>
                <a:gd name="connsiteY19" fmla="*/ 60325 h 659231"/>
                <a:gd name="connsiteX20" fmla="*/ 184150 w 930275"/>
                <a:gd name="connsiteY20" fmla="*/ 85725 h 659231"/>
                <a:gd name="connsiteX21" fmla="*/ 219075 w 930275"/>
                <a:gd name="connsiteY21" fmla="*/ 85725 h 659231"/>
                <a:gd name="connsiteX22" fmla="*/ 260350 w 930275"/>
                <a:gd name="connsiteY22" fmla="*/ 98425 h 659231"/>
                <a:gd name="connsiteX23" fmla="*/ 679450 w 930275"/>
                <a:gd name="connsiteY23" fmla="*/ 101600 h 659231"/>
                <a:gd name="connsiteX24" fmla="*/ 742950 w 930275"/>
                <a:gd name="connsiteY24" fmla="*/ 73025 h 659231"/>
                <a:gd name="connsiteX25" fmla="*/ 809625 w 930275"/>
                <a:gd name="connsiteY25" fmla="*/ 63500 h 659231"/>
                <a:gd name="connsiteX26" fmla="*/ 835025 w 930275"/>
                <a:gd name="connsiteY26" fmla="*/ 53975 h 659231"/>
                <a:gd name="connsiteX27" fmla="*/ 904875 w 930275"/>
                <a:gd name="connsiteY27" fmla="*/ 0 h 659231"/>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1831 w 930275"/>
                <a:gd name="connsiteY6" fmla="*/ 659231 h 709864"/>
                <a:gd name="connsiteX7" fmla="*/ 581025 w 930275"/>
                <a:gd name="connsiteY7" fmla="*/ 709864 h 709864"/>
                <a:gd name="connsiteX8" fmla="*/ 327025 w 930275"/>
                <a:gd name="connsiteY8" fmla="*/ 625475 h 709864"/>
                <a:gd name="connsiteX9" fmla="*/ 273050 w 930275"/>
                <a:gd name="connsiteY9" fmla="*/ 619125 h 709864"/>
                <a:gd name="connsiteX10" fmla="*/ 177800 w 930275"/>
                <a:gd name="connsiteY10" fmla="*/ 606425 h 709864"/>
                <a:gd name="connsiteX11" fmla="*/ 66675 w 930275"/>
                <a:gd name="connsiteY11" fmla="*/ 568325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79450 w 930275"/>
                <a:gd name="connsiteY23" fmla="*/ 101600 h 709864"/>
                <a:gd name="connsiteX24" fmla="*/ 742950 w 930275"/>
                <a:gd name="connsiteY24" fmla="*/ 73025 h 709864"/>
                <a:gd name="connsiteX25" fmla="*/ 809625 w 930275"/>
                <a:gd name="connsiteY25" fmla="*/ 63500 h 709864"/>
                <a:gd name="connsiteX26" fmla="*/ 835025 w 930275"/>
                <a:gd name="connsiteY26" fmla="*/ 53975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27025 w 930275"/>
                <a:gd name="connsiteY8" fmla="*/ 625475 h 709864"/>
                <a:gd name="connsiteX9" fmla="*/ 273050 w 930275"/>
                <a:gd name="connsiteY9" fmla="*/ 619125 h 709864"/>
                <a:gd name="connsiteX10" fmla="*/ 177800 w 930275"/>
                <a:gd name="connsiteY10" fmla="*/ 606425 h 709864"/>
                <a:gd name="connsiteX11" fmla="*/ 66675 w 930275"/>
                <a:gd name="connsiteY11" fmla="*/ 568325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79450 w 930275"/>
                <a:gd name="connsiteY23" fmla="*/ 101600 h 709864"/>
                <a:gd name="connsiteX24" fmla="*/ 742950 w 930275"/>
                <a:gd name="connsiteY24" fmla="*/ 73025 h 709864"/>
                <a:gd name="connsiteX25" fmla="*/ 809625 w 930275"/>
                <a:gd name="connsiteY25" fmla="*/ 63500 h 709864"/>
                <a:gd name="connsiteX26" fmla="*/ 835025 w 930275"/>
                <a:gd name="connsiteY26" fmla="*/ 53975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3050 w 930275"/>
                <a:gd name="connsiteY9" fmla="*/ 619125 h 709864"/>
                <a:gd name="connsiteX10" fmla="*/ 177800 w 930275"/>
                <a:gd name="connsiteY10" fmla="*/ 606425 h 709864"/>
                <a:gd name="connsiteX11" fmla="*/ 66675 w 930275"/>
                <a:gd name="connsiteY11" fmla="*/ 568325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79450 w 930275"/>
                <a:gd name="connsiteY23" fmla="*/ 101600 h 709864"/>
                <a:gd name="connsiteX24" fmla="*/ 742950 w 930275"/>
                <a:gd name="connsiteY24" fmla="*/ 73025 h 709864"/>
                <a:gd name="connsiteX25" fmla="*/ 809625 w 930275"/>
                <a:gd name="connsiteY25" fmla="*/ 63500 h 709864"/>
                <a:gd name="connsiteX26" fmla="*/ 835025 w 930275"/>
                <a:gd name="connsiteY26" fmla="*/ 53975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06425 h 709864"/>
                <a:gd name="connsiteX11" fmla="*/ 66675 w 930275"/>
                <a:gd name="connsiteY11" fmla="*/ 568325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79450 w 930275"/>
                <a:gd name="connsiteY23" fmla="*/ 101600 h 709864"/>
                <a:gd name="connsiteX24" fmla="*/ 742950 w 930275"/>
                <a:gd name="connsiteY24" fmla="*/ 73025 h 709864"/>
                <a:gd name="connsiteX25" fmla="*/ 809625 w 930275"/>
                <a:gd name="connsiteY25" fmla="*/ 63500 h 709864"/>
                <a:gd name="connsiteX26" fmla="*/ 835025 w 930275"/>
                <a:gd name="connsiteY26" fmla="*/ 53975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68325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79450 w 930275"/>
                <a:gd name="connsiteY23" fmla="*/ 101600 h 709864"/>
                <a:gd name="connsiteX24" fmla="*/ 742950 w 930275"/>
                <a:gd name="connsiteY24" fmla="*/ 73025 h 709864"/>
                <a:gd name="connsiteX25" fmla="*/ 809625 w 930275"/>
                <a:gd name="connsiteY25" fmla="*/ 63500 h 709864"/>
                <a:gd name="connsiteX26" fmla="*/ 835025 w 930275"/>
                <a:gd name="connsiteY26" fmla="*/ 53975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79450 w 930275"/>
                <a:gd name="connsiteY23" fmla="*/ 101600 h 709864"/>
                <a:gd name="connsiteX24" fmla="*/ 742950 w 930275"/>
                <a:gd name="connsiteY24" fmla="*/ 73025 h 709864"/>
                <a:gd name="connsiteX25" fmla="*/ 809625 w 930275"/>
                <a:gd name="connsiteY25" fmla="*/ 63500 h 709864"/>
                <a:gd name="connsiteX26" fmla="*/ 835025 w 930275"/>
                <a:gd name="connsiteY26" fmla="*/ 53975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79450 w 930275"/>
                <a:gd name="connsiteY23" fmla="*/ 101600 h 709864"/>
                <a:gd name="connsiteX24" fmla="*/ 742950 w 930275"/>
                <a:gd name="connsiteY24" fmla="*/ 73025 h 709864"/>
                <a:gd name="connsiteX25" fmla="*/ 809625 w 930275"/>
                <a:gd name="connsiteY25" fmla="*/ 63500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79450 w 930275"/>
                <a:gd name="connsiteY23" fmla="*/ 101600 h 709864"/>
                <a:gd name="connsiteX24" fmla="*/ 742950 w 930275"/>
                <a:gd name="connsiteY24" fmla="*/ 73025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79450 w 930275"/>
                <a:gd name="connsiteY23" fmla="*/ 101600 h 709864"/>
                <a:gd name="connsiteX24" fmla="*/ 754856 w 930275"/>
                <a:gd name="connsiteY24" fmla="*/ 145214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60350 w 930275"/>
                <a:gd name="connsiteY22" fmla="*/ 98425 h 709864"/>
                <a:gd name="connsiteX23" fmla="*/ 698500 w 930275"/>
                <a:gd name="connsiteY23" fmla="*/ 173789 h 709864"/>
                <a:gd name="connsiteX24" fmla="*/ 754856 w 930275"/>
                <a:gd name="connsiteY24" fmla="*/ 145214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9075 w 930275"/>
                <a:gd name="connsiteY21" fmla="*/ 85725 h 709864"/>
                <a:gd name="connsiteX22" fmla="*/ 257968 w 930275"/>
                <a:gd name="connsiteY22" fmla="*/ 193176 h 709864"/>
                <a:gd name="connsiteX23" fmla="*/ 698500 w 930275"/>
                <a:gd name="connsiteY23" fmla="*/ 173789 h 709864"/>
                <a:gd name="connsiteX24" fmla="*/ 754856 w 930275"/>
                <a:gd name="connsiteY24" fmla="*/ 145214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84150 w 930275"/>
                <a:gd name="connsiteY20" fmla="*/ 85725 h 709864"/>
                <a:gd name="connsiteX21" fmla="*/ 211931 w 930275"/>
                <a:gd name="connsiteY21" fmla="*/ 153401 h 709864"/>
                <a:gd name="connsiteX22" fmla="*/ 257968 w 930275"/>
                <a:gd name="connsiteY22" fmla="*/ 193176 h 709864"/>
                <a:gd name="connsiteX23" fmla="*/ 698500 w 930275"/>
                <a:gd name="connsiteY23" fmla="*/ 173789 h 709864"/>
                <a:gd name="connsiteX24" fmla="*/ 754856 w 930275"/>
                <a:gd name="connsiteY24" fmla="*/ 145214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6525 w 930275"/>
                <a:gd name="connsiteY19" fmla="*/ 60325 h 709864"/>
                <a:gd name="connsiteX20" fmla="*/ 172244 w 930275"/>
                <a:gd name="connsiteY20" fmla="*/ 148890 h 709864"/>
                <a:gd name="connsiteX21" fmla="*/ 211931 w 930275"/>
                <a:gd name="connsiteY21" fmla="*/ 153401 h 709864"/>
                <a:gd name="connsiteX22" fmla="*/ 257968 w 930275"/>
                <a:gd name="connsiteY22" fmla="*/ 193176 h 709864"/>
                <a:gd name="connsiteX23" fmla="*/ 698500 w 930275"/>
                <a:gd name="connsiteY23" fmla="*/ 173789 h 709864"/>
                <a:gd name="connsiteX24" fmla="*/ 754856 w 930275"/>
                <a:gd name="connsiteY24" fmla="*/ 145214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95250 w 930275"/>
                <a:gd name="connsiteY18" fmla="*/ 53975 h 709864"/>
                <a:gd name="connsiteX19" fmla="*/ 134144 w 930275"/>
                <a:gd name="connsiteY19" fmla="*/ 105444 h 709864"/>
                <a:gd name="connsiteX20" fmla="*/ 172244 w 930275"/>
                <a:gd name="connsiteY20" fmla="*/ 148890 h 709864"/>
                <a:gd name="connsiteX21" fmla="*/ 211931 w 930275"/>
                <a:gd name="connsiteY21" fmla="*/ 153401 h 709864"/>
                <a:gd name="connsiteX22" fmla="*/ 257968 w 930275"/>
                <a:gd name="connsiteY22" fmla="*/ 193176 h 709864"/>
                <a:gd name="connsiteX23" fmla="*/ 698500 w 930275"/>
                <a:gd name="connsiteY23" fmla="*/ 173789 h 709864"/>
                <a:gd name="connsiteX24" fmla="*/ 754856 w 930275"/>
                <a:gd name="connsiteY24" fmla="*/ 145214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71438 w 930275"/>
                <a:gd name="connsiteY18" fmla="*/ 72023 h 709864"/>
                <a:gd name="connsiteX19" fmla="*/ 134144 w 930275"/>
                <a:gd name="connsiteY19" fmla="*/ 105444 h 709864"/>
                <a:gd name="connsiteX20" fmla="*/ 172244 w 930275"/>
                <a:gd name="connsiteY20" fmla="*/ 148890 h 709864"/>
                <a:gd name="connsiteX21" fmla="*/ 211931 w 930275"/>
                <a:gd name="connsiteY21" fmla="*/ 153401 h 709864"/>
                <a:gd name="connsiteX22" fmla="*/ 257968 w 930275"/>
                <a:gd name="connsiteY22" fmla="*/ 193176 h 709864"/>
                <a:gd name="connsiteX23" fmla="*/ 698500 w 930275"/>
                <a:gd name="connsiteY23" fmla="*/ 173789 h 709864"/>
                <a:gd name="connsiteX24" fmla="*/ 754856 w 930275"/>
                <a:gd name="connsiteY24" fmla="*/ 145214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71438 w 930275"/>
                <a:gd name="connsiteY18" fmla="*/ 72023 h 709864"/>
                <a:gd name="connsiteX19" fmla="*/ 134144 w 930275"/>
                <a:gd name="connsiteY19" fmla="*/ 105444 h 709864"/>
                <a:gd name="connsiteX20" fmla="*/ 172244 w 930275"/>
                <a:gd name="connsiteY20" fmla="*/ 148890 h 709864"/>
                <a:gd name="connsiteX21" fmla="*/ 211931 w 930275"/>
                <a:gd name="connsiteY21" fmla="*/ 153401 h 709864"/>
                <a:gd name="connsiteX22" fmla="*/ 257968 w 930275"/>
                <a:gd name="connsiteY22" fmla="*/ 193176 h 709864"/>
                <a:gd name="connsiteX23" fmla="*/ 698500 w 930275"/>
                <a:gd name="connsiteY23" fmla="*/ 113631 h 709864"/>
                <a:gd name="connsiteX24" fmla="*/ 754856 w 930275"/>
                <a:gd name="connsiteY24" fmla="*/ 145214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0 h 709864"/>
                <a:gd name="connsiteX1" fmla="*/ 911225 w 930275"/>
                <a:gd name="connsiteY1" fmla="*/ 304800 h 709864"/>
                <a:gd name="connsiteX2" fmla="*/ 904875 w 930275"/>
                <a:gd name="connsiteY2" fmla="*/ 400050 h 709864"/>
                <a:gd name="connsiteX3" fmla="*/ 930275 w 930275"/>
                <a:gd name="connsiteY3" fmla="*/ 488950 h 709864"/>
                <a:gd name="connsiteX4" fmla="*/ 863600 w 930275"/>
                <a:gd name="connsiteY4" fmla="*/ 552450 h 709864"/>
                <a:gd name="connsiteX5" fmla="*/ 774700 w 930275"/>
                <a:gd name="connsiteY5" fmla="*/ 637006 h 709864"/>
                <a:gd name="connsiteX6" fmla="*/ 686594 w 930275"/>
                <a:gd name="connsiteY6" fmla="*/ 677278 h 709864"/>
                <a:gd name="connsiteX7" fmla="*/ 581025 w 930275"/>
                <a:gd name="connsiteY7" fmla="*/ 709864 h 709864"/>
                <a:gd name="connsiteX8" fmla="*/ 343694 w 930275"/>
                <a:gd name="connsiteY8" fmla="*/ 697664 h 709864"/>
                <a:gd name="connsiteX9" fmla="*/ 270668 w 930275"/>
                <a:gd name="connsiteY9" fmla="*/ 695826 h 709864"/>
                <a:gd name="connsiteX10" fmla="*/ 177800 w 930275"/>
                <a:gd name="connsiteY10" fmla="*/ 660567 h 709864"/>
                <a:gd name="connsiteX11" fmla="*/ 66675 w 930275"/>
                <a:gd name="connsiteY11" fmla="*/ 599907 h 709864"/>
                <a:gd name="connsiteX12" fmla="*/ 6350 w 930275"/>
                <a:gd name="connsiteY12" fmla="*/ 542925 h 709864"/>
                <a:gd name="connsiteX13" fmla="*/ 12700 w 930275"/>
                <a:gd name="connsiteY13" fmla="*/ 476250 h 709864"/>
                <a:gd name="connsiteX14" fmla="*/ 0 w 930275"/>
                <a:gd name="connsiteY14" fmla="*/ 381000 h 709864"/>
                <a:gd name="connsiteX15" fmla="*/ 3175 w 930275"/>
                <a:gd name="connsiteY15" fmla="*/ 228600 h 709864"/>
                <a:gd name="connsiteX16" fmla="*/ 3175 w 930275"/>
                <a:gd name="connsiteY16" fmla="*/ 98425 h 709864"/>
                <a:gd name="connsiteX17" fmla="*/ 6350 w 930275"/>
                <a:gd name="connsiteY17" fmla="*/ 12700 h 709864"/>
                <a:gd name="connsiteX18" fmla="*/ 71438 w 930275"/>
                <a:gd name="connsiteY18" fmla="*/ 72023 h 709864"/>
                <a:gd name="connsiteX19" fmla="*/ 134144 w 930275"/>
                <a:gd name="connsiteY19" fmla="*/ 105444 h 709864"/>
                <a:gd name="connsiteX20" fmla="*/ 172244 w 930275"/>
                <a:gd name="connsiteY20" fmla="*/ 148890 h 709864"/>
                <a:gd name="connsiteX21" fmla="*/ 211931 w 930275"/>
                <a:gd name="connsiteY21" fmla="*/ 153401 h 709864"/>
                <a:gd name="connsiteX22" fmla="*/ 257968 w 930275"/>
                <a:gd name="connsiteY22" fmla="*/ 193176 h 709864"/>
                <a:gd name="connsiteX23" fmla="*/ 698500 w 930275"/>
                <a:gd name="connsiteY23" fmla="*/ 113631 h 709864"/>
                <a:gd name="connsiteX24" fmla="*/ 752475 w 930275"/>
                <a:gd name="connsiteY24" fmla="*/ 836 h 709864"/>
                <a:gd name="connsiteX25" fmla="*/ 816769 w 930275"/>
                <a:gd name="connsiteY25" fmla="*/ 99595 h 709864"/>
                <a:gd name="connsiteX26" fmla="*/ 842169 w 930275"/>
                <a:gd name="connsiteY26" fmla="*/ 72023 h 709864"/>
                <a:gd name="connsiteX27" fmla="*/ 904875 w 930275"/>
                <a:gd name="connsiteY27" fmla="*/ 0 h 709864"/>
                <a:gd name="connsiteX0" fmla="*/ 904875 w 930275"/>
                <a:gd name="connsiteY0" fmla="*/ 20721 h 730585"/>
                <a:gd name="connsiteX1" fmla="*/ 911225 w 930275"/>
                <a:gd name="connsiteY1" fmla="*/ 325521 h 730585"/>
                <a:gd name="connsiteX2" fmla="*/ 904875 w 930275"/>
                <a:gd name="connsiteY2" fmla="*/ 420771 h 730585"/>
                <a:gd name="connsiteX3" fmla="*/ 930275 w 930275"/>
                <a:gd name="connsiteY3" fmla="*/ 509671 h 730585"/>
                <a:gd name="connsiteX4" fmla="*/ 863600 w 930275"/>
                <a:gd name="connsiteY4" fmla="*/ 573171 h 730585"/>
                <a:gd name="connsiteX5" fmla="*/ 774700 w 930275"/>
                <a:gd name="connsiteY5" fmla="*/ 657727 h 730585"/>
                <a:gd name="connsiteX6" fmla="*/ 686594 w 930275"/>
                <a:gd name="connsiteY6" fmla="*/ 697999 h 730585"/>
                <a:gd name="connsiteX7" fmla="*/ 581025 w 930275"/>
                <a:gd name="connsiteY7" fmla="*/ 730585 h 730585"/>
                <a:gd name="connsiteX8" fmla="*/ 343694 w 930275"/>
                <a:gd name="connsiteY8" fmla="*/ 718385 h 730585"/>
                <a:gd name="connsiteX9" fmla="*/ 270668 w 930275"/>
                <a:gd name="connsiteY9" fmla="*/ 716547 h 730585"/>
                <a:gd name="connsiteX10" fmla="*/ 177800 w 930275"/>
                <a:gd name="connsiteY10" fmla="*/ 681288 h 730585"/>
                <a:gd name="connsiteX11" fmla="*/ 66675 w 930275"/>
                <a:gd name="connsiteY11" fmla="*/ 620628 h 730585"/>
                <a:gd name="connsiteX12" fmla="*/ 6350 w 930275"/>
                <a:gd name="connsiteY12" fmla="*/ 563646 h 730585"/>
                <a:gd name="connsiteX13" fmla="*/ 12700 w 930275"/>
                <a:gd name="connsiteY13" fmla="*/ 496971 h 730585"/>
                <a:gd name="connsiteX14" fmla="*/ 0 w 930275"/>
                <a:gd name="connsiteY14" fmla="*/ 401721 h 730585"/>
                <a:gd name="connsiteX15" fmla="*/ 3175 w 930275"/>
                <a:gd name="connsiteY15" fmla="*/ 249321 h 730585"/>
                <a:gd name="connsiteX16" fmla="*/ 3175 w 930275"/>
                <a:gd name="connsiteY16" fmla="*/ 119146 h 730585"/>
                <a:gd name="connsiteX17" fmla="*/ 6350 w 930275"/>
                <a:gd name="connsiteY17" fmla="*/ 33421 h 730585"/>
                <a:gd name="connsiteX18" fmla="*/ 71438 w 930275"/>
                <a:gd name="connsiteY18" fmla="*/ 92744 h 730585"/>
                <a:gd name="connsiteX19" fmla="*/ 134144 w 930275"/>
                <a:gd name="connsiteY19" fmla="*/ 126165 h 730585"/>
                <a:gd name="connsiteX20" fmla="*/ 172244 w 930275"/>
                <a:gd name="connsiteY20" fmla="*/ 169611 h 730585"/>
                <a:gd name="connsiteX21" fmla="*/ 211931 w 930275"/>
                <a:gd name="connsiteY21" fmla="*/ 174122 h 730585"/>
                <a:gd name="connsiteX22" fmla="*/ 257968 w 930275"/>
                <a:gd name="connsiteY22" fmla="*/ 213897 h 730585"/>
                <a:gd name="connsiteX23" fmla="*/ 698500 w 930275"/>
                <a:gd name="connsiteY23" fmla="*/ 134352 h 730585"/>
                <a:gd name="connsiteX24" fmla="*/ 752475 w 930275"/>
                <a:gd name="connsiteY24" fmla="*/ 21557 h 730585"/>
                <a:gd name="connsiteX25" fmla="*/ 812007 w 930275"/>
                <a:gd name="connsiteY25" fmla="*/ 0 h 730585"/>
                <a:gd name="connsiteX26" fmla="*/ 842169 w 930275"/>
                <a:gd name="connsiteY26" fmla="*/ 92744 h 730585"/>
                <a:gd name="connsiteX27" fmla="*/ 904875 w 930275"/>
                <a:gd name="connsiteY27" fmla="*/ 20721 h 730585"/>
                <a:gd name="connsiteX0" fmla="*/ 904875 w 930275"/>
                <a:gd name="connsiteY0" fmla="*/ 90404 h 800268"/>
                <a:gd name="connsiteX1" fmla="*/ 911225 w 930275"/>
                <a:gd name="connsiteY1" fmla="*/ 395204 h 800268"/>
                <a:gd name="connsiteX2" fmla="*/ 904875 w 930275"/>
                <a:gd name="connsiteY2" fmla="*/ 490454 h 800268"/>
                <a:gd name="connsiteX3" fmla="*/ 930275 w 930275"/>
                <a:gd name="connsiteY3" fmla="*/ 579354 h 800268"/>
                <a:gd name="connsiteX4" fmla="*/ 863600 w 930275"/>
                <a:gd name="connsiteY4" fmla="*/ 642854 h 800268"/>
                <a:gd name="connsiteX5" fmla="*/ 774700 w 930275"/>
                <a:gd name="connsiteY5" fmla="*/ 727410 h 800268"/>
                <a:gd name="connsiteX6" fmla="*/ 686594 w 930275"/>
                <a:gd name="connsiteY6" fmla="*/ 767682 h 800268"/>
                <a:gd name="connsiteX7" fmla="*/ 581025 w 930275"/>
                <a:gd name="connsiteY7" fmla="*/ 800268 h 800268"/>
                <a:gd name="connsiteX8" fmla="*/ 343694 w 930275"/>
                <a:gd name="connsiteY8" fmla="*/ 788068 h 800268"/>
                <a:gd name="connsiteX9" fmla="*/ 270668 w 930275"/>
                <a:gd name="connsiteY9" fmla="*/ 786230 h 800268"/>
                <a:gd name="connsiteX10" fmla="*/ 177800 w 930275"/>
                <a:gd name="connsiteY10" fmla="*/ 750971 h 800268"/>
                <a:gd name="connsiteX11" fmla="*/ 66675 w 930275"/>
                <a:gd name="connsiteY11" fmla="*/ 690311 h 800268"/>
                <a:gd name="connsiteX12" fmla="*/ 6350 w 930275"/>
                <a:gd name="connsiteY12" fmla="*/ 633329 h 800268"/>
                <a:gd name="connsiteX13" fmla="*/ 12700 w 930275"/>
                <a:gd name="connsiteY13" fmla="*/ 566654 h 800268"/>
                <a:gd name="connsiteX14" fmla="*/ 0 w 930275"/>
                <a:gd name="connsiteY14" fmla="*/ 471404 h 800268"/>
                <a:gd name="connsiteX15" fmla="*/ 3175 w 930275"/>
                <a:gd name="connsiteY15" fmla="*/ 319004 h 800268"/>
                <a:gd name="connsiteX16" fmla="*/ 3175 w 930275"/>
                <a:gd name="connsiteY16" fmla="*/ 188829 h 800268"/>
                <a:gd name="connsiteX17" fmla="*/ 6350 w 930275"/>
                <a:gd name="connsiteY17" fmla="*/ 103104 h 800268"/>
                <a:gd name="connsiteX18" fmla="*/ 71438 w 930275"/>
                <a:gd name="connsiteY18" fmla="*/ 162427 h 800268"/>
                <a:gd name="connsiteX19" fmla="*/ 134144 w 930275"/>
                <a:gd name="connsiteY19" fmla="*/ 195848 h 800268"/>
                <a:gd name="connsiteX20" fmla="*/ 172244 w 930275"/>
                <a:gd name="connsiteY20" fmla="*/ 239294 h 800268"/>
                <a:gd name="connsiteX21" fmla="*/ 211931 w 930275"/>
                <a:gd name="connsiteY21" fmla="*/ 243805 h 800268"/>
                <a:gd name="connsiteX22" fmla="*/ 257968 w 930275"/>
                <a:gd name="connsiteY22" fmla="*/ 283580 h 800268"/>
                <a:gd name="connsiteX23" fmla="*/ 698500 w 930275"/>
                <a:gd name="connsiteY23" fmla="*/ 204035 h 800268"/>
                <a:gd name="connsiteX24" fmla="*/ 752475 w 930275"/>
                <a:gd name="connsiteY24" fmla="*/ 91240 h 800268"/>
                <a:gd name="connsiteX25" fmla="*/ 812007 w 930275"/>
                <a:gd name="connsiteY25" fmla="*/ 69683 h 800268"/>
                <a:gd name="connsiteX26" fmla="*/ 849313 w 930275"/>
                <a:gd name="connsiteY26" fmla="*/ 0 h 800268"/>
                <a:gd name="connsiteX27" fmla="*/ 904875 w 930275"/>
                <a:gd name="connsiteY27" fmla="*/ 90404 h 800268"/>
                <a:gd name="connsiteX0" fmla="*/ 916781 w 930275"/>
                <a:gd name="connsiteY0" fmla="*/ 0 h 926432"/>
                <a:gd name="connsiteX1" fmla="*/ 911225 w 930275"/>
                <a:gd name="connsiteY1" fmla="*/ 521368 h 926432"/>
                <a:gd name="connsiteX2" fmla="*/ 904875 w 930275"/>
                <a:gd name="connsiteY2" fmla="*/ 616618 h 926432"/>
                <a:gd name="connsiteX3" fmla="*/ 930275 w 930275"/>
                <a:gd name="connsiteY3" fmla="*/ 705518 h 926432"/>
                <a:gd name="connsiteX4" fmla="*/ 863600 w 930275"/>
                <a:gd name="connsiteY4" fmla="*/ 769018 h 926432"/>
                <a:gd name="connsiteX5" fmla="*/ 774700 w 930275"/>
                <a:gd name="connsiteY5" fmla="*/ 853574 h 926432"/>
                <a:gd name="connsiteX6" fmla="*/ 686594 w 930275"/>
                <a:gd name="connsiteY6" fmla="*/ 893846 h 926432"/>
                <a:gd name="connsiteX7" fmla="*/ 581025 w 930275"/>
                <a:gd name="connsiteY7" fmla="*/ 926432 h 926432"/>
                <a:gd name="connsiteX8" fmla="*/ 343694 w 930275"/>
                <a:gd name="connsiteY8" fmla="*/ 914232 h 926432"/>
                <a:gd name="connsiteX9" fmla="*/ 270668 w 930275"/>
                <a:gd name="connsiteY9" fmla="*/ 912394 h 926432"/>
                <a:gd name="connsiteX10" fmla="*/ 177800 w 930275"/>
                <a:gd name="connsiteY10" fmla="*/ 877135 h 926432"/>
                <a:gd name="connsiteX11" fmla="*/ 66675 w 930275"/>
                <a:gd name="connsiteY11" fmla="*/ 816475 h 926432"/>
                <a:gd name="connsiteX12" fmla="*/ 6350 w 930275"/>
                <a:gd name="connsiteY12" fmla="*/ 759493 h 926432"/>
                <a:gd name="connsiteX13" fmla="*/ 12700 w 930275"/>
                <a:gd name="connsiteY13" fmla="*/ 692818 h 926432"/>
                <a:gd name="connsiteX14" fmla="*/ 0 w 930275"/>
                <a:gd name="connsiteY14" fmla="*/ 597568 h 926432"/>
                <a:gd name="connsiteX15" fmla="*/ 3175 w 930275"/>
                <a:gd name="connsiteY15" fmla="*/ 445168 h 926432"/>
                <a:gd name="connsiteX16" fmla="*/ 3175 w 930275"/>
                <a:gd name="connsiteY16" fmla="*/ 314993 h 926432"/>
                <a:gd name="connsiteX17" fmla="*/ 6350 w 930275"/>
                <a:gd name="connsiteY17" fmla="*/ 229268 h 926432"/>
                <a:gd name="connsiteX18" fmla="*/ 71438 w 930275"/>
                <a:gd name="connsiteY18" fmla="*/ 288591 h 926432"/>
                <a:gd name="connsiteX19" fmla="*/ 134144 w 930275"/>
                <a:gd name="connsiteY19" fmla="*/ 322012 h 926432"/>
                <a:gd name="connsiteX20" fmla="*/ 172244 w 930275"/>
                <a:gd name="connsiteY20" fmla="*/ 365458 h 926432"/>
                <a:gd name="connsiteX21" fmla="*/ 211931 w 930275"/>
                <a:gd name="connsiteY21" fmla="*/ 369969 h 926432"/>
                <a:gd name="connsiteX22" fmla="*/ 257968 w 930275"/>
                <a:gd name="connsiteY22" fmla="*/ 409744 h 926432"/>
                <a:gd name="connsiteX23" fmla="*/ 698500 w 930275"/>
                <a:gd name="connsiteY23" fmla="*/ 330199 h 926432"/>
                <a:gd name="connsiteX24" fmla="*/ 752475 w 930275"/>
                <a:gd name="connsiteY24" fmla="*/ 217404 h 926432"/>
                <a:gd name="connsiteX25" fmla="*/ 812007 w 930275"/>
                <a:gd name="connsiteY25" fmla="*/ 195847 h 926432"/>
                <a:gd name="connsiteX26" fmla="*/ 849313 w 930275"/>
                <a:gd name="connsiteY26" fmla="*/ 126164 h 926432"/>
                <a:gd name="connsiteX27" fmla="*/ 916781 w 930275"/>
                <a:gd name="connsiteY27" fmla="*/ 0 h 926432"/>
                <a:gd name="connsiteX0" fmla="*/ 916781 w 930275"/>
                <a:gd name="connsiteY0" fmla="*/ 0 h 926432"/>
                <a:gd name="connsiteX1" fmla="*/ 911225 w 930275"/>
                <a:gd name="connsiteY1" fmla="*/ 521368 h 926432"/>
                <a:gd name="connsiteX2" fmla="*/ 904875 w 930275"/>
                <a:gd name="connsiteY2" fmla="*/ 616618 h 926432"/>
                <a:gd name="connsiteX3" fmla="*/ 930275 w 930275"/>
                <a:gd name="connsiteY3" fmla="*/ 705518 h 926432"/>
                <a:gd name="connsiteX4" fmla="*/ 863600 w 930275"/>
                <a:gd name="connsiteY4" fmla="*/ 769018 h 926432"/>
                <a:gd name="connsiteX5" fmla="*/ 774700 w 930275"/>
                <a:gd name="connsiteY5" fmla="*/ 853574 h 926432"/>
                <a:gd name="connsiteX6" fmla="*/ 686594 w 930275"/>
                <a:gd name="connsiteY6" fmla="*/ 893846 h 926432"/>
                <a:gd name="connsiteX7" fmla="*/ 581025 w 930275"/>
                <a:gd name="connsiteY7" fmla="*/ 926432 h 926432"/>
                <a:gd name="connsiteX8" fmla="*/ 343694 w 930275"/>
                <a:gd name="connsiteY8" fmla="*/ 914232 h 926432"/>
                <a:gd name="connsiteX9" fmla="*/ 270668 w 930275"/>
                <a:gd name="connsiteY9" fmla="*/ 912394 h 926432"/>
                <a:gd name="connsiteX10" fmla="*/ 177800 w 930275"/>
                <a:gd name="connsiteY10" fmla="*/ 877135 h 926432"/>
                <a:gd name="connsiteX11" fmla="*/ 66675 w 930275"/>
                <a:gd name="connsiteY11" fmla="*/ 816475 h 926432"/>
                <a:gd name="connsiteX12" fmla="*/ 6350 w 930275"/>
                <a:gd name="connsiteY12" fmla="*/ 759493 h 926432"/>
                <a:gd name="connsiteX13" fmla="*/ 12700 w 930275"/>
                <a:gd name="connsiteY13" fmla="*/ 692818 h 926432"/>
                <a:gd name="connsiteX14" fmla="*/ 0 w 930275"/>
                <a:gd name="connsiteY14" fmla="*/ 597568 h 926432"/>
                <a:gd name="connsiteX15" fmla="*/ 3175 w 930275"/>
                <a:gd name="connsiteY15" fmla="*/ 445168 h 926432"/>
                <a:gd name="connsiteX16" fmla="*/ 3175 w 930275"/>
                <a:gd name="connsiteY16" fmla="*/ 314993 h 926432"/>
                <a:gd name="connsiteX17" fmla="*/ 11113 w 930275"/>
                <a:gd name="connsiteY17" fmla="*/ 48796 h 926432"/>
                <a:gd name="connsiteX18" fmla="*/ 71438 w 930275"/>
                <a:gd name="connsiteY18" fmla="*/ 288591 h 926432"/>
                <a:gd name="connsiteX19" fmla="*/ 134144 w 930275"/>
                <a:gd name="connsiteY19" fmla="*/ 322012 h 926432"/>
                <a:gd name="connsiteX20" fmla="*/ 172244 w 930275"/>
                <a:gd name="connsiteY20" fmla="*/ 365458 h 926432"/>
                <a:gd name="connsiteX21" fmla="*/ 211931 w 930275"/>
                <a:gd name="connsiteY21" fmla="*/ 369969 h 926432"/>
                <a:gd name="connsiteX22" fmla="*/ 257968 w 930275"/>
                <a:gd name="connsiteY22" fmla="*/ 409744 h 926432"/>
                <a:gd name="connsiteX23" fmla="*/ 698500 w 930275"/>
                <a:gd name="connsiteY23" fmla="*/ 330199 h 926432"/>
                <a:gd name="connsiteX24" fmla="*/ 752475 w 930275"/>
                <a:gd name="connsiteY24" fmla="*/ 217404 h 926432"/>
                <a:gd name="connsiteX25" fmla="*/ 812007 w 930275"/>
                <a:gd name="connsiteY25" fmla="*/ 195847 h 926432"/>
                <a:gd name="connsiteX26" fmla="*/ 849313 w 930275"/>
                <a:gd name="connsiteY26" fmla="*/ 126164 h 926432"/>
                <a:gd name="connsiteX27" fmla="*/ 916781 w 930275"/>
                <a:gd name="connsiteY27" fmla="*/ 0 h 926432"/>
                <a:gd name="connsiteX0" fmla="*/ 916781 w 930275"/>
                <a:gd name="connsiteY0" fmla="*/ 0 h 926432"/>
                <a:gd name="connsiteX1" fmla="*/ 911225 w 930275"/>
                <a:gd name="connsiteY1" fmla="*/ 521368 h 926432"/>
                <a:gd name="connsiteX2" fmla="*/ 904875 w 930275"/>
                <a:gd name="connsiteY2" fmla="*/ 616618 h 926432"/>
                <a:gd name="connsiteX3" fmla="*/ 930275 w 930275"/>
                <a:gd name="connsiteY3" fmla="*/ 705518 h 926432"/>
                <a:gd name="connsiteX4" fmla="*/ 863600 w 930275"/>
                <a:gd name="connsiteY4" fmla="*/ 769018 h 926432"/>
                <a:gd name="connsiteX5" fmla="*/ 774700 w 930275"/>
                <a:gd name="connsiteY5" fmla="*/ 853574 h 926432"/>
                <a:gd name="connsiteX6" fmla="*/ 686594 w 930275"/>
                <a:gd name="connsiteY6" fmla="*/ 893846 h 926432"/>
                <a:gd name="connsiteX7" fmla="*/ 581025 w 930275"/>
                <a:gd name="connsiteY7" fmla="*/ 926432 h 926432"/>
                <a:gd name="connsiteX8" fmla="*/ 343694 w 930275"/>
                <a:gd name="connsiteY8" fmla="*/ 914232 h 926432"/>
                <a:gd name="connsiteX9" fmla="*/ 270668 w 930275"/>
                <a:gd name="connsiteY9" fmla="*/ 912394 h 926432"/>
                <a:gd name="connsiteX10" fmla="*/ 177800 w 930275"/>
                <a:gd name="connsiteY10" fmla="*/ 877135 h 926432"/>
                <a:gd name="connsiteX11" fmla="*/ 66675 w 930275"/>
                <a:gd name="connsiteY11" fmla="*/ 816475 h 926432"/>
                <a:gd name="connsiteX12" fmla="*/ 6350 w 930275"/>
                <a:gd name="connsiteY12" fmla="*/ 759493 h 926432"/>
                <a:gd name="connsiteX13" fmla="*/ 12700 w 930275"/>
                <a:gd name="connsiteY13" fmla="*/ 692818 h 926432"/>
                <a:gd name="connsiteX14" fmla="*/ 0 w 930275"/>
                <a:gd name="connsiteY14" fmla="*/ 597568 h 926432"/>
                <a:gd name="connsiteX15" fmla="*/ 3175 w 930275"/>
                <a:gd name="connsiteY15" fmla="*/ 445168 h 926432"/>
                <a:gd name="connsiteX16" fmla="*/ 3175 w 930275"/>
                <a:gd name="connsiteY16" fmla="*/ 314993 h 926432"/>
                <a:gd name="connsiteX17" fmla="*/ 11113 w 930275"/>
                <a:gd name="connsiteY17" fmla="*/ 48796 h 926432"/>
                <a:gd name="connsiteX18" fmla="*/ 76201 w 930275"/>
                <a:gd name="connsiteY18" fmla="*/ 138194 h 926432"/>
                <a:gd name="connsiteX19" fmla="*/ 134144 w 930275"/>
                <a:gd name="connsiteY19" fmla="*/ 322012 h 926432"/>
                <a:gd name="connsiteX20" fmla="*/ 172244 w 930275"/>
                <a:gd name="connsiteY20" fmla="*/ 365458 h 926432"/>
                <a:gd name="connsiteX21" fmla="*/ 211931 w 930275"/>
                <a:gd name="connsiteY21" fmla="*/ 369969 h 926432"/>
                <a:gd name="connsiteX22" fmla="*/ 257968 w 930275"/>
                <a:gd name="connsiteY22" fmla="*/ 409744 h 926432"/>
                <a:gd name="connsiteX23" fmla="*/ 698500 w 930275"/>
                <a:gd name="connsiteY23" fmla="*/ 330199 h 926432"/>
                <a:gd name="connsiteX24" fmla="*/ 752475 w 930275"/>
                <a:gd name="connsiteY24" fmla="*/ 217404 h 926432"/>
                <a:gd name="connsiteX25" fmla="*/ 812007 w 930275"/>
                <a:gd name="connsiteY25" fmla="*/ 195847 h 926432"/>
                <a:gd name="connsiteX26" fmla="*/ 849313 w 930275"/>
                <a:gd name="connsiteY26" fmla="*/ 126164 h 926432"/>
                <a:gd name="connsiteX27" fmla="*/ 916781 w 930275"/>
                <a:gd name="connsiteY27" fmla="*/ 0 h 926432"/>
                <a:gd name="connsiteX0" fmla="*/ 916781 w 930275"/>
                <a:gd name="connsiteY0" fmla="*/ 0 h 926432"/>
                <a:gd name="connsiteX1" fmla="*/ 911225 w 930275"/>
                <a:gd name="connsiteY1" fmla="*/ 521368 h 926432"/>
                <a:gd name="connsiteX2" fmla="*/ 904875 w 930275"/>
                <a:gd name="connsiteY2" fmla="*/ 616618 h 926432"/>
                <a:gd name="connsiteX3" fmla="*/ 930275 w 930275"/>
                <a:gd name="connsiteY3" fmla="*/ 705518 h 926432"/>
                <a:gd name="connsiteX4" fmla="*/ 863600 w 930275"/>
                <a:gd name="connsiteY4" fmla="*/ 769018 h 926432"/>
                <a:gd name="connsiteX5" fmla="*/ 774700 w 930275"/>
                <a:gd name="connsiteY5" fmla="*/ 853574 h 926432"/>
                <a:gd name="connsiteX6" fmla="*/ 686594 w 930275"/>
                <a:gd name="connsiteY6" fmla="*/ 893846 h 926432"/>
                <a:gd name="connsiteX7" fmla="*/ 581025 w 930275"/>
                <a:gd name="connsiteY7" fmla="*/ 926432 h 926432"/>
                <a:gd name="connsiteX8" fmla="*/ 343694 w 930275"/>
                <a:gd name="connsiteY8" fmla="*/ 914232 h 926432"/>
                <a:gd name="connsiteX9" fmla="*/ 270668 w 930275"/>
                <a:gd name="connsiteY9" fmla="*/ 912394 h 926432"/>
                <a:gd name="connsiteX10" fmla="*/ 177800 w 930275"/>
                <a:gd name="connsiteY10" fmla="*/ 877135 h 926432"/>
                <a:gd name="connsiteX11" fmla="*/ 66675 w 930275"/>
                <a:gd name="connsiteY11" fmla="*/ 816475 h 926432"/>
                <a:gd name="connsiteX12" fmla="*/ 6350 w 930275"/>
                <a:gd name="connsiteY12" fmla="*/ 759493 h 926432"/>
                <a:gd name="connsiteX13" fmla="*/ 12700 w 930275"/>
                <a:gd name="connsiteY13" fmla="*/ 692818 h 926432"/>
                <a:gd name="connsiteX14" fmla="*/ 0 w 930275"/>
                <a:gd name="connsiteY14" fmla="*/ 597568 h 926432"/>
                <a:gd name="connsiteX15" fmla="*/ 3175 w 930275"/>
                <a:gd name="connsiteY15" fmla="*/ 445168 h 926432"/>
                <a:gd name="connsiteX16" fmla="*/ 3175 w 930275"/>
                <a:gd name="connsiteY16" fmla="*/ 314993 h 926432"/>
                <a:gd name="connsiteX17" fmla="*/ 11113 w 930275"/>
                <a:gd name="connsiteY17" fmla="*/ 48796 h 926432"/>
                <a:gd name="connsiteX18" fmla="*/ 76201 w 930275"/>
                <a:gd name="connsiteY18" fmla="*/ 138194 h 926432"/>
                <a:gd name="connsiteX19" fmla="*/ 141288 w 930275"/>
                <a:gd name="connsiteY19" fmla="*/ 183648 h 926432"/>
                <a:gd name="connsiteX20" fmla="*/ 172244 w 930275"/>
                <a:gd name="connsiteY20" fmla="*/ 365458 h 926432"/>
                <a:gd name="connsiteX21" fmla="*/ 211931 w 930275"/>
                <a:gd name="connsiteY21" fmla="*/ 369969 h 926432"/>
                <a:gd name="connsiteX22" fmla="*/ 257968 w 930275"/>
                <a:gd name="connsiteY22" fmla="*/ 409744 h 926432"/>
                <a:gd name="connsiteX23" fmla="*/ 698500 w 930275"/>
                <a:gd name="connsiteY23" fmla="*/ 330199 h 926432"/>
                <a:gd name="connsiteX24" fmla="*/ 752475 w 930275"/>
                <a:gd name="connsiteY24" fmla="*/ 217404 h 926432"/>
                <a:gd name="connsiteX25" fmla="*/ 812007 w 930275"/>
                <a:gd name="connsiteY25" fmla="*/ 195847 h 926432"/>
                <a:gd name="connsiteX26" fmla="*/ 849313 w 930275"/>
                <a:gd name="connsiteY26" fmla="*/ 126164 h 926432"/>
                <a:gd name="connsiteX27" fmla="*/ 916781 w 930275"/>
                <a:gd name="connsiteY27" fmla="*/ 0 h 926432"/>
                <a:gd name="connsiteX0" fmla="*/ 916781 w 930275"/>
                <a:gd name="connsiteY0" fmla="*/ 0 h 926432"/>
                <a:gd name="connsiteX1" fmla="*/ 911225 w 930275"/>
                <a:gd name="connsiteY1" fmla="*/ 521368 h 926432"/>
                <a:gd name="connsiteX2" fmla="*/ 904875 w 930275"/>
                <a:gd name="connsiteY2" fmla="*/ 616618 h 926432"/>
                <a:gd name="connsiteX3" fmla="*/ 930275 w 930275"/>
                <a:gd name="connsiteY3" fmla="*/ 705518 h 926432"/>
                <a:gd name="connsiteX4" fmla="*/ 863600 w 930275"/>
                <a:gd name="connsiteY4" fmla="*/ 769018 h 926432"/>
                <a:gd name="connsiteX5" fmla="*/ 774700 w 930275"/>
                <a:gd name="connsiteY5" fmla="*/ 853574 h 926432"/>
                <a:gd name="connsiteX6" fmla="*/ 686594 w 930275"/>
                <a:gd name="connsiteY6" fmla="*/ 893846 h 926432"/>
                <a:gd name="connsiteX7" fmla="*/ 581025 w 930275"/>
                <a:gd name="connsiteY7" fmla="*/ 926432 h 926432"/>
                <a:gd name="connsiteX8" fmla="*/ 343694 w 930275"/>
                <a:gd name="connsiteY8" fmla="*/ 914232 h 926432"/>
                <a:gd name="connsiteX9" fmla="*/ 270668 w 930275"/>
                <a:gd name="connsiteY9" fmla="*/ 912394 h 926432"/>
                <a:gd name="connsiteX10" fmla="*/ 177800 w 930275"/>
                <a:gd name="connsiteY10" fmla="*/ 877135 h 926432"/>
                <a:gd name="connsiteX11" fmla="*/ 66675 w 930275"/>
                <a:gd name="connsiteY11" fmla="*/ 816475 h 926432"/>
                <a:gd name="connsiteX12" fmla="*/ 6350 w 930275"/>
                <a:gd name="connsiteY12" fmla="*/ 759493 h 926432"/>
                <a:gd name="connsiteX13" fmla="*/ 12700 w 930275"/>
                <a:gd name="connsiteY13" fmla="*/ 692818 h 926432"/>
                <a:gd name="connsiteX14" fmla="*/ 0 w 930275"/>
                <a:gd name="connsiteY14" fmla="*/ 597568 h 926432"/>
                <a:gd name="connsiteX15" fmla="*/ 3175 w 930275"/>
                <a:gd name="connsiteY15" fmla="*/ 445168 h 926432"/>
                <a:gd name="connsiteX16" fmla="*/ 3175 w 930275"/>
                <a:gd name="connsiteY16" fmla="*/ 314993 h 926432"/>
                <a:gd name="connsiteX17" fmla="*/ 11113 w 930275"/>
                <a:gd name="connsiteY17" fmla="*/ 48796 h 926432"/>
                <a:gd name="connsiteX18" fmla="*/ 76201 w 930275"/>
                <a:gd name="connsiteY18" fmla="*/ 138194 h 926432"/>
                <a:gd name="connsiteX19" fmla="*/ 141288 w 930275"/>
                <a:gd name="connsiteY19" fmla="*/ 183648 h 926432"/>
                <a:gd name="connsiteX20" fmla="*/ 179388 w 930275"/>
                <a:gd name="connsiteY20" fmla="*/ 257176 h 926432"/>
                <a:gd name="connsiteX21" fmla="*/ 211931 w 930275"/>
                <a:gd name="connsiteY21" fmla="*/ 369969 h 926432"/>
                <a:gd name="connsiteX22" fmla="*/ 257968 w 930275"/>
                <a:gd name="connsiteY22" fmla="*/ 409744 h 926432"/>
                <a:gd name="connsiteX23" fmla="*/ 698500 w 930275"/>
                <a:gd name="connsiteY23" fmla="*/ 330199 h 926432"/>
                <a:gd name="connsiteX24" fmla="*/ 752475 w 930275"/>
                <a:gd name="connsiteY24" fmla="*/ 217404 h 926432"/>
                <a:gd name="connsiteX25" fmla="*/ 812007 w 930275"/>
                <a:gd name="connsiteY25" fmla="*/ 195847 h 926432"/>
                <a:gd name="connsiteX26" fmla="*/ 849313 w 930275"/>
                <a:gd name="connsiteY26" fmla="*/ 126164 h 926432"/>
                <a:gd name="connsiteX27" fmla="*/ 916781 w 930275"/>
                <a:gd name="connsiteY27" fmla="*/ 0 h 926432"/>
                <a:gd name="connsiteX0" fmla="*/ 916781 w 930275"/>
                <a:gd name="connsiteY0" fmla="*/ 0 h 926432"/>
                <a:gd name="connsiteX1" fmla="*/ 911225 w 930275"/>
                <a:gd name="connsiteY1" fmla="*/ 521368 h 926432"/>
                <a:gd name="connsiteX2" fmla="*/ 904875 w 930275"/>
                <a:gd name="connsiteY2" fmla="*/ 616618 h 926432"/>
                <a:gd name="connsiteX3" fmla="*/ 930275 w 930275"/>
                <a:gd name="connsiteY3" fmla="*/ 705518 h 926432"/>
                <a:gd name="connsiteX4" fmla="*/ 863600 w 930275"/>
                <a:gd name="connsiteY4" fmla="*/ 769018 h 926432"/>
                <a:gd name="connsiteX5" fmla="*/ 774700 w 930275"/>
                <a:gd name="connsiteY5" fmla="*/ 853574 h 926432"/>
                <a:gd name="connsiteX6" fmla="*/ 686594 w 930275"/>
                <a:gd name="connsiteY6" fmla="*/ 893846 h 926432"/>
                <a:gd name="connsiteX7" fmla="*/ 581025 w 930275"/>
                <a:gd name="connsiteY7" fmla="*/ 926432 h 926432"/>
                <a:gd name="connsiteX8" fmla="*/ 343694 w 930275"/>
                <a:gd name="connsiteY8" fmla="*/ 914232 h 926432"/>
                <a:gd name="connsiteX9" fmla="*/ 270668 w 930275"/>
                <a:gd name="connsiteY9" fmla="*/ 912394 h 926432"/>
                <a:gd name="connsiteX10" fmla="*/ 177800 w 930275"/>
                <a:gd name="connsiteY10" fmla="*/ 877135 h 926432"/>
                <a:gd name="connsiteX11" fmla="*/ 66675 w 930275"/>
                <a:gd name="connsiteY11" fmla="*/ 816475 h 926432"/>
                <a:gd name="connsiteX12" fmla="*/ 6350 w 930275"/>
                <a:gd name="connsiteY12" fmla="*/ 759493 h 926432"/>
                <a:gd name="connsiteX13" fmla="*/ 12700 w 930275"/>
                <a:gd name="connsiteY13" fmla="*/ 692818 h 926432"/>
                <a:gd name="connsiteX14" fmla="*/ 0 w 930275"/>
                <a:gd name="connsiteY14" fmla="*/ 597568 h 926432"/>
                <a:gd name="connsiteX15" fmla="*/ 3175 w 930275"/>
                <a:gd name="connsiteY15" fmla="*/ 445168 h 926432"/>
                <a:gd name="connsiteX16" fmla="*/ 3175 w 930275"/>
                <a:gd name="connsiteY16" fmla="*/ 314993 h 926432"/>
                <a:gd name="connsiteX17" fmla="*/ 11113 w 930275"/>
                <a:gd name="connsiteY17" fmla="*/ 48796 h 926432"/>
                <a:gd name="connsiteX18" fmla="*/ 76201 w 930275"/>
                <a:gd name="connsiteY18" fmla="*/ 138194 h 926432"/>
                <a:gd name="connsiteX19" fmla="*/ 141288 w 930275"/>
                <a:gd name="connsiteY19" fmla="*/ 183648 h 926432"/>
                <a:gd name="connsiteX20" fmla="*/ 179388 w 930275"/>
                <a:gd name="connsiteY20" fmla="*/ 257176 h 926432"/>
                <a:gd name="connsiteX21" fmla="*/ 226218 w 930275"/>
                <a:gd name="connsiteY21" fmla="*/ 279731 h 926432"/>
                <a:gd name="connsiteX22" fmla="*/ 257968 w 930275"/>
                <a:gd name="connsiteY22" fmla="*/ 409744 h 926432"/>
                <a:gd name="connsiteX23" fmla="*/ 698500 w 930275"/>
                <a:gd name="connsiteY23" fmla="*/ 330199 h 926432"/>
                <a:gd name="connsiteX24" fmla="*/ 752475 w 930275"/>
                <a:gd name="connsiteY24" fmla="*/ 217404 h 926432"/>
                <a:gd name="connsiteX25" fmla="*/ 812007 w 930275"/>
                <a:gd name="connsiteY25" fmla="*/ 195847 h 926432"/>
                <a:gd name="connsiteX26" fmla="*/ 849313 w 930275"/>
                <a:gd name="connsiteY26" fmla="*/ 126164 h 926432"/>
                <a:gd name="connsiteX27" fmla="*/ 916781 w 930275"/>
                <a:gd name="connsiteY27" fmla="*/ 0 h 926432"/>
                <a:gd name="connsiteX0" fmla="*/ 916781 w 930275"/>
                <a:gd name="connsiteY0" fmla="*/ 0 h 926432"/>
                <a:gd name="connsiteX1" fmla="*/ 911225 w 930275"/>
                <a:gd name="connsiteY1" fmla="*/ 521368 h 926432"/>
                <a:gd name="connsiteX2" fmla="*/ 904875 w 930275"/>
                <a:gd name="connsiteY2" fmla="*/ 616618 h 926432"/>
                <a:gd name="connsiteX3" fmla="*/ 930275 w 930275"/>
                <a:gd name="connsiteY3" fmla="*/ 705518 h 926432"/>
                <a:gd name="connsiteX4" fmla="*/ 863600 w 930275"/>
                <a:gd name="connsiteY4" fmla="*/ 769018 h 926432"/>
                <a:gd name="connsiteX5" fmla="*/ 774700 w 930275"/>
                <a:gd name="connsiteY5" fmla="*/ 853574 h 926432"/>
                <a:gd name="connsiteX6" fmla="*/ 686594 w 930275"/>
                <a:gd name="connsiteY6" fmla="*/ 893846 h 926432"/>
                <a:gd name="connsiteX7" fmla="*/ 581025 w 930275"/>
                <a:gd name="connsiteY7" fmla="*/ 926432 h 926432"/>
                <a:gd name="connsiteX8" fmla="*/ 343694 w 930275"/>
                <a:gd name="connsiteY8" fmla="*/ 914232 h 926432"/>
                <a:gd name="connsiteX9" fmla="*/ 270668 w 930275"/>
                <a:gd name="connsiteY9" fmla="*/ 912394 h 926432"/>
                <a:gd name="connsiteX10" fmla="*/ 177800 w 930275"/>
                <a:gd name="connsiteY10" fmla="*/ 877135 h 926432"/>
                <a:gd name="connsiteX11" fmla="*/ 66675 w 930275"/>
                <a:gd name="connsiteY11" fmla="*/ 816475 h 926432"/>
                <a:gd name="connsiteX12" fmla="*/ 6350 w 930275"/>
                <a:gd name="connsiteY12" fmla="*/ 759493 h 926432"/>
                <a:gd name="connsiteX13" fmla="*/ 12700 w 930275"/>
                <a:gd name="connsiteY13" fmla="*/ 692818 h 926432"/>
                <a:gd name="connsiteX14" fmla="*/ 0 w 930275"/>
                <a:gd name="connsiteY14" fmla="*/ 597568 h 926432"/>
                <a:gd name="connsiteX15" fmla="*/ 3175 w 930275"/>
                <a:gd name="connsiteY15" fmla="*/ 445168 h 926432"/>
                <a:gd name="connsiteX16" fmla="*/ 3175 w 930275"/>
                <a:gd name="connsiteY16" fmla="*/ 314993 h 926432"/>
                <a:gd name="connsiteX17" fmla="*/ 11113 w 930275"/>
                <a:gd name="connsiteY17" fmla="*/ 48796 h 926432"/>
                <a:gd name="connsiteX18" fmla="*/ 76201 w 930275"/>
                <a:gd name="connsiteY18" fmla="*/ 138194 h 926432"/>
                <a:gd name="connsiteX19" fmla="*/ 141288 w 930275"/>
                <a:gd name="connsiteY19" fmla="*/ 183648 h 926432"/>
                <a:gd name="connsiteX20" fmla="*/ 179388 w 930275"/>
                <a:gd name="connsiteY20" fmla="*/ 257176 h 926432"/>
                <a:gd name="connsiteX21" fmla="*/ 226218 w 930275"/>
                <a:gd name="connsiteY21" fmla="*/ 279731 h 926432"/>
                <a:gd name="connsiteX22" fmla="*/ 265111 w 930275"/>
                <a:gd name="connsiteY22" fmla="*/ 319505 h 926432"/>
                <a:gd name="connsiteX23" fmla="*/ 698500 w 930275"/>
                <a:gd name="connsiteY23" fmla="*/ 330199 h 926432"/>
                <a:gd name="connsiteX24" fmla="*/ 752475 w 930275"/>
                <a:gd name="connsiteY24" fmla="*/ 217404 h 926432"/>
                <a:gd name="connsiteX25" fmla="*/ 812007 w 930275"/>
                <a:gd name="connsiteY25" fmla="*/ 195847 h 926432"/>
                <a:gd name="connsiteX26" fmla="*/ 849313 w 930275"/>
                <a:gd name="connsiteY26" fmla="*/ 126164 h 926432"/>
                <a:gd name="connsiteX27" fmla="*/ 916781 w 930275"/>
                <a:gd name="connsiteY27" fmla="*/ 0 h 926432"/>
                <a:gd name="connsiteX0" fmla="*/ 916781 w 930275"/>
                <a:gd name="connsiteY0" fmla="*/ 0 h 926432"/>
                <a:gd name="connsiteX1" fmla="*/ 911225 w 930275"/>
                <a:gd name="connsiteY1" fmla="*/ 521368 h 926432"/>
                <a:gd name="connsiteX2" fmla="*/ 904875 w 930275"/>
                <a:gd name="connsiteY2" fmla="*/ 616618 h 926432"/>
                <a:gd name="connsiteX3" fmla="*/ 930275 w 930275"/>
                <a:gd name="connsiteY3" fmla="*/ 705518 h 926432"/>
                <a:gd name="connsiteX4" fmla="*/ 863600 w 930275"/>
                <a:gd name="connsiteY4" fmla="*/ 769018 h 926432"/>
                <a:gd name="connsiteX5" fmla="*/ 774700 w 930275"/>
                <a:gd name="connsiteY5" fmla="*/ 853574 h 926432"/>
                <a:gd name="connsiteX6" fmla="*/ 686594 w 930275"/>
                <a:gd name="connsiteY6" fmla="*/ 893846 h 926432"/>
                <a:gd name="connsiteX7" fmla="*/ 581025 w 930275"/>
                <a:gd name="connsiteY7" fmla="*/ 926432 h 926432"/>
                <a:gd name="connsiteX8" fmla="*/ 343694 w 930275"/>
                <a:gd name="connsiteY8" fmla="*/ 914232 h 926432"/>
                <a:gd name="connsiteX9" fmla="*/ 270668 w 930275"/>
                <a:gd name="connsiteY9" fmla="*/ 912394 h 926432"/>
                <a:gd name="connsiteX10" fmla="*/ 177800 w 930275"/>
                <a:gd name="connsiteY10" fmla="*/ 877135 h 926432"/>
                <a:gd name="connsiteX11" fmla="*/ 66675 w 930275"/>
                <a:gd name="connsiteY11" fmla="*/ 816475 h 926432"/>
                <a:gd name="connsiteX12" fmla="*/ 6350 w 930275"/>
                <a:gd name="connsiteY12" fmla="*/ 759493 h 926432"/>
                <a:gd name="connsiteX13" fmla="*/ 12700 w 930275"/>
                <a:gd name="connsiteY13" fmla="*/ 692818 h 926432"/>
                <a:gd name="connsiteX14" fmla="*/ 0 w 930275"/>
                <a:gd name="connsiteY14" fmla="*/ 597568 h 926432"/>
                <a:gd name="connsiteX15" fmla="*/ 3175 w 930275"/>
                <a:gd name="connsiteY15" fmla="*/ 445168 h 926432"/>
                <a:gd name="connsiteX16" fmla="*/ 3175 w 930275"/>
                <a:gd name="connsiteY16" fmla="*/ 314993 h 926432"/>
                <a:gd name="connsiteX17" fmla="*/ 11113 w 930275"/>
                <a:gd name="connsiteY17" fmla="*/ 48796 h 926432"/>
                <a:gd name="connsiteX18" fmla="*/ 76201 w 930275"/>
                <a:gd name="connsiteY18" fmla="*/ 138194 h 926432"/>
                <a:gd name="connsiteX19" fmla="*/ 141288 w 930275"/>
                <a:gd name="connsiteY19" fmla="*/ 183648 h 926432"/>
                <a:gd name="connsiteX20" fmla="*/ 179388 w 930275"/>
                <a:gd name="connsiteY20" fmla="*/ 257176 h 926432"/>
                <a:gd name="connsiteX21" fmla="*/ 226218 w 930275"/>
                <a:gd name="connsiteY21" fmla="*/ 279731 h 926432"/>
                <a:gd name="connsiteX22" fmla="*/ 265111 w 930275"/>
                <a:gd name="connsiteY22" fmla="*/ 319505 h 926432"/>
                <a:gd name="connsiteX23" fmla="*/ 698500 w 930275"/>
                <a:gd name="connsiteY23" fmla="*/ 330199 h 926432"/>
                <a:gd name="connsiteX24" fmla="*/ 752475 w 930275"/>
                <a:gd name="connsiteY24" fmla="*/ 217404 h 926432"/>
                <a:gd name="connsiteX25" fmla="*/ 812007 w 930275"/>
                <a:gd name="connsiteY25" fmla="*/ 195847 h 926432"/>
                <a:gd name="connsiteX26" fmla="*/ 849313 w 930275"/>
                <a:gd name="connsiteY26" fmla="*/ 126164 h 926432"/>
                <a:gd name="connsiteX27" fmla="*/ 916781 w 930275"/>
                <a:gd name="connsiteY27" fmla="*/ 0 h 926432"/>
                <a:gd name="connsiteX0" fmla="*/ 916781 w 916781"/>
                <a:gd name="connsiteY0" fmla="*/ 0 h 926432"/>
                <a:gd name="connsiteX1" fmla="*/ 911225 w 916781"/>
                <a:gd name="connsiteY1" fmla="*/ 521368 h 926432"/>
                <a:gd name="connsiteX2" fmla="*/ 904875 w 916781"/>
                <a:gd name="connsiteY2" fmla="*/ 616618 h 926432"/>
                <a:gd name="connsiteX3" fmla="*/ 889794 w 916781"/>
                <a:gd name="connsiteY3" fmla="*/ 669423 h 926432"/>
                <a:gd name="connsiteX4" fmla="*/ 863600 w 916781"/>
                <a:gd name="connsiteY4" fmla="*/ 769018 h 926432"/>
                <a:gd name="connsiteX5" fmla="*/ 774700 w 916781"/>
                <a:gd name="connsiteY5" fmla="*/ 853574 h 926432"/>
                <a:gd name="connsiteX6" fmla="*/ 686594 w 916781"/>
                <a:gd name="connsiteY6" fmla="*/ 893846 h 926432"/>
                <a:gd name="connsiteX7" fmla="*/ 581025 w 916781"/>
                <a:gd name="connsiteY7" fmla="*/ 926432 h 926432"/>
                <a:gd name="connsiteX8" fmla="*/ 343694 w 916781"/>
                <a:gd name="connsiteY8" fmla="*/ 914232 h 926432"/>
                <a:gd name="connsiteX9" fmla="*/ 270668 w 916781"/>
                <a:gd name="connsiteY9" fmla="*/ 912394 h 926432"/>
                <a:gd name="connsiteX10" fmla="*/ 177800 w 916781"/>
                <a:gd name="connsiteY10" fmla="*/ 877135 h 926432"/>
                <a:gd name="connsiteX11" fmla="*/ 66675 w 916781"/>
                <a:gd name="connsiteY11" fmla="*/ 816475 h 926432"/>
                <a:gd name="connsiteX12" fmla="*/ 6350 w 916781"/>
                <a:gd name="connsiteY12" fmla="*/ 759493 h 926432"/>
                <a:gd name="connsiteX13" fmla="*/ 12700 w 916781"/>
                <a:gd name="connsiteY13" fmla="*/ 692818 h 926432"/>
                <a:gd name="connsiteX14" fmla="*/ 0 w 916781"/>
                <a:gd name="connsiteY14" fmla="*/ 597568 h 926432"/>
                <a:gd name="connsiteX15" fmla="*/ 3175 w 916781"/>
                <a:gd name="connsiteY15" fmla="*/ 445168 h 926432"/>
                <a:gd name="connsiteX16" fmla="*/ 3175 w 916781"/>
                <a:gd name="connsiteY16" fmla="*/ 314993 h 926432"/>
                <a:gd name="connsiteX17" fmla="*/ 11113 w 916781"/>
                <a:gd name="connsiteY17" fmla="*/ 48796 h 926432"/>
                <a:gd name="connsiteX18" fmla="*/ 76201 w 916781"/>
                <a:gd name="connsiteY18" fmla="*/ 138194 h 926432"/>
                <a:gd name="connsiteX19" fmla="*/ 141288 w 916781"/>
                <a:gd name="connsiteY19" fmla="*/ 183648 h 926432"/>
                <a:gd name="connsiteX20" fmla="*/ 179388 w 916781"/>
                <a:gd name="connsiteY20" fmla="*/ 257176 h 926432"/>
                <a:gd name="connsiteX21" fmla="*/ 226218 w 916781"/>
                <a:gd name="connsiteY21" fmla="*/ 279731 h 926432"/>
                <a:gd name="connsiteX22" fmla="*/ 265111 w 916781"/>
                <a:gd name="connsiteY22" fmla="*/ 319505 h 926432"/>
                <a:gd name="connsiteX23" fmla="*/ 698500 w 916781"/>
                <a:gd name="connsiteY23" fmla="*/ 330199 h 926432"/>
                <a:gd name="connsiteX24" fmla="*/ 752475 w 916781"/>
                <a:gd name="connsiteY24" fmla="*/ 217404 h 926432"/>
                <a:gd name="connsiteX25" fmla="*/ 812007 w 916781"/>
                <a:gd name="connsiteY25" fmla="*/ 195847 h 926432"/>
                <a:gd name="connsiteX26" fmla="*/ 849313 w 916781"/>
                <a:gd name="connsiteY26" fmla="*/ 126164 h 926432"/>
                <a:gd name="connsiteX27" fmla="*/ 916781 w 916781"/>
                <a:gd name="connsiteY27" fmla="*/ 0 h 926432"/>
                <a:gd name="connsiteX0" fmla="*/ 916781 w 916781"/>
                <a:gd name="connsiteY0" fmla="*/ 0 h 926432"/>
                <a:gd name="connsiteX1" fmla="*/ 911225 w 916781"/>
                <a:gd name="connsiteY1" fmla="*/ 521368 h 926432"/>
                <a:gd name="connsiteX2" fmla="*/ 904875 w 916781"/>
                <a:gd name="connsiteY2" fmla="*/ 616618 h 926432"/>
                <a:gd name="connsiteX3" fmla="*/ 889794 w 916781"/>
                <a:gd name="connsiteY3" fmla="*/ 669423 h 926432"/>
                <a:gd name="connsiteX4" fmla="*/ 851694 w 916781"/>
                <a:gd name="connsiteY4" fmla="*/ 744954 h 926432"/>
                <a:gd name="connsiteX5" fmla="*/ 774700 w 916781"/>
                <a:gd name="connsiteY5" fmla="*/ 853574 h 926432"/>
                <a:gd name="connsiteX6" fmla="*/ 686594 w 916781"/>
                <a:gd name="connsiteY6" fmla="*/ 893846 h 926432"/>
                <a:gd name="connsiteX7" fmla="*/ 581025 w 916781"/>
                <a:gd name="connsiteY7" fmla="*/ 926432 h 926432"/>
                <a:gd name="connsiteX8" fmla="*/ 343694 w 916781"/>
                <a:gd name="connsiteY8" fmla="*/ 914232 h 926432"/>
                <a:gd name="connsiteX9" fmla="*/ 270668 w 916781"/>
                <a:gd name="connsiteY9" fmla="*/ 912394 h 926432"/>
                <a:gd name="connsiteX10" fmla="*/ 177800 w 916781"/>
                <a:gd name="connsiteY10" fmla="*/ 877135 h 926432"/>
                <a:gd name="connsiteX11" fmla="*/ 66675 w 916781"/>
                <a:gd name="connsiteY11" fmla="*/ 816475 h 926432"/>
                <a:gd name="connsiteX12" fmla="*/ 6350 w 916781"/>
                <a:gd name="connsiteY12" fmla="*/ 759493 h 926432"/>
                <a:gd name="connsiteX13" fmla="*/ 12700 w 916781"/>
                <a:gd name="connsiteY13" fmla="*/ 692818 h 926432"/>
                <a:gd name="connsiteX14" fmla="*/ 0 w 916781"/>
                <a:gd name="connsiteY14" fmla="*/ 597568 h 926432"/>
                <a:gd name="connsiteX15" fmla="*/ 3175 w 916781"/>
                <a:gd name="connsiteY15" fmla="*/ 445168 h 926432"/>
                <a:gd name="connsiteX16" fmla="*/ 3175 w 916781"/>
                <a:gd name="connsiteY16" fmla="*/ 314993 h 926432"/>
                <a:gd name="connsiteX17" fmla="*/ 11113 w 916781"/>
                <a:gd name="connsiteY17" fmla="*/ 48796 h 926432"/>
                <a:gd name="connsiteX18" fmla="*/ 76201 w 916781"/>
                <a:gd name="connsiteY18" fmla="*/ 138194 h 926432"/>
                <a:gd name="connsiteX19" fmla="*/ 141288 w 916781"/>
                <a:gd name="connsiteY19" fmla="*/ 183648 h 926432"/>
                <a:gd name="connsiteX20" fmla="*/ 179388 w 916781"/>
                <a:gd name="connsiteY20" fmla="*/ 257176 h 926432"/>
                <a:gd name="connsiteX21" fmla="*/ 226218 w 916781"/>
                <a:gd name="connsiteY21" fmla="*/ 279731 h 926432"/>
                <a:gd name="connsiteX22" fmla="*/ 265111 w 916781"/>
                <a:gd name="connsiteY22" fmla="*/ 319505 h 926432"/>
                <a:gd name="connsiteX23" fmla="*/ 698500 w 916781"/>
                <a:gd name="connsiteY23" fmla="*/ 330199 h 926432"/>
                <a:gd name="connsiteX24" fmla="*/ 752475 w 916781"/>
                <a:gd name="connsiteY24" fmla="*/ 217404 h 926432"/>
                <a:gd name="connsiteX25" fmla="*/ 812007 w 916781"/>
                <a:gd name="connsiteY25" fmla="*/ 195847 h 926432"/>
                <a:gd name="connsiteX26" fmla="*/ 849313 w 916781"/>
                <a:gd name="connsiteY26" fmla="*/ 126164 h 926432"/>
                <a:gd name="connsiteX27" fmla="*/ 916781 w 916781"/>
                <a:gd name="connsiteY27" fmla="*/ 0 h 926432"/>
                <a:gd name="connsiteX0" fmla="*/ 924718 w 924718"/>
                <a:gd name="connsiteY0" fmla="*/ 0 h 926432"/>
                <a:gd name="connsiteX1" fmla="*/ 919162 w 924718"/>
                <a:gd name="connsiteY1" fmla="*/ 521368 h 926432"/>
                <a:gd name="connsiteX2" fmla="*/ 912812 w 924718"/>
                <a:gd name="connsiteY2" fmla="*/ 616618 h 926432"/>
                <a:gd name="connsiteX3" fmla="*/ 897731 w 924718"/>
                <a:gd name="connsiteY3" fmla="*/ 669423 h 926432"/>
                <a:gd name="connsiteX4" fmla="*/ 859631 w 924718"/>
                <a:gd name="connsiteY4" fmla="*/ 744954 h 926432"/>
                <a:gd name="connsiteX5" fmla="*/ 782637 w 924718"/>
                <a:gd name="connsiteY5" fmla="*/ 853574 h 926432"/>
                <a:gd name="connsiteX6" fmla="*/ 694531 w 924718"/>
                <a:gd name="connsiteY6" fmla="*/ 893846 h 926432"/>
                <a:gd name="connsiteX7" fmla="*/ 588962 w 924718"/>
                <a:gd name="connsiteY7" fmla="*/ 926432 h 926432"/>
                <a:gd name="connsiteX8" fmla="*/ 351631 w 924718"/>
                <a:gd name="connsiteY8" fmla="*/ 914232 h 926432"/>
                <a:gd name="connsiteX9" fmla="*/ 278605 w 924718"/>
                <a:gd name="connsiteY9" fmla="*/ 912394 h 926432"/>
                <a:gd name="connsiteX10" fmla="*/ 185737 w 924718"/>
                <a:gd name="connsiteY10" fmla="*/ 877135 h 926432"/>
                <a:gd name="connsiteX11" fmla="*/ 74612 w 924718"/>
                <a:gd name="connsiteY11" fmla="*/ 816475 h 926432"/>
                <a:gd name="connsiteX12" fmla="*/ 14287 w 924718"/>
                <a:gd name="connsiteY12" fmla="*/ 759493 h 926432"/>
                <a:gd name="connsiteX13" fmla="*/ 20637 w 924718"/>
                <a:gd name="connsiteY13" fmla="*/ 692818 h 926432"/>
                <a:gd name="connsiteX14" fmla="*/ 7937 w 924718"/>
                <a:gd name="connsiteY14" fmla="*/ 597568 h 926432"/>
                <a:gd name="connsiteX15" fmla="*/ 11112 w 924718"/>
                <a:gd name="connsiteY15" fmla="*/ 445168 h 926432"/>
                <a:gd name="connsiteX16" fmla="*/ 11112 w 924718"/>
                <a:gd name="connsiteY16" fmla="*/ 314993 h 926432"/>
                <a:gd name="connsiteX17" fmla="*/ 0 w 924718"/>
                <a:gd name="connsiteY17" fmla="*/ 669 h 926432"/>
                <a:gd name="connsiteX18" fmla="*/ 84138 w 924718"/>
                <a:gd name="connsiteY18" fmla="*/ 138194 h 926432"/>
                <a:gd name="connsiteX19" fmla="*/ 149225 w 924718"/>
                <a:gd name="connsiteY19" fmla="*/ 183648 h 926432"/>
                <a:gd name="connsiteX20" fmla="*/ 187325 w 924718"/>
                <a:gd name="connsiteY20" fmla="*/ 257176 h 926432"/>
                <a:gd name="connsiteX21" fmla="*/ 234155 w 924718"/>
                <a:gd name="connsiteY21" fmla="*/ 279731 h 926432"/>
                <a:gd name="connsiteX22" fmla="*/ 273048 w 924718"/>
                <a:gd name="connsiteY22" fmla="*/ 319505 h 926432"/>
                <a:gd name="connsiteX23" fmla="*/ 706437 w 924718"/>
                <a:gd name="connsiteY23" fmla="*/ 330199 h 926432"/>
                <a:gd name="connsiteX24" fmla="*/ 760412 w 924718"/>
                <a:gd name="connsiteY24" fmla="*/ 217404 h 926432"/>
                <a:gd name="connsiteX25" fmla="*/ 819944 w 924718"/>
                <a:gd name="connsiteY25" fmla="*/ 195847 h 926432"/>
                <a:gd name="connsiteX26" fmla="*/ 857250 w 924718"/>
                <a:gd name="connsiteY26" fmla="*/ 126164 h 926432"/>
                <a:gd name="connsiteX27" fmla="*/ 924718 w 924718"/>
                <a:gd name="connsiteY27" fmla="*/ 0 h 92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24718" h="926432">
                  <a:moveTo>
                    <a:pt x="924718" y="0"/>
                  </a:moveTo>
                  <a:lnTo>
                    <a:pt x="919162" y="521368"/>
                  </a:lnTo>
                  <a:lnTo>
                    <a:pt x="912812" y="616618"/>
                  </a:lnTo>
                  <a:lnTo>
                    <a:pt x="897731" y="669423"/>
                  </a:lnTo>
                  <a:lnTo>
                    <a:pt x="859631" y="744954"/>
                  </a:lnTo>
                  <a:lnTo>
                    <a:pt x="782637" y="853574"/>
                  </a:lnTo>
                  <a:lnTo>
                    <a:pt x="694531" y="893846"/>
                  </a:lnTo>
                  <a:lnTo>
                    <a:pt x="588962" y="926432"/>
                  </a:lnTo>
                  <a:lnTo>
                    <a:pt x="351631" y="914232"/>
                  </a:lnTo>
                  <a:cubicBezTo>
                    <a:pt x="328083" y="888052"/>
                    <a:pt x="306254" y="918577"/>
                    <a:pt x="278605" y="912394"/>
                  </a:cubicBezTo>
                  <a:cubicBezTo>
                    <a:pt x="250956" y="906211"/>
                    <a:pt x="217487" y="881368"/>
                    <a:pt x="185737" y="877135"/>
                  </a:cubicBezTo>
                  <a:lnTo>
                    <a:pt x="74612" y="816475"/>
                  </a:lnTo>
                  <a:lnTo>
                    <a:pt x="14287" y="759493"/>
                  </a:lnTo>
                  <a:lnTo>
                    <a:pt x="20637" y="692818"/>
                  </a:lnTo>
                  <a:lnTo>
                    <a:pt x="7937" y="597568"/>
                  </a:lnTo>
                  <a:cubicBezTo>
                    <a:pt x="8995" y="546768"/>
                    <a:pt x="10054" y="495968"/>
                    <a:pt x="11112" y="445168"/>
                  </a:cubicBezTo>
                  <a:lnTo>
                    <a:pt x="11112" y="314993"/>
                  </a:lnTo>
                  <a:lnTo>
                    <a:pt x="0" y="669"/>
                  </a:lnTo>
                  <a:lnTo>
                    <a:pt x="84138" y="138194"/>
                  </a:lnTo>
                  <a:lnTo>
                    <a:pt x="149225" y="183648"/>
                  </a:lnTo>
                  <a:lnTo>
                    <a:pt x="187325" y="257176"/>
                  </a:lnTo>
                  <a:lnTo>
                    <a:pt x="234155" y="279731"/>
                  </a:lnTo>
                  <a:lnTo>
                    <a:pt x="273048" y="319505"/>
                  </a:lnTo>
                  <a:cubicBezTo>
                    <a:pt x="448467" y="371196"/>
                    <a:pt x="561974" y="326634"/>
                    <a:pt x="706437" y="330199"/>
                  </a:cubicBezTo>
                  <a:lnTo>
                    <a:pt x="760412" y="217404"/>
                  </a:lnTo>
                  <a:lnTo>
                    <a:pt x="819944" y="195847"/>
                  </a:lnTo>
                  <a:lnTo>
                    <a:pt x="857250" y="126164"/>
                  </a:lnTo>
                  <a:lnTo>
                    <a:pt x="924718" y="0"/>
                  </a:lnTo>
                  <a:close/>
                </a:path>
              </a:pathLst>
            </a:custGeom>
            <a:blipFill>
              <a:blip r:embed="rId6"/>
              <a:tile tx="0" ty="0" sx="100000" sy="100000" flip="x"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dirty="0">
                <a:latin typeface="BIZ UDPゴシック" panose="020B0400000000000000" pitchFamily="50" charset="-128"/>
                <a:ea typeface="BIZ UDPゴシック" panose="020B0400000000000000" pitchFamily="50" charset="-128"/>
              </a:endParaRPr>
            </a:p>
          </p:txBody>
        </p:sp>
        <p:sp>
          <p:nvSpPr>
            <p:cNvPr id="6311" name="フリーフォーム: 図形 302">
              <a:extLst>
                <a:ext uri="{FF2B5EF4-FFF2-40B4-BE49-F238E27FC236}">
                  <a16:creationId xmlns:a16="http://schemas.microsoft.com/office/drawing/2014/main" id="{5EF457D2-FA80-DFBF-C891-D96B15BD87EC}"/>
                </a:ext>
              </a:extLst>
            </p:cNvPr>
            <p:cNvSpPr/>
            <p:nvPr/>
          </p:nvSpPr>
          <p:spPr>
            <a:xfrm>
              <a:off x="9726294" y="4421076"/>
              <a:ext cx="916246" cy="162423"/>
            </a:xfrm>
            <a:custGeom>
              <a:avLst/>
              <a:gdLst>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72941 w 916246"/>
                <a:gd name="connsiteY23" fmla="*/ 123825 h 174679"/>
                <a:gd name="connsiteX24" fmla="*/ 661034 w 916246"/>
                <a:gd name="connsiteY24" fmla="*/ 109537 h 174679"/>
                <a:gd name="connsiteX25" fmla="*/ 656272 w 916246"/>
                <a:gd name="connsiteY25" fmla="*/ 121444 h 174679"/>
                <a:gd name="connsiteX26" fmla="*/ 661034 w 916246"/>
                <a:gd name="connsiteY26" fmla="*/ 128587 h 174679"/>
                <a:gd name="connsiteX27" fmla="*/ 696753 w 916246"/>
                <a:gd name="connsiteY27" fmla="*/ 147637 h 174679"/>
                <a:gd name="connsiteX28" fmla="*/ 718184 w 916246"/>
                <a:gd name="connsiteY28" fmla="*/ 152400 h 174679"/>
                <a:gd name="connsiteX29" fmla="*/ 746759 w 916246"/>
                <a:gd name="connsiteY29" fmla="*/ 157162 h 174679"/>
                <a:gd name="connsiteX30" fmla="*/ 765809 w 916246"/>
                <a:gd name="connsiteY30" fmla="*/ 150019 h 174679"/>
                <a:gd name="connsiteX31" fmla="*/ 787241 w 916246"/>
                <a:gd name="connsiteY31" fmla="*/ 147637 h 174679"/>
                <a:gd name="connsiteX32" fmla="*/ 799147 w 916246"/>
                <a:gd name="connsiteY32" fmla="*/ 145256 h 174679"/>
                <a:gd name="connsiteX33" fmla="*/ 818197 w 916246"/>
                <a:gd name="connsiteY33" fmla="*/ 142875 h 174679"/>
                <a:gd name="connsiteX34" fmla="*/ 834866 w 916246"/>
                <a:gd name="connsiteY34" fmla="*/ 135731 h 174679"/>
                <a:gd name="connsiteX35" fmla="*/ 849153 w 916246"/>
                <a:gd name="connsiteY35" fmla="*/ 130969 h 174679"/>
                <a:gd name="connsiteX36" fmla="*/ 865822 w 916246"/>
                <a:gd name="connsiteY36" fmla="*/ 121444 h 174679"/>
                <a:gd name="connsiteX37" fmla="*/ 880109 w 916246"/>
                <a:gd name="connsiteY37" fmla="*/ 111919 h 174679"/>
                <a:gd name="connsiteX38" fmla="*/ 887253 w 916246"/>
                <a:gd name="connsiteY38" fmla="*/ 76200 h 174679"/>
                <a:gd name="connsiteX39" fmla="*/ 889634 w 916246"/>
                <a:gd name="connsiteY39" fmla="*/ 64294 h 174679"/>
                <a:gd name="connsiteX40" fmla="*/ 903922 w 916246"/>
                <a:gd name="connsiteY40" fmla="*/ 54769 h 174679"/>
                <a:gd name="connsiteX41" fmla="*/ 911066 w 916246"/>
                <a:gd name="connsiteY41" fmla="*/ 47625 h 174679"/>
                <a:gd name="connsiteX42" fmla="*/ 915828 w 916246"/>
                <a:gd name="connsiteY42"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72941 w 916246"/>
                <a:gd name="connsiteY23" fmla="*/ 123825 h 174679"/>
                <a:gd name="connsiteX24" fmla="*/ 661034 w 916246"/>
                <a:gd name="connsiteY24" fmla="*/ 109537 h 174679"/>
                <a:gd name="connsiteX25" fmla="*/ 656272 w 916246"/>
                <a:gd name="connsiteY25" fmla="*/ 121444 h 174679"/>
                <a:gd name="connsiteX26" fmla="*/ 696753 w 916246"/>
                <a:gd name="connsiteY26" fmla="*/ 147637 h 174679"/>
                <a:gd name="connsiteX27" fmla="*/ 718184 w 916246"/>
                <a:gd name="connsiteY27" fmla="*/ 152400 h 174679"/>
                <a:gd name="connsiteX28" fmla="*/ 746759 w 916246"/>
                <a:gd name="connsiteY28" fmla="*/ 157162 h 174679"/>
                <a:gd name="connsiteX29" fmla="*/ 765809 w 916246"/>
                <a:gd name="connsiteY29" fmla="*/ 150019 h 174679"/>
                <a:gd name="connsiteX30" fmla="*/ 787241 w 916246"/>
                <a:gd name="connsiteY30" fmla="*/ 147637 h 174679"/>
                <a:gd name="connsiteX31" fmla="*/ 799147 w 916246"/>
                <a:gd name="connsiteY31" fmla="*/ 145256 h 174679"/>
                <a:gd name="connsiteX32" fmla="*/ 818197 w 916246"/>
                <a:gd name="connsiteY32" fmla="*/ 142875 h 174679"/>
                <a:gd name="connsiteX33" fmla="*/ 834866 w 916246"/>
                <a:gd name="connsiteY33" fmla="*/ 135731 h 174679"/>
                <a:gd name="connsiteX34" fmla="*/ 849153 w 916246"/>
                <a:gd name="connsiteY34" fmla="*/ 130969 h 174679"/>
                <a:gd name="connsiteX35" fmla="*/ 865822 w 916246"/>
                <a:gd name="connsiteY35" fmla="*/ 121444 h 174679"/>
                <a:gd name="connsiteX36" fmla="*/ 880109 w 916246"/>
                <a:gd name="connsiteY36" fmla="*/ 111919 h 174679"/>
                <a:gd name="connsiteX37" fmla="*/ 887253 w 916246"/>
                <a:gd name="connsiteY37" fmla="*/ 76200 h 174679"/>
                <a:gd name="connsiteX38" fmla="*/ 889634 w 916246"/>
                <a:gd name="connsiteY38" fmla="*/ 64294 h 174679"/>
                <a:gd name="connsiteX39" fmla="*/ 903922 w 916246"/>
                <a:gd name="connsiteY39" fmla="*/ 54769 h 174679"/>
                <a:gd name="connsiteX40" fmla="*/ 911066 w 916246"/>
                <a:gd name="connsiteY40" fmla="*/ 47625 h 174679"/>
                <a:gd name="connsiteX41" fmla="*/ 915828 w 916246"/>
                <a:gd name="connsiteY41"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72941 w 916246"/>
                <a:gd name="connsiteY23" fmla="*/ 123825 h 174679"/>
                <a:gd name="connsiteX24" fmla="*/ 656272 w 916246"/>
                <a:gd name="connsiteY24" fmla="*/ 121444 h 174679"/>
                <a:gd name="connsiteX25" fmla="*/ 696753 w 916246"/>
                <a:gd name="connsiteY25" fmla="*/ 147637 h 174679"/>
                <a:gd name="connsiteX26" fmla="*/ 718184 w 916246"/>
                <a:gd name="connsiteY26" fmla="*/ 152400 h 174679"/>
                <a:gd name="connsiteX27" fmla="*/ 746759 w 916246"/>
                <a:gd name="connsiteY27" fmla="*/ 157162 h 174679"/>
                <a:gd name="connsiteX28" fmla="*/ 765809 w 916246"/>
                <a:gd name="connsiteY28" fmla="*/ 150019 h 174679"/>
                <a:gd name="connsiteX29" fmla="*/ 787241 w 916246"/>
                <a:gd name="connsiteY29" fmla="*/ 147637 h 174679"/>
                <a:gd name="connsiteX30" fmla="*/ 799147 w 916246"/>
                <a:gd name="connsiteY30" fmla="*/ 145256 h 174679"/>
                <a:gd name="connsiteX31" fmla="*/ 818197 w 916246"/>
                <a:gd name="connsiteY31" fmla="*/ 142875 h 174679"/>
                <a:gd name="connsiteX32" fmla="*/ 834866 w 916246"/>
                <a:gd name="connsiteY32" fmla="*/ 135731 h 174679"/>
                <a:gd name="connsiteX33" fmla="*/ 849153 w 916246"/>
                <a:gd name="connsiteY33" fmla="*/ 130969 h 174679"/>
                <a:gd name="connsiteX34" fmla="*/ 865822 w 916246"/>
                <a:gd name="connsiteY34" fmla="*/ 121444 h 174679"/>
                <a:gd name="connsiteX35" fmla="*/ 880109 w 916246"/>
                <a:gd name="connsiteY35" fmla="*/ 111919 h 174679"/>
                <a:gd name="connsiteX36" fmla="*/ 887253 w 916246"/>
                <a:gd name="connsiteY36" fmla="*/ 76200 h 174679"/>
                <a:gd name="connsiteX37" fmla="*/ 889634 w 916246"/>
                <a:gd name="connsiteY37" fmla="*/ 64294 h 174679"/>
                <a:gd name="connsiteX38" fmla="*/ 903922 w 916246"/>
                <a:gd name="connsiteY38" fmla="*/ 54769 h 174679"/>
                <a:gd name="connsiteX39" fmla="*/ 911066 w 916246"/>
                <a:gd name="connsiteY39" fmla="*/ 47625 h 174679"/>
                <a:gd name="connsiteX40" fmla="*/ 915828 w 916246"/>
                <a:gd name="connsiteY40"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72941 w 916246"/>
                <a:gd name="connsiteY23" fmla="*/ 123825 h 174679"/>
                <a:gd name="connsiteX24" fmla="*/ 696753 w 916246"/>
                <a:gd name="connsiteY24" fmla="*/ 147637 h 174679"/>
                <a:gd name="connsiteX25" fmla="*/ 718184 w 916246"/>
                <a:gd name="connsiteY25" fmla="*/ 152400 h 174679"/>
                <a:gd name="connsiteX26" fmla="*/ 746759 w 916246"/>
                <a:gd name="connsiteY26" fmla="*/ 157162 h 174679"/>
                <a:gd name="connsiteX27" fmla="*/ 765809 w 916246"/>
                <a:gd name="connsiteY27" fmla="*/ 150019 h 174679"/>
                <a:gd name="connsiteX28" fmla="*/ 787241 w 916246"/>
                <a:gd name="connsiteY28" fmla="*/ 147637 h 174679"/>
                <a:gd name="connsiteX29" fmla="*/ 799147 w 916246"/>
                <a:gd name="connsiteY29" fmla="*/ 145256 h 174679"/>
                <a:gd name="connsiteX30" fmla="*/ 818197 w 916246"/>
                <a:gd name="connsiteY30" fmla="*/ 142875 h 174679"/>
                <a:gd name="connsiteX31" fmla="*/ 834866 w 916246"/>
                <a:gd name="connsiteY31" fmla="*/ 135731 h 174679"/>
                <a:gd name="connsiteX32" fmla="*/ 849153 w 916246"/>
                <a:gd name="connsiteY32" fmla="*/ 130969 h 174679"/>
                <a:gd name="connsiteX33" fmla="*/ 865822 w 916246"/>
                <a:gd name="connsiteY33" fmla="*/ 121444 h 174679"/>
                <a:gd name="connsiteX34" fmla="*/ 880109 w 916246"/>
                <a:gd name="connsiteY34" fmla="*/ 111919 h 174679"/>
                <a:gd name="connsiteX35" fmla="*/ 887253 w 916246"/>
                <a:gd name="connsiteY35" fmla="*/ 76200 h 174679"/>
                <a:gd name="connsiteX36" fmla="*/ 889634 w 916246"/>
                <a:gd name="connsiteY36" fmla="*/ 64294 h 174679"/>
                <a:gd name="connsiteX37" fmla="*/ 903922 w 916246"/>
                <a:gd name="connsiteY37" fmla="*/ 54769 h 174679"/>
                <a:gd name="connsiteX38" fmla="*/ 911066 w 916246"/>
                <a:gd name="connsiteY38" fmla="*/ 47625 h 174679"/>
                <a:gd name="connsiteX39" fmla="*/ 915828 w 916246"/>
                <a:gd name="connsiteY39"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8197 w 916246"/>
                <a:gd name="connsiteY29" fmla="*/ 142875 h 174679"/>
                <a:gd name="connsiteX30" fmla="*/ 834866 w 916246"/>
                <a:gd name="connsiteY30" fmla="*/ 135731 h 174679"/>
                <a:gd name="connsiteX31" fmla="*/ 849153 w 916246"/>
                <a:gd name="connsiteY31" fmla="*/ 130969 h 174679"/>
                <a:gd name="connsiteX32" fmla="*/ 865822 w 916246"/>
                <a:gd name="connsiteY32" fmla="*/ 121444 h 174679"/>
                <a:gd name="connsiteX33" fmla="*/ 880109 w 916246"/>
                <a:gd name="connsiteY33" fmla="*/ 111919 h 174679"/>
                <a:gd name="connsiteX34" fmla="*/ 887253 w 916246"/>
                <a:gd name="connsiteY34" fmla="*/ 76200 h 174679"/>
                <a:gd name="connsiteX35" fmla="*/ 889634 w 916246"/>
                <a:gd name="connsiteY35" fmla="*/ 64294 h 174679"/>
                <a:gd name="connsiteX36" fmla="*/ 903922 w 916246"/>
                <a:gd name="connsiteY36" fmla="*/ 54769 h 174679"/>
                <a:gd name="connsiteX37" fmla="*/ 911066 w 916246"/>
                <a:gd name="connsiteY37" fmla="*/ 47625 h 174679"/>
                <a:gd name="connsiteX38" fmla="*/ 915828 w 916246"/>
                <a:gd name="connsiteY38"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8197 w 916246"/>
                <a:gd name="connsiteY29" fmla="*/ 142875 h 174679"/>
                <a:gd name="connsiteX30" fmla="*/ 849153 w 916246"/>
                <a:gd name="connsiteY30" fmla="*/ 130969 h 174679"/>
                <a:gd name="connsiteX31" fmla="*/ 865822 w 916246"/>
                <a:gd name="connsiteY31" fmla="*/ 121444 h 174679"/>
                <a:gd name="connsiteX32" fmla="*/ 880109 w 916246"/>
                <a:gd name="connsiteY32" fmla="*/ 111919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8197 w 916246"/>
                <a:gd name="connsiteY29" fmla="*/ 142875 h 174679"/>
                <a:gd name="connsiteX30" fmla="*/ 849153 w 916246"/>
                <a:gd name="connsiteY30" fmla="*/ 130969 h 174679"/>
                <a:gd name="connsiteX31" fmla="*/ 865822 w 916246"/>
                <a:gd name="connsiteY31" fmla="*/ 121444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3434 w 916246"/>
                <a:gd name="connsiteY29" fmla="*/ 116681 h 174679"/>
                <a:gd name="connsiteX30" fmla="*/ 849153 w 916246"/>
                <a:gd name="connsiteY30" fmla="*/ 130969 h 174679"/>
                <a:gd name="connsiteX31" fmla="*/ 865822 w 916246"/>
                <a:gd name="connsiteY31" fmla="*/ 121444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3434 w 916246"/>
                <a:gd name="connsiteY29" fmla="*/ 116681 h 174679"/>
                <a:gd name="connsiteX30" fmla="*/ 839628 w 916246"/>
                <a:gd name="connsiteY30" fmla="*/ 97631 h 174679"/>
                <a:gd name="connsiteX31" fmla="*/ 865822 w 916246"/>
                <a:gd name="connsiteY31" fmla="*/ 121444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56284 w 916246"/>
                <a:gd name="connsiteY26" fmla="*/ 123825 h 174679"/>
                <a:gd name="connsiteX27" fmla="*/ 787241 w 916246"/>
                <a:gd name="connsiteY27" fmla="*/ 147637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37234 w 916246"/>
                <a:gd name="connsiteY25" fmla="*/ 133349 h 174679"/>
                <a:gd name="connsiteX26" fmla="*/ 756284 w 916246"/>
                <a:gd name="connsiteY26" fmla="*/ 123825 h 174679"/>
                <a:gd name="connsiteX27" fmla="*/ 787241 w 916246"/>
                <a:gd name="connsiteY27" fmla="*/ 147637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08659 w 916246"/>
                <a:gd name="connsiteY24" fmla="*/ 138113 h 174679"/>
                <a:gd name="connsiteX25" fmla="*/ 737234 w 916246"/>
                <a:gd name="connsiteY25" fmla="*/ 133349 h 174679"/>
                <a:gd name="connsiteX26" fmla="*/ 756284 w 916246"/>
                <a:gd name="connsiteY26" fmla="*/ 123825 h 174679"/>
                <a:gd name="connsiteX27" fmla="*/ 787241 w 916246"/>
                <a:gd name="connsiteY27" fmla="*/ 147637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08659 w 916246"/>
                <a:gd name="connsiteY24" fmla="*/ 138113 h 174679"/>
                <a:gd name="connsiteX25" fmla="*/ 737234 w 916246"/>
                <a:gd name="connsiteY25" fmla="*/ 133349 h 174679"/>
                <a:gd name="connsiteX26" fmla="*/ 756284 w 916246"/>
                <a:gd name="connsiteY26" fmla="*/ 123825 h 174679"/>
                <a:gd name="connsiteX27" fmla="*/ 768191 w 916246"/>
                <a:gd name="connsiteY27" fmla="*/ 126205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60361"/>
                <a:gd name="connsiteX1" fmla="*/ 3809 w 916246"/>
                <a:gd name="connsiteY1" fmla="*/ 57150 h 160361"/>
                <a:gd name="connsiteX2" fmla="*/ 3809 w 916246"/>
                <a:gd name="connsiteY2" fmla="*/ 78581 h 160361"/>
                <a:gd name="connsiteX3" fmla="*/ 10953 w 916246"/>
                <a:gd name="connsiteY3" fmla="*/ 83344 h 160361"/>
                <a:gd name="connsiteX4" fmla="*/ 18097 w 916246"/>
                <a:gd name="connsiteY4" fmla="*/ 85725 h 160361"/>
                <a:gd name="connsiteX5" fmla="*/ 34766 w 916246"/>
                <a:gd name="connsiteY5" fmla="*/ 92869 h 160361"/>
                <a:gd name="connsiteX6" fmla="*/ 53816 w 916246"/>
                <a:gd name="connsiteY6" fmla="*/ 97631 h 160361"/>
                <a:gd name="connsiteX7" fmla="*/ 63341 w 916246"/>
                <a:gd name="connsiteY7" fmla="*/ 100012 h 160361"/>
                <a:gd name="connsiteX8" fmla="*/ 70484 w 916246"/>
                <a:gd name="connsiteY8" fmla="*/ 104775 h 160361"/>
                <a:gd name="connsiteX9" fmla="*/ 89534 w 916246"/>
                <a:gd name="connsiteY9" fmla="*/ 109537 h 160361"/>
                <a:gd name="connsiteX10" fmla="*/ 127634 w 916246"/>
                <a:gd name="connsiteY10" fmla="*/ 114300 h 160361"/>
                <a:gd name="connsiteX11" fmla="*/ 149066 w 916246"/>
                <a:gd name="connsiteY11" fmla="*/ 128587 h 160361"/>
                <a:gd name="connsiteX12" fmla="*/ 156209 w 916246"/>
                <a:gd name="connsiteY12" fmla="*/ 133350 h 160361"/>
                <a:gd name="connsiteX13" fmla="*/ 180022 w 916246"/>
                <a:gd name="connsiteY13" fmla="*/ 135731 h 160361"/>
                <a:gd name="connsiteX14" fmla="*/ 187166 w 916246"/>
                <a:gd name="connsiteY14" fmla="*/ 138112 h 160361"/>
                <a:gd name="connsiteX15" fmla="*/ 215741 w 916246"/>
                <a:gd name="connsiteY15" fmla="*/ 140494 h 160361"/>
                <a:gd name="connsiteX16" fmla="*/ 241934 w 916246"/>
                <a:gd name="connsiteY16" fmla="*/ 152400 h 160361"/>
                <a:gd name="connsiteX17" fmla="*/ 301466 w 916246"/>
                <a:gd name="connsiteY17" fmla="*/ 157162 h 160361"/>
                <a:gd name="connsiteX18" fmla="*/ 601503 w 916246"/>
                <a:gd name="connsiteY18" fmla="*/ 159544 h 160361"/>
                <a:gd name="connsiteX19" fmla="*/ 672941 w 916246"/>
                <a:gd name="connsiteY19" fmla="*/ 157162 h 160361"/>
                <a:gd name="connsiteX20" fmla="*/ 680084 w 916246"/>
                <a:gd name="connsiteY20" fmla="*/ 154781 h 160361"/>
                <a:gd name="connsiteX21" fmla="*/ 684847 w 916246"/>
                <a:gd name="connsiteY21" fmla="*/ 147637 h 160361"/>
                <a:gd name="connsiteX22" fmla="*/ 682466 w 916246"/>
                <a:gd name="connsiteY22" fmla="*/ 140494 h 160361"/>
                <a:gd name="connsiteX23" fmla="*/ 696753 w 916246"/>
                <a:gd name="connsiteY23" fmla="*/ 147637 h 160361"/>
                <a:gd name="connsiteX24" fmla="*/ 708659 w 916246"/>
                <a:gd name="connsiteY24" fmla="*/ 138113 h 160361"/>
                <a:gd name="connsiteX25" fmla="*/ 737234 w 916246"/>
                <a:gd name="connsiteY25" fmla="*/ 133349 h 160361"/>
                <a:gd name="connsiteX26" fmla="*/ 756284 w 916246"/>
                <a:gd name="connsiteY26" fmla="*/ 123825 h 160361"/>
                <a:gd name="connsiteX27" fmla="*/ 768191 w 916246"/>
                <a:gd name="connsiteY27" fmla="*/ 126205 h 160361"/>
                <a:gd name="connsiteX28" fmla="*/ 789622 w 916246"/>
                <a:gd name="connsiteY28" fmla="*/ 116681 h 160361"/>
                <a:gd name="connsiteX29" fmla="*/ 813434 w 916246"/>
                <a:gd name="connsiteY29" fmla="*/ 116681 h 160361"/>
                <a:gd name="connsiteX30" fmla="*/ 839628 w 916246"/>
                <a:gd name="connsiteY30" fmla="*/ 97631 h 160361"/>
                <a:gd name="connsiteX31" fmla="*/ 861060 w 916246"/>
                <a:gd name="connsiteY31" fmla="*/ 80963 h 160361"/>
                <a:gd name="connsiteX32" fmla="*/ 865822 w 916246"/>
                <a:gd name="connsiteY32" fmla="*/ 76200 h 160361"/>
                <a:gd name="connsiteX33" fmla="*/ 887253 w 916246"/>
                <a:gd name="connsiteY33" fmla="*/ 76200 h 160361"/>
                <a:gd name="connsiteX34" fmla="*/ 889634 w 916246"/>
                <a:gd name="connsiteY34" fmla="*/ 64294 h 160361"/>
                <a:gd name="connsiteX35" fmla="*/ 903922 w 916246"/>
                <a:gd name="connsiteY35" fmla="*/ 54769 h 160361"/>
                <a:gd name="connsiteX36" fmla="*/ 911066 w 916246"/>
                <a:gd name="connsiteY36" fmla="*/ 47625 h 160361"/>
                <a:gd name="connsiteX37" fmla="*/ 915828 w 916246"/>
                <a:gd name="connsiteY37" fmla="*/ 9525 h 160361"/>
                <a:gd name="connsiteX0" fmla="*/ 8572 w 916246"/>
                <a:gd name="connsiteY0" fmla="*/ 0 h 162423"/>
                <a:gd name="connsiteX1" fmla="*/ 3809 w 916246"/>
                <a:gd name="connsiteY1" fmla="*/ 57150 h 162423"/>
                <a:gd name="connsiteX2" fmla="*/ 3809 w 916246"/>
                <a:gd name="connsiteY2" fmla="*/ 78581 h 162423"/>
                <a:gd name="connsiteX3" fmla="*/ 10953 w 916246"/>
                <a:gd name="connsiteY3" fmla="*/ 83344 h 162423"/>
                <a:gd name="connsiteX4" fmla="*/ 18097 w 916246"/>
                <a:gd name="connsiteY4" fmla="*/ 85725 h 162423"/>
                <a:gd name="connsiteX5" fmla="*/ 34766 w 916246"/>
                <a:gd name="connsiteY5" fmla="*/ 92869 h 162423"/>
                <a:gd name="connsiteX6" fmla="*/ 53816 w 916246"/>
                <a:gd name="connsiteY6" fmla="*/ 97631 h 162423"/>
                <a:gd name="connsiteX7" fmla="*/ 63341 w 916246"/>
                <a:gd name="connsiteY7" fmla="*/ 100012 h 162423"/>
                <a:gd name="connsiteX8" fmla="*/ 70484 w 916246"/>
                <a:gd name="connsiteY8" fmla="*/ 104775 h 162423"/>
                <a:gd name="connsiteX9" fmla="*/ 89534 w 916246"/>
                <a:gd name="connsiteY9" fmla="*/ 109537 h 162423"/>
                <a:gd name="connsiteX10" fmla="*/ 127634 w 916246"/>
                <a:gd name="connsiteY10" fmla="*/ 114300 h 162423"/>
                <a:gd name="connsiteX11" fmla="*/ 149066 w 916246"/>
                <a:gd name="connsiteY11" fmla="*/ 128587 h 162423"/>
                <a:gd name="connsiteX12" fmla="*/ 156209 w 916246"/>
                <a:gd name="connsiteY12" fmla="*/ 133350 h 162423"/>
                <a:gd name="connsiteX13" fmla="*/ 180022 w 916246"/>
                <a:gd name="connsiteY13" fmla="*/ 135731 h 162423"/>
                <a:gd name="connsiteX14" fmla="*/ 187166 w 916246"/>
                <a:gd name="connsiteY14" fmla="*/ 138112 h 162423"/>
                <a:gd name="connsiteX15" fmla="*/ 215741 w 916246"/>
                <a:gd name="connsiteY15" fmla="*/ 140494 h 162423"/>
                <a:gd name="connsiteX16" fmla="*/ 241934 w 916246"/>
                <a:gd name="connsiteY16" fmla="*/ 152400 h 162423"/>
                <a:gd name="connsiteX17" fmla="*/ 301466 w 916246"/>
                <a:gd name="connsiteY17" fmla="*/ 157162 h 162423"/>
                <a:gd name="connsiteX18" fmla="*/ 601503 w 916246"/>
                <a:gd name="connsiteY18" fmla="*/ 159544 h 162423"/>
                <a:gd name="connsiteX19" fmla="*/ 672941 w 916246"/>
                <a:gd name="connsiteY19" fmla="*/ 157162 h 162423"/>
                <a:gd name="connsiteX20" fmla="*/ 680084 w 916246"/>
                <a:gd name="connsiteY20" fmla="*/ 154781 h 162423"/>
                <a:gd name="connsiteX21" fmla="*/ 684847 w 916246"/>
                <a:gd name="connsiteY21" fmla="*/ 147637 h 162423"/>
                <a:gd name="connsiteX22" fmla="*/ 682466 w 916246"/>
                <a:gd name="connsiteY22" fmla="*/ 140494 h 162423"/>
                <a:gd name="connsiteX23" fmla="*/ 696753 w 916246"/>
                <a:gd name="connsiteY23" fmla="*/ 147637 h 162423"/>
                <a:gd name="connsiteX24" fmla="*/ 708659 w 916246"/>
                <a:gd name="connsiteY24" fmla="*/ 138113 h 162423"/>
                <a:gd name="connsiteX25" fmla="*/ 737234 w 916246"/>
                <a:gd name="connsiteY25" fmla="*/ 133349 h 162423"/>
                <a:gd name="connsiteX26" fmla="*/ 756284 w 916246"/>
                <a:gd name="connsiteY26" fmla="*/ 123825 h 162423"/>
                <a:gd name="connsiteX27" fmla="*/ 768191 w 916246"/>
                <a:gd name="connsiteY27" fmla="*/ 126205 h 162423"/>
                <a:gd name="connsiteX28" fmla="*/ 789622 w 916246"/>
                <a:gd name="connsiteY28" fmla="*/ 116681 h 162423"/>
                <a:gd name="connsiteX29" fmla="*/ 813434 w 916246"/>
                <a:gd name="connsiteY29" fmla="*/ 116681 h 162423"/>
                <a:gd name="connsiteX30" fmla="*/ 839628 w 916246"/>
                <a:gd name="connsiteY30" fmla="*/ 97631 h 162423"/>
                <a:gd name="connsiteX31" fmla="*/ 861060 w 916246"/>
                <a:gd name="connsiteY31" fmla="*/ 80963 h 162423"/>
                <a:gd name="connsiteX32" fmla="*/ 865822 w 916246"/>
                <a:gd name="connsiteY32" fmla="*/ 76200 h 162423"/>
                <a:gd name="connsiteX33" fmla="*/ 887253 w 916246"/>
                <a:gd name="connsiteY33" fmla="*/ 76200 h 162423"/>
                <a:gd name="connsiteX34" fmla="*/ 889634 w 916246"/>
                <a:gd name="connsiteY34" fmla="*/ 64294 h 162423"/>
                <a:gd name="connsiteX35" fmla="*/ 903922 w 916246"/>
                <a:gd name="connsiteY35" fmla="*/ 54769 h 162423"/>
                <a:gd name="connsiteX36" fmla="*/ 911066 w 916246"/>
                <a:gd name="connsiteY36" fmla="*/ 47625 h 162423"/>
                <a:gd name="connsiteX37" fmla="*/ 915828 w 916246"/>
                <a:gd name="connsiteY37" fmla="*/ 9525 h 16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16246" h="162423">
                  <a:moveTo>
                    <a:pt x="8572" y="0"/>
                  </a:moveTo>
                  <a:cubicBezTo>
                    <a:pt x="6984" y="19050"/>
                    <a:pt x="5920" y="38151"/>
                    <a:pt x="3809" y="57150"/>
                  </a:cubicBezTo>
                  <a:cubicBezTo>
                    <a:pt x="2561" y="68383"/>
                    <a:pt x="-4100" y="62763"/>
                    <a:pt x="3809" y="78581"/>
                  </a:cubicBezTo>
                  <a:cubicBezTo>
                    <a:pt x="5089" y="81141"/>
                    <a:pt x="8393" y="82064"/>
                    <a:pt x="10953" y="83344"/>
                  </a:cubicBezTo>
                  <a:cubicBezTo>
                    <a:pt x="13198" y="84467"/>
                    <a:pt x="15790" y="84736"/>
                    <a:pt x="18097" y="85725"/>
                  </a:cubicBezTo>
                  <a:cubicBezTo>
                    <a:pt x="29473" y="90600"/>
                    <a:pt x="24533" y="90078"/>
                    <a:pt x="34766" y="92869"/>
                  </a:cubicBezTo>
                  <a:cubicBezTo>
                    <a:pt x="41081" y="94591"/>
                    <a:pt x="47466" y="96044"/>
                    <a:pt x="53816" y="97631"/>
                  </a:cubicBezTo>
                  <a:lnTo>
                    <a:pt x="63341" y="100012"/>
                  </a:lnTo>
                  <a:cubicBezTo>
                    <a:pt x="65722" y="101600"/>
                    <a:pt x="67795" y="103797"/>
                    <a:pt x="70484" y="104775"/>
                  </a:cubicBezTo>
                  <a:cubicBezTo>
                    <a:pt x="76635" y="107012"/>
                    <a:pt x="83078" y="108461"/>
                    <a:pt x="89534" y="109537"/>
                  </a:cubicBezTo>
                  <a:cubicBezTo>
                    <a:pt x="111690" y="113231"/>
                    <a:pt x="99018" y="111439"/>
                    <a:pt x="127634" y="114300"/>
                  </a:cubicBezTo>
                  <a:lnTo>
                    <a:pt x="149066" y="128587"/>
                  </a:lnTo>
                  <a:cubicBezTo>
                    <a:pt x="151447" y="130174"/>
                    <a:pt x="153361" y="133065"/>
                    <a:pt x="156209" y="133350"/>
                  </a:cubicBezTo>
                  <a:lnTo>
                    <a:pt x="180022" y="135731"/>
                  </a:lnTo>
                  <a:cubicBezTo>
                    <a:pt x="182403" y="136525"/>
                    <a:pt x="184678" y="137780"/>
                    <a:pt x="187166" y="138112"/>
                  </a:cubicBezTo>
                  <a:cubicBezTo>
                    <a:pt x="196640" y="139375"/>
                    <a:pt x="206532" y="137936"/>
                    <a:pt x="215741" y="140494"/>
                  </a:cubicBezTo>
                  <a:cubicBezTo>
                    <a:pt x="258075" y="152254"/>
                    <a:pt x="206964" y="148903"/>
                    <a:pt x="241934" y="152400"/>
                  </a:cubicBezTo>
                  <a:cubicBezTo>
                    <a:pt x="261743" y="154381"/>
                    <a:pt x="241538" y="155971"/>
                    <a:pt x="301466" y="157162"/>
                  </a:cubicBezTo>
                  <a:cubicBezTo>
                    <a:pt x="361394" y="158353"/>
                    <a:pt x="455989" y="166728"/>
                    <a:pt x="601503" y="159544"/>
                  </a:cubicBezTo>
                  <a:cubicBezTo>
                    <a:pt x="619759" y="158750"/>
                    <a:pt x="659844" y="157956"/>
                    <a:pt x="672941" y="157162"/>
                  </a:cubicBezTo>
                  <a:cubicBezTo>
                    <a:pt x="686038" y="156368"/>
                    <a:pt x="678124" y="156349"/>
                    <a:pt x="680084" y="154781"/>
                  </a:cubicBezTo>
                  <a:cubicBezTo>
                    <a:pt x="682319" y="152993"/>
                    <a:pt x="683259" y="150018"/>
                    <a:pt x="684847" y="147637"/>
                  </a:cubicBezTo>
                  <a:cubicBezTo>
                    <a:pt x="684053" y="145256"/>
                    <a:pt x="680482" y="140494"/>
                    <a:pt x="682466" y="140494"/>
                  </a:cubicBezTo>
                  <a:cubicBezTo>
                    <a:pt x="684450" y="140494"/>
                    <a:pt x="692388" y="148034"/>
                    <a:pt x="696753" y="147637"/>
                  </a:cubicBezTo>
                  <a:cubicBezTo>
                    <a:pt x="701118" y="147240"/>
                    <a:pt x="701912" y="140494"/>
                    <a:pt x="708659" y="138113"/>
                  </a:cubicBezTo>
                  <a:cubicBezTo>
                    <a:pt x="715406" y="135732"/>
                    <a:pt x="716274" y="129157"/>
                    <a:pt x="737234" y="133349"/>
                  </a:cubicBezTo>
                  <a:cubicBezTo>
                    <a:pt x="743584" y="130968"/>
                    <a:pt x="751125" y="125016"/>
                    <a:pt x="756284" y="123825"/>
                  </a:cubicBezTo>
                  <a:cubicBezTo>
                    <a:pt x="761443" y="122634"/>
                    <a:pt x="762635" y="127396"/>
                    <a:pt x="768191" y="126205"/>
                  </a:cubicBezTo>
                  <a:cubicBezTo>
                    <a:pt x="773747" y="125014"/>
                    <a:pt x="782082" y="118268"/>
                    <a:pt x="789622" y="116681"/>
                  </a:cubicBezTo>
                  <a:cubicBezTo>
                    <a:pt x="797163" y="115094"/>
                    <a:pt x="807084" y="117475"/>
                    <a:pt x="813434" y="116681"/>
                  </a:cubicBezTo>
                  <a:cubicBezTo>
                    <a:pt x="821768" y="114300"/>
                    <a:pt x="831690" y="103584"/>
                    <a:pt x="839628" y="97631"/>
                  </a:cubicBezTo>
                  <a:cubicBezTo>
                    <a:pt x="847566" y="91678"/>
                    <a:pt x="856695" y="84535"/>
                    <a:pt x="861060" y="80963"/>
                  </a:cubicBezTo>
                  <a:cubicBezTo>
                    <a:pt x="865425" y="77391"/>
                    <a:pt x="861457" y="76994"/>
                    <a:pt x="865822" y="76200"/>
                  </a:cubicBezTo>
                  <a:cubicBezTo>
                    <a:pt x="870187" y="75406"/>
                    <a:pt x="883284" y="78184"/>
                    <a:pt x="887253" y="76200"/>
                  </a:cubicBezTo>
                  <a:cubicBezTo>
                    <a:pt x="891222" y="74216"/>
                    <a:pt x="887149" y="67489"/>
                    <a:pt x="889634" y="64294"/>
                  </a:cubicBezTo>
                  <a:cubicBezTo>
                    <a:pt x="893148" y="59776"/>
                    <a:pt x="899875" y="58816"/>
                    <a:pt x="903922" y="54769"/>
                  </a:cubicBezTo>
                  <a:lnTo>
                    <a:pt x="911066" y="47625"/>
                  </a:lnTo>
                  <a:cubicBezTo>
                    <a:pt x="918338" y="25807"/>
                    <a:pt x="915828" y="38357"/>
                    <a:pt x="915828" y="9525"/>
                  </a:cubicBezTo>
                </a:path>
              </a:pathLst>
            </a:custGeom>
            <a:no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12" name="フリーフォーム: 図形 300">
              <a:extLst>
                <a:ext uri="{FF2B5EF4-FFF2-40B4-BE49-F238E27FC236}">
                  <a16:creationId xmlns:a16="http://schemas.microsoft.com/office/drawing/2014/main" id="{EDF311D0-B6BE-CDD9-D47B-A0815FB7DC70}"/>
                </a:ext>
              </a:extLst>
            </p:cNvPr>
            <p:cNvSpPr/>
            <p:nvPr/>
          </p:nvSpPr>
          <p:spPr>
            <a:xfrm>
              <a:off x="10639741" y="4171043"/>
              <a:ext cx="21431" cy="295275"/>
            </a:xfrm>
            <a:custGeom>
              <a:avLst/>
              <a:gdLst>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7144 w 26194"/>
                <a:gd name="connsiteY12" fmla="*/ 335757 h 516732"/>
                <a:gd name="connsiteX13" fmla="*/ 9525 w 26194"/>
                <a:gd name="connsiteY13" fmla="*/ 423863 h 516732"/>
                <a:gd name="connsiteX14" fmla="*/ 11906 w 26194"/>
                <a:gd name="connsiteY14" fmla="*/ 431007 h 516732"/>
                <a:gd name="connsiteX15" fmla="*/ 16669 w 26194"/>
                <a:gd name="connsiteY15" fmla="*/ 440532 h 516732"/>
                <a:gd name="connsiteX16" fmla="*/ 19050 w 26194"/>
                <a:gd name="connsiteY16" fmla="*/ 464344 h 516732"/>
                <a:gd name="connsiteX17" fmla="*/ 21431 w 26194"/>
                <a:gd name="connsiteY17" fmla="*/ 471488 h 516732"/>
                <a:gd name="connsiteX18" fmla="*/ 26194 w 26194"/>
                <a:gd name="connsiteY18"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9525 w 26194"/>
                <a:gd name="connsiteY12" fmla="*/ 423863 h 516732"/>
                <a:gd name="connsiteX13" fmla="*/ 11906 w 26194"/>
                <a:gd name="connsiteY13" fmla="*/ 431007 h 516732"/>
                <a:gd name="connsiteX14" fmla="*/ 16669 w 26194"/>
                <a:gd name="connsiteY14" fmla="*/ 440532 h 516732"/>
                <a:gd name="connsiteX15" fmla="*/ 19050 w 26194"/>
                <a:gd name="connsiteY15" fmla="*/ 464344 h 516732"/>
                <a:gd name="connsiteX16" fmla="*/ 21431 w 26194"/>
                <a:gd name="connsiteY16" fmla="*/ 471488 h 516732"/>
                <a:gd name="connsiteX17" fmla="*/ 26194 w 26194"/>
                <a:gd name="connsiteY17"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9525 w 26194"/>
                <a:gd name="connsiteY12" fmla="*/ 423863 h 516732"/>
                <a:gd name="connsiteX13" fmla="*/ 11906 w 26194"/>
                <a:gd name="connsiteY13" fmla="*/ 431007 h 516732"/>
                <a:gd name="connsiteX14" fmla="*/ 16669 w 26194"/>
                <a:gd name="connsiteY14" fmla="*/ 440532 h 516732"/>
                <a:gd name="connsiteX15" fmla="*/ 19050 w 26194"/>
                <a:gd name="connsiteY15" fmla="*/ 464344 h 516732"/>
                <a:gd name="connsiteX16" fmla="*/ 26194 w 26194"/>
                <a:gd name="connsiteY16"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9525 w 26194"/>
                <a:gd name="connsiteY12" fmla="*/ 423863 h 516732"/>
                <a:gd name="connsiteX13" fmla="*/ 11906 w 26194"/>
                <a:gd name="connsiteY13" fmla="*/ 431007 h 516732"/>
                <a:gd name="connsiteX14" fmla="*/ 19050 w 26194"/>
                <a:gd name="connsiteY14" fmla="*/ 464344 h 516732"/>
                <a:gd name="connsiteX15" fmla="*/ 26194 w 26194"/>
                <a:gd name="connsiteY15"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9525 w 26194"/>
                <a:gd name="connsiteY12" fmla="*/ 423863 h 516732"/>
                <a:gd name="connsiteX13" fmla="*/ 19050 w 26194"/>
                <a:gd name="connsiteY13" fmla="*/ 464344 h 516732"/>
                <a:gd name="connsiteX14" fmla="*/ 26194 w 26194"/>
                <a:gd name="connsiteY14"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19050 w 26194"/>
                <a:gd name="connsiteY12" fmla="*/ 464344 h 516732"/>
                <a:gd name="connsiteX13" fmla="*/ 26194 w 26194"/>
                <a:gd name="connsiteY13"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26194 w 26194"/>
                <a:gd name="connsiteY12" fmla="*/ 516732 h 516732"/>
                <a:gd name="connsiteX0" fmla="*/ 21431 w 21431"/>
                <a:gd name="connsiteY0" fmla="*/ 0 h 319088"/>
                <a:gd name="connsiteX1" fmla="*/ 19050 w 21431"/>
                <a:gd name="connsiteY1" fmla="*/ 11907 h 319088"/>
                <a:gd name="connsiteX2" fmla="*/ 14288 w 21431"/>
                <a:gd name="connsiteY2" fmla="*/ 28575 h 319088"/>
                <a:gd name="connsiteX3" fmla="*/ 11906 w 21431"/>
                <a:gd name="connsiteY3" fmla="*/ 42863 h 319088"/>
                <a:gd name="connsiteX4" fmla="*/ 7144 w 21431"/>
                <a:gd name="connsiteY4" fmla="*/ 95250 h 319088"/>
                <a:gd name="connsiteX5" fmla="*/ 4763 w 21431"/>
                <a:gd name="connsiteY5" fmla="*/ 102394 h 319088"/>
                <a:gd name="connsiteX6" fmla="*/ 2381 w 21431"/>
                <a:gd name="connsiteY6" fmla="*/ 150019 h 319088"/>
                <a:gd name="connsiteX7" fmla="*/ 0 w 21431"/>
                <a:gd name="connsiteY7" fmla="*/ 169069 h 319088"/>
                <a:gd name="connsiteX8" fmla="*/ 7144 w 21431"/>
                <a:gd name="connsiteY8" fmla="*/ 197644 h 319088"/>
                <a:gd name="connsiteX9" fmla="*/ 11906 w 21431"/>
                <a:gd name="connsiteY9" fmla="*/ 214313 h 319088"/>
                <a:gd name="connsiteX10" fmla="*/ 14288 w 21431"/>
                <a:gd name="connsiteY10" fmla="*/ 221457 h 319088"/>
                <a:gd name="connsiteX11" fmla="*/ 9525 w 21431"/>
                <a:gd name="connsiteY11" fmla="*/ 319088 h 319088"/>
                <a:gd name="connsiteX0" fmla="*/ 21431 w 21431"/>
                <a:gd name="connsiteY0" fmla="*/ 0 h 295275"/>
                <a:gd name="connsiteX1" fmla="*/ 19050 w 21431"/>
                <a:gd name="connsiteY1" fmla="*/ 11907 h 295275"/>
                <a:gd name="connsiteX2" fmla="*/ 14288 w 21431"/>
                <a:gd name="connsiteY2" fmla="*/ 28575 h 295275"/>
                <a:gd name="connsiteX3" fmla="*/ 11906 w 21431"/>
                <a:gd name="connsiteY3" fmla="*/ 42863 h 295275"/>
                <a:gd name="connsiteX4" fmla="*/ 7144 w 21431"/>
                <a:gd name="connsiteY4" fmla="*/ 95250 h 295275"/>
                <a:gd name="connsiteX5" fmla="*/ 4763 w 21431"/>
                <a:gd name="connsiteY5" fmla="*/ 102394 h 295275"/>
                <a:gd name="connsiteX6" fmla="*/ 2381 w 21431"/>
                <a:gd name="connsiteY6" fmla="*/ 150019 h 295275"/>
                <a:gd name="connsiteX7" fmla="*/ 0 w 21431"/>
                <a:gd name="connsiteY7" fmla="*/ 169069 h 295275"/>
                <a:gd name="connsiteX8" fmla="*/ 7144 w 21431"/>
                <a:gd name="connsiteY8" fmla="*/ 197644 h 295275"/>
                <a:gd name="connsiteX9" fmla="*/ 11906 w 21431"/>
                <a:gd name="connsiteY9" fmla="*/ 214313 h 295275"/>
                <a:gd name="connsiteX10" fmla="*/ 14288 w 21431"/>
                <a:gd name="connsiteY10" fmla="*/ 221457 h 295275"/>
                <a:gd name="connsiteX11" fmla="*/ 14287 w 21431"/>
                <a:gd name="connsiteY11" fmla="*/ 29527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431" h="295275">
                  <a:moveTo>
                    <a:pt x="21431" y="0"/>
                  </a:moveTo>
                  <a:cubicBezTo>
                    <a:pt x="20637" y="3969"/>
                    <a:pt x="20032" y="7980"/>
                    <a:pt x="19050" y="11907"/>
                  </a:cubicBezTo>
                  <a:cubicBezTo>
                    <a:pt x="14507" y="30083"/>
                    <a:pt x="18748" y="6278"/>
                    <a:pt x="14288" y="28575"/>
                  </a:cubicBezTo>
                  <a:cubicBezTo>
                    <a:pt x="13341" y="33310"/>
                    <a:pt x="12700" y="38100"/>
                    <a:pt x="11906" y="42863"/>
                  </a:cubicBezTo>
                  <a:cubicBezTo>
                    <a:pt x="10882" y="58232"/>
                    <a:pt x="10399" y="78974"/>
                    <a:pt x="7144" y="95250"/>
                  </a:cubicBezTo>
                  <a:cubicBezTo>
                    <a:pt x="6652" y="97711"/>
                    <a:pt x="5557" y="100013"/>
                    <a:pt x="4763" y="102394"/>
                  </a:cubicBezTo>
                  <a:cubicBezTo>
                    <a:pt x="3969" y="118269"/>
                    <a:pt x="3514" y="134165"/>
                    <a:pt x="2381" y="150019"/>
                  </a:cubicBezTo>
                  <a:cubicBezTo>
                    <a:pt x="1925" y="156402"/>
                    <a:pt x="0" y="162670"/>
                    <a:pt x="0" y="169069"/>
                  </a:cubicBezTo>
                  <a:cubicBezTo>
                    <a:pt x="0" y="178692"/>
                    <a:pt x="4187" y="188775"/>
                    <a:pt x="7144" y="197644"/>
                  </a:cubicBezTo>
                  <a:cubicBezTo>
                    <a:pt x="12853" y="214771"/>
                    <a:pt x="5926" y="193385"/>
                    <a:pt x="11906" y="214313"/>
                  </a:cubicBezTo>
                  <a:cubicBezTo>
                    <a:pt x="12596" y="216727"/>
                    <a:pt x="13494" y="219076"/>
                    <a:pt x="14288" y="221457"/>
                  </a:cubicBezTo>
                  <a:cubicBezTo>
                    <a:pt x="13557" y="238264"/>
                    <a:pt x="12303" y="246063"/>
                    <a:pt x="14287" y="295275"/>
                  </a:cubicBezTo>
                </a:path>
              </a:pathLst>
            </a:custGeom>
            <a:noFill/>
            <a:ln w="254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13" name="フリーフォーム: 図形 299">
              <a:extLst>
                <a:ext uri="{FF2B5EF4-FFF2-40B4-BE49-F238E27FC236}">
                  <a16:creationId xmlns:a16="http://schemas.microsoft.com/office/drawing/2014/main" id="{4BE1F106-2997-F04C-0D8A-5490B9BF54B8}"/>
                </a:ext>
              </a:extLst>
            </p:cNvPr>
            <p:cNvSpPr/>
            <p:nvPr/>
          </p:nvSpPr>
          <p:spPr>
            <a:xfrm>
              <a:off x="9719436" y="4211271"/>
              <a:ext cx="24954" cy="293148"/>
            </a:xfrm>
            <a:custGeom>
              <a:avLst/>
              <a:gdLst>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7144 w 26194"/>
                <a:gd name="connsiteY12" fmla="*/ 335757 h 516732"/>
                <a:gd name="connsiteX13" fmla="*/ 9525 w 26194"/>
                <a:gd name="connsiteY13" fmla="*/ 423863 h 516732"/>
                <a:gd name="connsiteX14" fmla="*/ 11906 w 26194"/>
                <a:gd name="connsiteY14" fmla="*/ 431007 h 516732"/>
                <a:gd name="connsiteX15" fmla="*/ 16669 w 26194"/>
                <a:gd name="connsiteY15" fmla="*/ 440532 h 516732"/>
                <a:gd name="connsiteX16" fmla="*/ 19050 w 26194"/>
                <a:gd name="connsiteY16" fmla="*/ 464344 h 516732"/>
                <a:gd name="connsiteX17" fmla="*/ 21431 w 26194"/>
                <a:gd name="connsiteY17" fmla="*/ 471488 h 516732"/>
                <a:gd name="connsiteX18" fmla="*/ 26194 w 26194"/>
                <a:gd name="connsiteY18"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9525 w 26194"/>
                <a:gd name="connsiteY12" fmla="*/ 423863 h 516732"/>
                <a:gd name="connsiteX13" fmla="*/ 11906 w 26194"/>
                <a:gd name="connsiteY13" fmla="*/ 431007 h 516732"/>
                <a:gd name="connsiteX14" fmla="*/ 16669 w 26194"/>
                <a:gd name="connsiteY14" fmla="*/ 440532 h 516732"/>
                <a:gd name="connsiteX15" fmla="*/ 19050 w 26194"/>
                <a:gd name="connsiteY15" fmla="*/ 464344 h 516732"/>
                <a:gd name="connsiteX16" fmla="*/ 21431 w 26194"/>
                <a:gd name="connsiteY16" fmla="*/ 471488 h 516732"/>
                <a:gd name="connsiteX17" fmla="*/ 26194 w 26194"/>
                <a:gd name="connsiteY17"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9525 w 26194"/>
                <a:gd name="connsiteY12" fmla="*/ 423863 h 516732"/>
                <a:gd name="connsiteX13" fmla="*/ 11906 w 26194"/>
                <a:gd name="connsiteY13" fmla="*/ 431007 h 516732"/>
                <a:gd name="connsiteX14" fmla="*/ 19050 w 26194"/>
                <a:gd name="connsiteY14" fmla="*/ 464344 h 516732"/>
                <a:gd name="connsiteX15" fmla="*/ 21431 w 26194"/>
                <a:gd name="connsiteY15" fmla="*/ 471488 h 516732"/>
                <a:gd name="connsiteX16" fmla="*/ 26194 w 26194"/>
                <a:gd name="connsiteY16"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9525 w 26194"/>
                <a:gd name="connsiteY12" fmla="*/ 423863 h 516732"/>
                <a:gd name="connsiteX13" fmla="*/ 19050 w 26194"/>
                <a:gd name="connsiteY13" fmla="*/ 464344 h 516732"/>
                <a:gd name="connsiteX14" fmla="*/ 21431 w 26194"/>
                <a:gd name="connsiteY14" fmla="*/ 471488 h 516732"/>
                <a:gd name="connsiteX15" fmla="*/ 26194 w 26194"/>
                <a:gd name="connsiteY15"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19050 w 26194"/>
                <a:gd name="connsiteY12" fmla="*/ 464344 h 516732"/>
                <a:gd name="connsiteX13" fmla="*/ 21431 w 26194"/>
                <a:gd name="connsiteY13" fmla="*/ 471488 h 516732"/>
                <a:gd name="connsiteX14" fmla="*/ 26194 w 26194"/>
                <a:gd name="connsiteY14" fmla="*/ 516732 h 516732"/>
                <a:gd name="connsiteX0" fmla="*/ 21431 w 26194"/>
                <a:gd name="connsiteY0" fmla="*/ 0 h 516732"/>
                <a:gd name="connsiteX1" fmla="*/ 19050 w 26194"/>
                <a:gd name="connsiteY1" fmla="*/ 11907 h 516732"/>
                <a:gd name="connsiteX2" fmla="*/ 14288 w 26194"/>
                <a:gd name="connsiteY2" fmla="*/ 28575 h 516732"/>
                <a:gd name="connsiteX3" fmla="*/ 11906 w 26194"/>
                <a:gd name="connsiteY3" fmla="*/ 42863 h 516732"/>
                <a:gd name="connsiteX4" fmla="*/ 7144 w 26194"/>
                <a:gd name="connsiteY4" fmla="*/ 95250 h 516732"/>
                <a:gd name="connsiteX5" fmla="*/ 4763 w 26194"/>
                <a:gd name="connsiteY5" fmla="*/ 102394 h 516732"/>
                <a:gd name="connsiteX6" fmla="*/ 2381 w 26194"/>
                <a:gd name="connsiteY6" fmla="*/ 150019 h 516732"/>
                <a:gd name="connsiteX7" fmla="*/ 0 w 26194"/>
                <a:gd name="connsiteY7" fmla="*/ 169069 h 516732"/>
                <a:gd name="connsiteX8" fmla="*/ 7144 w 26194"/>
                <a:gd name="connsiteY8" fmla="*/ 197644 h 516732"/>
                <a:gd name="connsiteX9" fmla="*/ 11906 w 26194"/>
                <a:gd name="connsiteY9" fmla="*/ 214313 h 516732"/>
                <a:gd name="connsiteX10" fmla="*/ 14288 w 26194"/>
                <a:gd name="connsiteY10" fmla="*/ 221457 h 516732"/>
                <a:gd name="connsiteX11" fmla="*/ 9525 w 26194"/>
                <a:gd name="connsiteY11" fmla="*/ 319088 h 516732"/>
                <a:gd name="connsiteX12" fmla="*/ 19050 w 26194"/>
                <a:gd name="connsiteY12" fmla="*/ 464344 h 516732"/>
                <a:gd name="connsiteX13" fmla="*/ 26194 w 26194"/>
                <a:gd name="connsiteY13" fmla="*/ 516732 h 516732"/>
                <a:gd name="connsiteX0" fmla="*/ 21431 w 21431"/>
                <a:gd name="connsiteY0" fmla="*/ 0 h 464344"/>
                <a:gd name="connsiteX1" fmla="*/ 19050 w 21431"/>
                <a:gd name="connsiteY1" fmla="*/ 11907 h 464344"/>
                <a:gd name="connsiteX2" fmla="*/ 14288 w 21431"/>
                <a:gd name="connsiteY2" fmla="*/ 28575 h 464344"/>
                <a:gd name="connsiteX3" fmla="*/ 11906 w 21431"/>
                <a:gd name="connsiteY3" fmla="*/ 42863 h 464344"/>
                <a:gd name="connsiteX4" fmla="*/ 7144 w 21431"/>
                <a:gd name="connsiteY4" fmla="*/ 95250 h 464344"/>
                <a:gd name="connsiteX5" fmla="*/ 4763 w 21431"/>
                <a:gd name="connsiteY5" fmla="*/ 102394 h 464344"/>
                <a:gd name="connsiteX6" fmla="*/ 2381 w 21431"/>
                <a:gd name="connsiteY6" fmla="*/ 150019 h 464344"/>
                <a:gd name="connsiteX7" fmla="*/ 0 w 21431"/>
                <a:gd name="connsiteY7" fmla="*/ 169069 h 464344"/>
                <a:gd name="connsiteX8" fmla="*/ 7144 w 21431"/>
                <a:gd name="connsiteY8" fmla="*/ 197644 h 464344"/>
                <a:gd name="connsiteX9" fmla="*/ 11906 w 21431"/>
                <a:gd name="connsiteY9" fmla="*/ 214313 h 464344"/>
                <a:gd name="connsiteX10" fmla="*/ 14288 w 21431"/>
                <a:gd name="connsiteY10" fmla="*/ 221457 h 464344"/>
                <a:gd name="connsiteX11" fmla="*/ 9525 w 21431"/>
                <a:gd name="connsiteY11" fmla="*/ 319088 h 464344"/>
                <a:gd name="connsiteX12" fmla="*/ 19050 w 21431"/>
                <a:gd name="connsiteY12" fmla="*/ 464344 h 464344"/>
                <a:gd name="connsiteX0" fmla="*/ 21431 w 21431"/>
                <a:gd name="connsiteY0" fmla="*/ 0 h 319088"/>
                <a:gd name="connsiteX1" fmla="*/ 19050 w 21431"/>
                <a:gd name="connsiteY1" fmla="*/ 11907 h 319088"/>
                <a:gd name="connsiteX2" fmla="*/ 14288 w 21431"/>
                <a:gd name="connsiteY2" fmla="*/ 28575 h 319088"/>
                <a:gd name="connsiteX3" fmla="*/ 11906 w 21431"/>
                <a:gd name="connsiteY3" fmla="*/ 42863 h 319088"/>
                <a:gd name="connsiteX4" fmla="*/ 7144 w 21431"/>
                <a:gd name="connsiteY4" fmla="*/ 95250 h 319088"/>
                <a:gd name="connsiteX5" fmla="*/ 4763 w 21431"/>
                <a:gd name="connsiteY5" fmla="*/ 102394 h 319088"/>
                <a:gd name="connsiteX6" fmla="*/ 2381 w 21431"/>
                <a:gd name="connsiteY6" fmla="*/ 150019 h 319088"/>
                <a:gd name="connsiteX7" fmla="*/ 0 w 21431"/>
                <a:gd name="connsiteY7" fmla="*/ 169069 h 319088"/>
                <a:gd name="connsiteX8" fmla="*/ 7144 w 21431"/>
                <a:gd name="connsiteY8" fmla="*/ 197644 h 319088"/>
                <a:gd name="connsiteX9" fmla="*/ 11906 w 21431"/>
                <a:gd name="connsiteY9" fmla="*/ 214313 h 319088"/>
                <a:gd name="connsiteX10" fmla="*/ 14288 w 21431"/>
                <a:gd name="connsiteY10" fmla="*/ 221457 h 319088"/>
                <a:gd name="connsiteX11" fmla="*/ 9525 w 21431"/>
                <a:gd name="connsiteY11" fmla="*/ 319088 h 319088"/>
                <a:gd name="connsiteX0" fmla="*/ 21462 w 21462"/>
                <a:gd name="connsiteY0" fmla="*/ 0 h 278607"/>
                <a:gd name="connsiteX1" fmla="*/ 19081 w 21462"/>
                <a:gd name="connsiteY1" fmla="*/ 11907 h 278607"/>
                <a:gd name="connsiteX2" fmla="*/ 14319 w 21462"/>
                <a:gd name="connsiteY2" fmla="*/ 28575 h 278607"/>
                <a:gd name="connsiteX3" fmla="*/ 11937 w 21462"/>
                <a:gd name="connsiteY3" fmla="*/ 42863 h 278607"/>
                <a:gd name="connsiteX4" fmla="*/ 7175 w 21462"/>
                <a:gd name="connsiteY4" fmla="*/ 95250 h 278607"/>
                <a:gd name="connsiteX5" fmla="*/ 4794 w 21462"/>
                <a:gd name="connsiteY5" fmla="*/ 102394 h 278607"/>
                <a:gd name="connsiteX6" fmla="*/ 2412 w 21462"/>
                <a:gd name="connsiteY6" fmla="*/ 150019 h 278607"/>
                <a:gd name="connsiteX7" fmla="*/ 31 w 21462"/>
                <a:gd name="connsiteY7" fmla="*/ 169069 h 278607"/>
                <a:gd name="connsiteX8" fmla="*/ 7175 w 21462"/>
                <a:gd name="connsiteY8" fmla="*/ 197644 h 278607"/>
                <a:gd name="connsiteX9" fmla="*/ 11937 w 21462"/>
                <a:gd name="connsiteY9" fmla="*/ 214313 h 278607"/>
                <a:gd name="connsiteX10" fmla="*/ 14319 w 21462"/>
                <a:gd name="connsiteY10" fmla="*/ 221457 h 278607"/>
                <a:gd name="connsiteX11" fmla="*/ 31 w 21462"/>
                <a:gd name="connsiteY11" fmla="*/ 278607 h 278607"/>
                <a:gd name="connsiteX0" fmla="*/ 24517 w 24517"/>
                <a:gd name="connsiteY0" fmla="*/ 14755 h 293362"/>
                <a:gd name="connsiteX1" fmla="*/ 704 w 24517"/>
                <a:gd name="connsiteY1" fmla="*/ 468 h 293362"/>
                <a:gd name="connsiteX2" fmla="*/ 17374 w 24517"/>
                <a:gd name="connsiteY2" fmla="*/ 43330 h 293362"/>
                <a:gd name="connsiteX3" fmla="*/ 14992 w 24517"/>
                <a:gd name="connsiteY3" fmla="*/ 57618 h 293362"/>
                <a:gd name="connsiteX4" fmla="*/ 10230 w 24517"/>
                <a:gd name="connsiteY4" fmla="*/ 110005 h 293362"/>
                <a:gd name="connsiteX5" fmla="*/ 7849 w 24517"/>
                <a:gd name="connsiteY5" fmla="*/ 117149 h 293362"/>
                <a:gd name="connsiteX6" fmla="*/ 5467 w 24517"/>
                <a:gd name="connsiteY6" fmla="*/ 164774 h 293362"/>
                <a:gd name="connsiteX7" fmla="*/ 3086 w 24517"/>
                <a:gd name="connsiteY7" fmla="*/ 183824 h 293362"/>
                <a:gd name="connsiteX8" fmla="*/ 10230 w 24517"/>
                <a:gd name="connsiteY8" fmla="*/ 212399 h 293362"/>
                <a:gd name="connsiteX9" fmla="*/ 14992 w 24517"/>
                <a:gd name="connsiteY9" fmla="*/ 229068 h 293362"/>
                <a:gd name="connsiteX10" fmla="*/ 17374 w 24517"/>
                <a:gd name="connsiteY10" fmla="*/ 236212 h 293362"/>
                <a:gd name="connsiteX11" fmla="*/ 3086 w 24517"/>
                <a:gd name="connsiteY11" fmla="*/ 293362 h 293362"/>
                <a:gd name="connsiteX0" fmla="*/ 24451 w 24451"/>
                <a:gd name="connsiteY0" fmla="*/ 14755 h 293362"/>
                <a:gd name="connsiteX1" fmla="*/ 638 w 24451"/>
                <a:gd name="connsiteY1" fmla="*/ 468 h 293362"/>
                <a:gd name="connsiteX2" fmla="*/ 17308 w 24451"/>
                <a:gd name="connsiteY2" fmla="*/ 43330 h 293362"/>
                <a:gd name="connsiteX3" fmla="*/ 639 w 24451"/>
                <a:gd name="connsiteY3" fmla="*/ 62380 h 293362"/>
                <a:gd name="connsiteX4" fmla="*/ 10164 w 24451"/>
                <a:gd name="connsiteY4" fmla="*/ 110005 h 293362"/>
                <a:gd name="connsiteX5" fmla="*/ 7783 w 24451"/>
                <a:gd name="connsiteY5" fmla="*/ 117149 h 293362"/>
                <a:gd name="connsiteX6" fmla="*/ 5401 w 24451"/>
                <a:gd name="connsiteY6" fmla="*/ 164774 h 293362"/>
                <a:gd name="connsiteX7" fmla="*/ 3020 w 24451"/>
                <a:gd name="connsiteY7" fmla="*/ 183824 h 293362"/>
                <a:gd name="connsiteX8" fmla="*/ 10164 w 24451"/>
                <a:gd name="connsiteY8" fmla="*/ 212399 h 293362"/>
                <a:gd name="connsiteX9" fmla="*/ 14926 w 24451"/>
                <a:gd name="connsiteY9" fmla="*/ 229068 h 293362"/>
                <a:gd name="connsiteX10" fmla="*/ 17308 w 24451"/>
                <a:gd name="connsiteY10" fmla="*/ 236212 h 293362"/>
                <a:gd name="connsiteX11" fmla="*/ 3020 w 24451"/>
                <a:gd name="connsiteY11" fmla="*/ 293362 h 293362"/>
                <a:gd name="connsiteX0" fmla="*/ 24954 w 24954"/>
                <a:gd name="connsiteY0" fmla="*/ 14541 h 293148"/>
                <a:gd name="connsiteX1" fmla="*/ 1141 w 24954"/>
                <a:gd name="connsiteY1" fmla="*/ 254 h 293148"/>
                <a:gd name="connsiteX2" fmla="*/ 3523 w 24954"/>
                <a:gd name="connsiteY2" fmla="*/ 31210 h 293148"/>
                <a:gd name="connsiteX3" fmla="*/ 1142 w 24954"/>
                <a:gd name="connsiteY3" fmla="*/ 62166 h 293148"/>
                <a:gd name="connsiteX4" fmla="*/ 10667 w 24954"/>
                <a:gd name="connsiteY4" fmla="*/ 109791 h 293148"/>
                <a:gd name="connsiteX5" fmla="*/ 8286 w 24954"/>
                <a:gd name="connsiteY5" fmla="*/ 116935 h 293148"/>
                <a:gd name="connsiteX6" fmla="*/ 5904 w 24954"/>
                <a:gd name="connsiteY6" fmla="*/ 164560 h 293148"/>
                <a:gd name="connsiteX7" fmla="*/ 3523 w 24954"/>
                <a:gd name="connsiteY7" fmla="*/ 183610 h 293148"/>
                <a:gd name="connsiteX8" fmla="*/ 10667 w 24954"/>
                <a:gd name="connsiteY8" fmla="*/ 212185 h 293148"/>
                <a:gd name="connsiteX9" fmla="*/ 15429 w 24954"/>
                <a:gd name="connsiteY9" fmla="*/ 228854 h 293148"/>
                <a:gd name="connsiteX10" fmla="*/ 17811 w 24954"/>
                <a:gd name="connsiteY10" fmla="*/ 235998 h 293148"/>
                <a:gd name="connsiteX11" fmla="*/ 3523 w 24954"/>
                <a:gd name="connsiteY11" fmla="*/ 293148 h 29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954" h="293148">
                  <a:moveTo>
                    <a:pt x="24954" y="14541"/>
                  </a:moveTo>
                  <a:cubicBezTo>
                    <a:pt x="24160" y="18510"/>
                    <a:pt x="4713" y="-2524"/>
                    <a:pt x="1141" y="254"/>
                  </a:cubicBezTo>
                  <a:cubicBezTo>
                    <a:pt x="-2431" y="3032"/>
                    <a:pt x="3523" y="20891"/>
                    <a:pt x="3523" y="31210"/>
                  </a:cubicBezTo>
                  <a:cubicBezTo>
                    <a:pt x="3523" y="41529"/>
                    <a:pt x="1936" y="57403"/>
                    <a:pt x="1142" y="62166"/>
                  </a:cubicBezTo>
                  <a:cubicBezTo>
                    <a:pt x="118" y="77535"/>
                    <a:pt x="9476" y="100663"/>
                    <a:pt x="10667" y="109791"/>
                  </a:cubicBezTo>
                  <a:cubicBezTo>
                    <a:pt x="11858" y="118919"/>
                    <a:pt x="9080" y="114554"/>
                    <a:pt x="8286" y="116935"/>
                  </a:cubicBezTo>
                  <a:cubicBezTo>
                    <a:pt x="7492" y="132810"/>
                    <a:pt x="7037" y="148706"/>
                    <a:pt x="5904" y="164560"/>
                  </a:cubicBezTo>
                  <a:cubicBezTo>
                    <a:pt x="5448" y="170943"/>
                    <a:pt x="3523" y="177211"/>
                    <a:pt x="3523" y="183610"/>
                  </a:cubicBezTo>
                  <a:cubicBezTo>
                    <a:pt x="3523" y="193233"/>
                    <a:pt x="7710" y="203316"/>
                    <a:pt x="10667" y="212185"/>
                  </a:cubicBezTo>
                  <a:cubicBezTo>
                    <a:pt x="16376" y="229312"/>
                    <a:pt x="9449" y="207926"/>
                    <a:pt x="15429" y="228854"/>
                  </a:cubicBezTo>
                  <a:cubicBezTo>
                    <a:pt x="16119" y="231268"/>
                    <a:pt x="17017" y="233617"/>
                    <a:pt x="17811" y="235998"/>
                  </a:cubicBezTo>
                  <a:cubicBezTo>
                    <a:pt x="17080" y="252805"/>
                    <a:pt x="2729" y="252667"/>
                    <a:pt x="3523" y="293148"/>
                  </a:cubicBezTo>
                </a:path>
              </a:pathLst>
            </a:custGeom>
            <a:noFill/>
            <a:ln w="254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14" name="フリーフォーム: 図形 298">
              <a:extLst>
                <a:ext uri="{FF2B5EF4-FFF2-40B4-BE49-F238E27FC236}">
                  <a16:creationId xmlns:a16="http://schemas.microsoft.com/office/drawing/2014/main" id="{7315F0FB-C4F3-8E4D-4A16-62C97CE35B32}"/>
                </a:ext>
              </a:extLst>
            </p:cNvPr>
            <p:cNvSpPr/>
            <p:nvPr/>
          </p:nvSpPr>
          <p:spPr>
            <a:xfrm>
              <a:off x="9725285" y="4132944"/>
              <a:ext cx="936305" cy="223837"/>
            </a:xfrm>
            <a:custGeom>
              <a:avLst/>
              <a:gdLst>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72941 w 916246"/>
                <a:gd name="connsiteY23" fmla="*/ 123825 h 174679"/>
                <a:gd name="connsiteX24" fmla="*/ 661034 w 916246"/>
                <a:gd name="connsiteY24" fmla="*/ 109537 h 174679"/>
                <a:gd name="connsiteX25" fmla="*/ 656272 w 916246"/>
                <a:gd name="connsiteY25" fmla="*/ 121444 h 174679"/>
                <a:gd name="connsiteX26" fmla="*/ 661034 w 916246"/>
                <a:gd name="connsiteY26" fmla="*/ 128587 h 174679"/>
                <a:gd name="connsiteX27" fmla="*/ 696753 w 916246"/>
                <a:gd name="connsiteY27" fmla="*/ 147637 h 174679"/>
                <a:gd name="connsiteX28" fmla="*/ 718184 w 916246"/>
                <a:gd name="connsiteY28" fmla="*/ 152400 h 174679"/>
                <a:gd name="connsiteX29" fmla="*/ 746759 w 916246"/>
                <a:gd name="connsiteY29" fmla="*/ 157162 h 174679"/>
                <a:gd name="connsiteX30" fmla="*/ 765809 w 916246"/>
                <a:gd name="connsiteY30" fmla="*/ 150019 h 174679"/>
                <a:gd name="connsiteX31" fmla="*/ 787241 w 916246"/>
                <a:gd name="connsiteY31" fmla="*/ 147637 h 174679"/>
                <a:gd name="connsiteX32" fmla="*/ 799147 w 916246"/>
                <a:gd name="connsiteY32" fmla="*/ 145256 h 174679"/>
                <a:gd name="connsiteX33" fmla="*/ 818197 w 916246"/>
                <a:gd name="connsiteY33" fmla="*/ 142875 h 174679"/>
                <a:gd name="connsiteX34" fmla="*/ 834866 w 916246"/>
                <a:gd name="connsiteY34" fmla="*/ 135731 h 174679"/>
                <a:gd name="connsiteX35" fmla="*/ 849153 w 916246"/>
                <a:gd name="connsiteY35" fmla="*/ 130969 h 174679"/>
                <a:gd name="connsiteX36" fmla="*/ 865822 w 916246"/>
                <a:gd name="connsiteY36" fmla="*/ 121444 h 174679"/>
                <a:gd name="connsiteX37" fmla="*/ 880109 w 916246"/>
                <a:gd name="connsiteY37" fmla="*/ 111919 h 174679"/>
                <a:gd name="connsiteX38" fmla="*/ 887253 w 916246"/>
                <a:gd name="connsiteY38" fmla="*/ 76200 h 174679"/>
                <a:gd name="connsiteX39" fmla="*/ 889634 w 916246"/>
                <a:gd name="connsiteY39" fmla="*/ 64294 h 174679"/>
                <a:gd name="connsiteX40" fmla="*/ 903922 w 916246"/>
                <a:gd name="connsiteY40" fmla="*/ 54769 h 174679"/>
                <a:gd name="connsiteX41" fmla="*/ 911066 w 916246"/>
                <a:gd name="connsiteY41" fmla="*/ 47625 h 174679"/>
                <a:gd name="connsiteX42" fmla="*/ 915828 w 916246"/>
                <a:gd name="connsiteY42"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72941 w 916246"/>
                <a:gd name="connsiteY23" fmla="*/ 123825 h 174679"/>
                <a:gd name="connsiteX24" fmla="*/ 661034 w 916246"/>
                <a:gd name="connsiteY24" fmla="*/ 109537 h 174679"/>
                <a:gd name="connsiteX25" fmla="*/ 656272 w 916246"/>
                <a:gd name="connsiteY25" fmla="*/ 121444 h 174679"/>
                <a:gd name="connsiteX26" fmla="*/ 696753 w 916246"/>
                <a:gd name="connsiteY26" fmla="*/ 147637 h 174679"/>
                <a:gd name="connsiteX27" fmla="*/ 718184 w 916246"/>
                <a:gd name="connsiteY27" fmla="*/ 152400 h 174679"/>
                <a:gd name="connsiteX28" fmla="*/ 746759 w 916246"/>
                <a:gd name="connsiteY28" fmla="*/ 157162 h 174679"/>
                <a:gd name="connsiteX29" fmla="*/ 765809 w 916246"/>
                <a:gd name="connsiteY29" fmla="*/ 150019 h 174679"/>
                <a:gd name="connsiteX30" fmla="*/ 787241 w 916246"/>
                <a:gd name="connsiteY30" fmla="*/ 147637 h 174679"/>
                <a:gd name="connsiteX31" fmla="*/ 799147 w 916246"/>
                <a:gd name="connsiteY31" fmla="*/ 145256 h 174679"/>
                <a:gd name="connsiteX32" fmla="*/ 818197 w 916246"/>
                <a:gd name="connsiteY32" fmla="*/ 142875 h 174679"/>
                <a:gd name="connsiteX33" fmla="*/ 834866 w 916246"/>
                <a:gd name="connsiteY33" fmla="*/ 135731 h 174679"/>
                <a:gd name="connsiteX34" fmla="*/ 849153 w 916246"/>
                <a:gd name="connsiteY34" fmla="*/ 130969 h 174679"/>
                <a:gd name="connsiteX35" fmla="*/ 865822 w 916246"/>
                <a:gd name="connsiteY35" fmla="*/ 121444 h 174679"/>
                <a:gd name="connsiteX36" fmla="*/ 880109 w 916246"/>
                <a:gd name="connsiteY36" fmla="*/ 111919 h 174679"/>
                <a:gd name="connsiteX37" fmla="*/ 887253 w 916246"/>
                <a:gd name="connsiteY37" fmla="*/ 76200 h 174679"/>
                <a:gd name="connsiteX38" fmla="*/ 889634 w 916246"/>
                <a:gd name="connsiteY38" fmla="*/ 64294 h 174679"/>
                <a:gd name="connsiteX39" fmla="*/ 903922 w 916246"/>
                <a:gd name="connsiteY39" fmla="*/ 54769 h 174679"/>
                <a:gd name="connsiteX40" fmla="*/ 911066 w 916246"/>
                <a:gd name="connsiteY40" fmla="*/ 47625 h 174679"/>
                <a:gd name="connsiteX41" fmla="*/ 915828 w 916246"/>
                <a:gd name="connsiteY41"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72941 w 916246"/>
                <a:gd name="connsiteY23" fmla="*/ 123825 h 174679"/>
                <a:gd name="connsiteX24" fmla="*/ 656272 w 916246"/>
                <a:gd name="connsiteY24" fmla="*/ 121444 h 174679"/>
                <a:gd name="connsiteX25" fmla="*/ 696753 w 916246"/>
                <a:gd name="connsiteY25" fmla="*/ 147637 h 174679"/>
                <a:gd name="connsiteX26" fmla="*/ 718184 w 916246"/>
                <a:gd name="connsiteY26" fmla="*/ 152400 h 174679"/>
                <a:gd name="connsiteX27" fmla="*/ 746759 w 916246"/>
                <a:gd name="connsiteY27" fmla="*/ 157162 h 174679"/>
                <a:gd name="connsiteX28" fmla="*/ 765809 w 916246"/>
                <a:gd name="connsiteY28" fmla="*/ 150019 h 174679"/>
                <a:gd name="connsiteX29" fmla="*/ 787241 w 916246"/>
                <a:gd name="connsiteY29" fmla="*/ 147637 h 174679"/>
                <a:gd name="connsiteX30" fmla="*/ 799147 w 916246"/>
                <a:gd name="connsiteY30" fmla="*/ 145256 h 174679"/>
                <a:gd name="connsiteX31" fmla="*/ 818197 w 916246"/>
                <a:gd name="connsiteY31" fmla="*/ 142875 h 174679"/>
                <a:gd name="connsiteX32" fmla="*/ 834866 w 916246"/>
                <a:gd name="connsiteY32" fmla="*/ 135731 h 174679"/>
                <a:gd name="connsiteX33" fmla="*/ 849153 w 916246"/>
                <a:gd name="connsiteY33" fmla="*/ 130969 h 174679"/>
                <a:gd name="connsiteX34" fmla="*/ 865822 w 916246"/>
                <a:gd name="connsiteY34" fmla="*/ 121444 h 174679"/>
                <a:gd name="connsiteX35" fmla="*/ 880109 w 916246"/>
                <a:gd name="connsiteY35" fmla="*/ 111919 h 174679"/>
                <a:gd name="connsiteX36" fmla="*/ 887253 w 916246"/>
                <a:gd name="connsiteY36" fmla="*/ 76200 h 174679"/>
                <a:gd name="connsiteX37" fmla="*/ 889634 w 916246"/>
                <a:gd name="connsiteY37" fmla="*/ 64294 h 174679"/>
                <a:gd name="connsiteX38" fmla="*/ 903922 w 916246"/>
                <a:gd name="connsiteY38" fmla="*/ 54769 h 174679"/>
                <a:gd name="connsiteX39" fmla="*/ 911066 w 916246"/>
                <a:gd name="connsiteY39" fmla="*/ 47625 h 174679"/>
                <a:gd name="connsiteX40" fmla="*/ 915828 w 916246"/>
                <a:gd name="connsiteY40"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72941 w 916246"/>
                <a:gd name="connsiteY23" fmla="*/ 123825 h 174679"/>
                <a:gd name="connsiteX24" fmla="*/ 696753 w 916246"/>
                <a:gd name="connsiteY24" fmla="*/ 147637 h 174679"/>
                <a:gd name="connsiteX25" fmla="*/ 718184 w 916246"/>
                <a:gd name="connsiteY25" fmla="*/ 152400 h 174679"/>
                <a:gd name="connsiteX26" fmla="*/ 746759 w 916246"/>
                <a:gd name="connsiteY26" fmla="*/ 157162 h 174679"/>
                <a:gd name="connsiteX27" fmla="*/ 765809 w 916246"/>
                <a:gd name="connsiteY27" fmla="*/ 150019 h 174679"/>
                <a:gd name="connsiteX28" fmla="*/ 787241 w 916246"/>
                <a:gd name="connsiteY28" fmla="*/ 147637 h 174679"/>
                <a:gd name="connsiteX29" fmla="*/ 799147 w 916246"/>
                <a:gd name="connsiteY29" fmla="*/ 145256 h 174679"/>
                <a:gd name="connsiteX30" fmla="*/ 818197 w 916246"/>
                <a:gd name="connsiteY30" fmla="*/ 142875 h 174679"/>
                <a:gd name="connsiteX31" fmla="*/ 834866 w 916246"/>
                <a:gd name="connsiteY31" fmla="*/ 135731 h 174679"/>
                <a:gd name="connsiteX32" fmla="*/ 849153 w 916246"/>
                <a:gd name="connsiteY32" fmla="*/ 130969 h 174679"/>
                <a:gd name="connsiteX33" fmla="*/ 865822 w 916246"/>
                <a:gd name="connsiteY33" fmla="*/ 121444 h 174679"/>
                <a:gd name="connsiteX34" fmla="*/ 880109 w 916246"/>
                <a:gd name="connsiteY34" fmla="*/ 111919 h 174679"/>
                <a:gd name="connsiteX35" fmla="*/ 887253 w 916246"/>
                <a:gd name="connsiteY35" fmla="*/ 76200 h 174679"/>
                <a:gd name="connsiteX36" fmla="*/ 889634 w 916246"/>
                <a:gd name="connsiteY36" fmla="*/ 64294 h 174679"/>
                <a:gd name="connsiteX37" fmla="*/ 903922 w 916246"/>
                <a:gd name="connsiteY37" fmla="*/ 54769 h 174679"/>
                <a:gd name="connsiteX38" fmla="*/ 911066 w 916246"/>
                <a:gd name="connsiteY38" fmla="*/ 47625 h 174679"/>
                <a:gd name="connsiteX39" fmla="*/ 915828 w 916246"/>
                <a:gd name="connsiteY39"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8197 w 916246"/>
                <a:gd name="connsiteY29" fmla="*/ 142875 h 174679"/>
                <a:gd name="connsiteX30" fmla="*/ 834866 w 916246"/>
                <a:gd name="connsiteY30" fmla="*/ 135731 h 174679"/>
                <a:gd name="connsiteX31" fmla="*/ 849153 w 916246"/>
                <a:gd name="connsiteY31" fmla="*/ 130969 h 174679"/>
                <a:gd name="connsiteX32" fmla="*/ 865822 w 916246"/>
                <a:gd name="connsiteY32" fmla="*/ 121444 h 174679"/>
                <a:gd name="connsiteX33" fmla="*/ 880109 w 916246"/>
                <a:gd name="connsiteY33" fmla="*/ 111919 h 174679"/>
                <a:gd name="connsiteX34" fmla="*/ 887253 w 916246"/>
                <a:gd name="connsiteY34" fmla="*/ 76200 h 174679"/>
                <a:gd name="connsiteX35" fmla="*/ 889634 w 916246"/>
                <a:gd name="connsiteY35" fmla="*/ 64294 h 174679"/>
                <a:gd name="connsiteX36" fmla="*/ 903922 w 916246"/>
                <a:gd name="connsiteY36" fmla="*/ 54769 h 174679"/>
                <a:gd name="connsiteX37" fmla="*/ 911066 w 916246"/>
                <a:gd name="connsiteY37" fmla="*/ 47625 h 174679"/>
                <a:gd name="connsiteX38" fmla="*/ 915828 w 916246"/>
                <a:gd name="connsiteY38"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8197 w 916246"/>
                <a:gd name="connsiteY29" fmla="*/ 142875 h 174679"/>
                <a:gd name="connsiteX30" fmla="*/ 849153 w 916246"/>
                <a:gd name="connsiteY30" fmla="*/ 130969 h 174679"/>
                <a:gd name="connsiteX31" fmla="*/ 865822 w 916246"/>
                <a:gd name="connsiteY31" fmla="*/ 121444 h 174679"/>
                <a:gd name="connsiteX32" fmla="*/ 880109 w 916246"/>
                <a:gd name="connsiteY32" fmla="*/ 111919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8197 w 916246"/>
                <a:gd name="connsiteY29" fmla="*/ 142875 h 174679"/>
                <a:gd name="connsiteX30" fmla="*/ 849153 w 916246"/>
                <a:gd name="connsiteY30" fmla="*/ 130969 h 174679"/>
                <a:gd name="connsiteX31" fmla="*/ 865822 w 916246"/>
                <a:gd name="connsiteY31" fmla="*/ 121444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3434 w 916246"/>
                <a:gd name="connsiteY29" fmla="*/ 116681 h 174679"/>
                <a:gd name="connsiteX30" fmla="*/ 849153 w 916246"/>
                <a:gd name="connsiteY30" fmla="*/ 130969 h 174679"/>
                <a:gd name="connsiteX31" fmla="*/ 865822 w 916246"/>
                <a:gd name="connsiteY31" fmla="*/ 121444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3434 w 916246"/>
                <a:gd name="connsiteY29" fmla="*/ 116681 h 174679"/>
                <a:gd name="connsiteX30" fmla="*/ 839628 w 916246"/>
                <a:gd name="connsiteY30" fmla="*/ 97631 h 174679"/>
                <a:gd name="connsiteX31" fmla="*/ 865822 w 916246"/>
                <a:gd name="connsiteY31" fmla="*/ 121444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99147 w 916246"/>
                <a:gd name="connsiteY28" fmla="*/ 145256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65809 w 916246"/>
                <a:gd name="connsiteY26" fmla="*/ 150019 h 174679"/>
                <a:gd name="connsiteX27" fmla="*/ 787241 w 916246"/>
                <a:gd name="connsiteY27" fmla="*/ 147637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46759 w 916246"/>
                <a:gd name="connsiteY25" fmla="*/ 157162 h 174679"/>
                <a:gd name="connsiteX26" fmla="*/ 756284 w 916246"/>
                <a:gd name="connsiteY26" fmla="*/ 123825 h 174679"/>
                <a:gd name="connsiteX27" fmla="*/ 787241 w 916246"/>
                <a:gd name="connsiteY27" fmla="*/ 147637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18184 w 916246"/>
                <a:gd name="connsiteY24" fmla="*/ 152400 h 174679"/>
                <a:gd name="connsiteX25" fmla="*/ 737234 w 916246"/>
                <a:gd name="connsiteY25" fmla="*/ 133349 h 174679"/>
                <a:gd name="connsiteX26" fmla="*/ 756284 w 916246"/>
                <a:gd name="connsiteY26" fmla="*/ 123825 h 174679"/>
                <a:gd name="connsiteX27" fmla="*/ 787241 w 916246"/>
                <a:gd name="connsiteY27" fmla="*/ 147637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08659 w 916246"/>
                <a:gd name="connsiteY24" fmla="*/ 138113 h 174679"/>
                <a:gd name="connsiteX25" fmla="*/ 737234 w 916246"/>
                <a:gd name="connsiteY25" fmla="*/ 133349 h 174679"/>
                <a:gd name="connsiteX26" fmla="*/ 756284 w 916246"/>
                <a:gd name="connsiteY26" fmla="*/ 123825 h 174679"/>
                <a:gd name="connsiteX27" fmla="*/ 787241 w 916246"/>
                <a:gd name="connsiteY27" fmla="*/ 147637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74679"/>
                <a:gd name="connsiteX1" fmla="*/ 3809 w 916246"/>
                <a:gd name="connsiteY1" fmla="*/ 57150 h 174679"/>
                <a:gd name="connsiteX2" fmla="*/ 3809 w 916246"/>
                <a:gd name="connsiteY2" fmla="*/ 78581 h 174679"/>
                <a:gd name="connsiteX3" fmla="*/ 10953 w 916246"/>
                <a:gd name="connsiteY3" fmla="*/ 83344 h 174679"/>
                <a:gd name="connsiteX4" fmla="*/ 18097 w 916246"/>
                <a:gd name="connsiteY4" fmla="*/ 85725 h 174679"/>
                <a:gd name="connsiteX5" fmla="*/ 34766 w 916246"/>
                <a:gd name="connsiteY5" fmla="*/ 92869 h 174679"/>
                <a:gd name="connsiteX6" fmla="*/ 53816 w 916246"/>
                <a:gd name="connsiteY6" fmla="*/ 97631 h 174679"/>
                <a:gd name="connsiteX7" fmla="*/ 63341 w 916246"/>
                <a:gd name="connsiteY7" fmla="*/ 100012 h 174679"/>
                <a:gd name="connsiteX8" fmla="*/ 70484 w 916246"/>
                <a:gd name="connsiteY8" fmla="*/ 104775 h 174679"/>
                <a:gd name="connsiteX9" fmla="*/ 89534 w 916246"/>
                <a:gd name="connsiteY9" fmla="*/ 109537 h 174679"/>
                <a:gd name="connsiteX10" fmla="*/ 127634 w 916246"/>
                <a:gd name="connsiteY10" fmla="*/ 114300 h 174679"/>
                <a:gd name="connsiteX11" fmla="*/ 149066 w 916246"/>
                <a:gd name="connsiteY11" fmla="*/ 128587 h 174679"/>
                <a:gd name="connsiteX12" fmla="*/ 156209 w 916246"/>
                <a:gd name="connsiteY12" fmla="*/ 133350 h 174679"/>
                <a:gd name="connsiteX13" fmla="*/ 180022 w 916246"/>
                <a:gd name="connsiteY13" fmla="*/ 135731 h 174679"/>
                <a:gd name="connsiteX14" fmla="*/ 187166 w 916246"/>
                <a:gd name="connsiteY14" fmla="*/ 138112 h 174679"/>
                <a:gd name="connsiteX15" fmla="*/ 215741 w 916246"/>
                <a:gd name="connsiteY15" fmla="*/ 140494 h 174679"/>
                <a:gd name="connsiteX16" fmla="*/ 241934 w 916246"/>
                <a:gd name="connsiteY16" fmla="*/ 152400 h 174679"/>
                <a:gd name="connsiteX17" fmla="*/ 301466 w 916246"/>
                <a:gd name="connsiteY17" fmla="*/ 157162 h 174679"/>
                <a:gd name="connsiteX18" fmla="*/ 618172 w 916246"/>
                <a:gd name="connsiteY18" fmla="*/ 159544 h 174679"/>
                <a:gd name="connsiteX19" fmla="*/ 672941 w 916246"/>
                <a:gd name="connsiteY19" fmla="*/ 157162 h 174679"/>
                <a:gd name="connsiteX20" fmla="*/ 680084 w 916246"/>
                <a:gd name="connsiteY20" fmla="*/ 154781 h 174679"/>
                <a:gd name="connsiteX21" fmla="*/ 684847 w 916246"/>
                <a:gd name="connsiteY21" fmla="*/ 147637 h 174679"/>
                <a:gd name="connsiteX22" fmla="*/ 682466 w 916246"/>
                <a:gd name="connsiteY22" fmla="*/ 140494 h 174679"/>
                <a:gd name="connsiteX23" fmla="*/ 696753 w 916246"/>
                <a:gd name="connsiteY23" fmla="*/ 147637 h 174679"/>
                <a:gd name="connsiteX24" fmla="*/ 708659 w 916246"/>
                <a:gd name="connsiteY24" fmla="*/ 138113 h 174679"/>
                <a:gd name="connsiteX25" fmla="*/ 737234 w 916246"/>
                <a:gd name="connsiteY25" fmla="*/ 133349 h 174679"/>
                <a:gd name="connsiteX26" fmla="*/ 756284 w 916246"/>
                <a:gd name="connsiteY26" fmla="*/ 123825 h 174679"/>
                <a:gd name="connsiteX27" fmla="*/ 768191 w 916246"/>
                <a:gd name="connsiteY27" fmla="*/ 126205 h 174679"/>
                <a:gd name="connsiteX28" fmla="*/ 789622 w 916246"/>
                <a:gd name="connsiteY28" fmla="*/ 116681 h 174679"/>
                <a:gd name="connsiteX29" fmla="*/ 813434 w 916246"/>
                <a:gd name="connsiteY29" fmla="*/ 116681 h 174679"/>
                <a:gd name="connsiteX30" fmla="*/ 839628 w 916246"/>
                <a:gd name="connsiteY30" fmla="*/ 97631 h 174679"/>
                <a:gd name="connsiteX31" fmla="*/ 861060 w 916246"/>
                <a:gd name="connsiteY31" fmla="*/ 80963 h 174679"/>
                <a:gd name="connsiteX32" fmla="*/ 865822 w 916246"/>
                <a:gd name="connsiteY32" fmla="*/ 76200 h 174679"/>
                <a:gd name="connsiteX33" fmla="*/ 887253 w 916246"/>
                <a:gd name="connsiteY33" fmla="*/ 76200 h 174679"/>
                <a:gd name="connsiteX34" fmla="*/ 889634 w 916246"/>
                <a:gd name="connsiteY34" fmla="*/ 64294 h 174679"/>
                <a:gd name="connsiteX35" fmla="*/ 903922 w 916246"/>
                <a:gd name="connsiteY35" fmla="*/ 54769 h 174679"/>
                <a:gd name="connsiteX36" fmla="*/ 911066 w 916246"/>
                <a:gd name="connsiteY36" fmla="*/ 47625 h 174679"/>
                <a:gd name="connsiteX37" fmla="*/ 915828 w 916246"/>
                <a:gd name="connsiteY37" fmla="*/ 9525 h 174679"/>
                <a:gd name="connsiteX0" fmla="*/ 8572 w 916246"/>
                <a:gd name="connsiteY0" fmla="*/ 0 h 160361"/>
                <a:gd name="connsiteX1" fmla="*/ 3809 w 916246"/>
                <a:gd name="connsiteY1" fmla="*/ 57150 h 160361"/>
                <a:gd name="connsiteX2" fmla="*/ 3809 w 916246"/>
                <a:gd name="connsiteY2" fmla="*/ 78581 h 160361"/>
                <a:gd name="connsiteX3" fmla="*/ 10953 w 916246"/>
                <a:gd name="connsiteY3" fmla="*/ 83344 h 160361"/>
                <a:gd name="connsiteX4" fmla="*/ 18097 w 916246"/>
                <a:gd name="connsiteY4" fmla="*/ 85725 h 160361"/>
                <a:gd name="connsiteX5" fmla="*/ 34766 w 916246"/>
                <a:gd name="connsiteY5" fmla="*/ 92869 h 160361"/>
                <a:gd name="connsiteX6" fmla="*/ 53816 w 916246"/>
                <a:gd name="connsiteY6" fmla="*/ 97631 h 160361"/>
                <a:gd name="connsiteX7" fmla="*/ 63341 w 916246"/>
                <a:gd name="connsiteY7" fmla="*/ 100012 h 160361"/>
                <a:gd name="connsiteX8" fmla="*/ 70484 w 916246"/>
                <a:gd name="connsiteY8" fmla="*/ 104775 h 160361"/>
                <a:gd name="connsiteX9" fmla="*/ 89534 w 916246"/>
                <a:gd name="connsiteY9" fmla="*/ 109537 h 160361"/>
                <a:gd name="connsiteX10" fmla="*/ 127634 w 916246"/>
                <a:gd name="connsiteY10" fmla="*/ 114300 h 160361"/>
                <a:gd name="connsiteX11" fmla="*/ 149066 w 916246"/>
                <a:gd name="connsiteY11" fmla="*/ 128587 h 160361"/>
                <a:gd name="connsiteX12" fmla="*/ 156209 w 916246"/>
                <a:gd name="connsiteY12" fmla="*/ 133350 h 160361"/>
                <a:gd name="connsiteX13" fmla="*/ 180022 w 916246"/>
                <a:gd name="connsiteY13" fmla="*/ 135731 h 160361"/>
                <a:gd name="connsiteX14" fmla="*/ 187166 w 916246"/>
                <a:gd name="connsiteY14" fmla="*/ 138112 h 160361"/>
                <a:gd name="connsiteX15" fmla="*/ 215741 w 916246"/>
                <a:gd name="connsiteY15" fmla="*/ 140494 h 160361"/>
                <a:gd name="connsiteX16" fmla="*/ 241934 w 916246"/>
                <a:gd name="connsiteY16" fmla="*/ 152400 h 160361"/>
                <a:gd name="connsiteX17" fmla="*/ 301466 w 916246"/>
                <a:gd name="connsiteY17" fmla="*/ 157162 h 160361"/>
                <a:gd name="connsiteX18" fmla="*/ 601503 w 916246"/>
                <a:gd name="connsiteY18" fmla="*/ 159544 h 160361"/>
                <a:gd name="connsiteX19" fmla="*/ 672941 w 916246"/>
                <a:gd name="connsiteY19" fmla="*/ 157162 h 160361"/>
                <a:gd name="connsiteX20" fmla="*/ 680084 w 916246"/>
                <a:gd name="connsiteY20" fmla="*/ 154781 h 160361"/>
                <a:gd name="connsiteX21" fmla="*/ 684847 w 916246"/>
                <a:gd name="connsiteY21" fmla="*/ 147637 h 160361"/>
                <a:gd name="connsiteX22" fmla="*/ 682466 w 916246"/>
                <a:gd name="connsiteY22" fmla="*/ 140494 h 160361"/>
                <a:gd name="connsiteX23" fmla="*/ 696753 w 916246"/>
                <a:gd name="connsiteY23" fmla="*/ 147637 h 160361"/>
                <a:gd name="connsiteX24" fmla="*/ 708659 w 916246"/>
                <a:gd name="connsiteY24" fmla="*/ 138113 h 160361"/>
                <a:gd name="connsiteX25" fmla="*/ 737234 w 916246"/>
                <a:gd name="connsiteY25" fmla="*/ 133349 h 160361"/>
                <a:gd name="connsiteX26" fmla="*/ 756284 w 916246"/>
                <a:gd name="connsiteY26" fmla="*/ 123825 h 160361"/>
                <a:gd name="connsiteX27" fmla="*/ 768191 w 916246"/>
                <a:gd name="connsiteY27" fmla="*/ 126205 h 160361"/>
                <a:gd name="connsiteX28" fmla="*/ 789622 w 916246"/>
                <a:gd name="connsiteY28" fmla="*/ 116681 h 160361"/>
                <a:gd name="connsiteX29" fmla="*/ 813434 w 916246"/>
                <a:gd name="connsiteY29" fmla="*/ 116681 h 160361"/>
                <a:gd name="connsiteX30" fmla="*/ 839628 w 916246"/>
                <a:gd name="connsiteY30" fmla="*/ 97631 h 160361"/>
                <a:gd name="connsiteX31" fmla="*/ 861060 w 916246"/>
                <a:gd name="connsiteY31" fmla="*/ 80963 h 160361"/>
                <a:gd name="connsiteX32" fmla="*/ 865822 w 916246"/>
                <a:gd name="connsiteY32" fmla="*/ 76200 h 160361"/>
                <a:gd name="connsiteX33" fmla="*/ 887253 w 916246"/>
                <a:gd name="connsiteY33" fmla="*/ 76200 h 160361"/>
                <a:gd name="connsiteX34" fmla="*/ 889634 w 916246"/>
                <a:gd name="connsiteY34" fmla="*/ 64294 h 160361"/>
                <a:gd name="connsiteX35" fmla="*/ 903922 w 916246"/>
                <a:gd name="connsiteY35" fmla="*/ 54769 h 160361"/>
                <a:gd name="connsiteX36" fmla="*/ 911066 w 916246"/>
                <a:gd name="connsiteY36" fmla="*/ 47625 h 160361"/>
                <a:gd name="connsiteX37" fmla="*/ 915828 w 916246"/>
                <a:gd name="connsiteY37" fmla="*/ 9525 h 160361"/>
                <a:gd name="connsiteX0" fmla="*/ 8572 w 916246"/>
                <a:gd name="connsiteY0" fmla="*/ 0 h 162423"/>
                <a:gd name="connsiteX1" fmla="*/ 3809 w 916246"/>
                <a:gd name="connsiteY1" fmla="*/ 57150 h 162423"/>
                <a:gd name="connsiteX2" fmla="*/ 3809 w 916246"/>
                <a:gd name="connsiteY2" fmla="*/ 78581 h 162423"/>
                <a:gd name="connsiteX3" fmla="*/ 10953 w 916246"/>
                <a:gd name="connsiteY3" fmla="*/ 83344 h 162423"/>
                <a:gd name="connsiteX4" fmla="*/ 18097 w 916246"/>
                <a:gd name="connsiteY4" fmla="*/ 85725 h 162423"/>
                <a:gd name="connsiteX5" fmla="*/ 34766 w 916246"/>
                <a:gd name="connsiteY5" fmla="*/ 92869 h 162423"/>
                <a:gd name="connsiteX6" fmla="*/ 53816 w 916246"/>
                <a:gd name="connsiteY6" fmla="*/ 97631 h 162423"/>
                <a:gd name="connsiteX7" fmla="*/ 63341 w 916246"/>
                <a:gd name="connsiteY7" fmla="*/ 100012 h 162423"/>
                <a:gd name="connsiteX8" fmla="*/ 70484 w 916246"/>
                <a:gd name="connsiteY8" fmla="*/ 104775 h 162423"/>
                <a:gd name="connsiteX9" fmla="*/ 89534 w 916246"/>
                <a:gd name="connsiteY9" fmla="*/ 109537 h 162423"/>
                <a:gd name="connsiteX10" fmla="*/ 127634 w 916246"/>
                <a:gd name="connsiteY10" fmla="*/ 114300 h 162423"/>
                <a:gd name="connsiteX11" fmla="*/ 149066 w 916246"/>
                <a:gd name="connsiteY11" fmla="*/ 128587 h 162423"/>
                <a:gd name="connsiteX12" fmla="*/ 156209 w 916246"/>
                <a:gd name="connsiteY12" fmla="*/ 133350 h 162423"/>
                <a:gd name="connsiteX13" fmla="*/ 180022 w 916246"/>
                <a:gd name="connsiteY13" fmla="*/ 135731 h 162423"/>
                <a:gd name="connsiteX14" fmla="*/ 187166 w 916246"/>
                <a:gd name="connsiteY14" fmla="*/ 138112 h 162423"/>
                <a:gd name="connsiteX15" fmla="*/ 215741 w 916246"/>
                <a:gd name="connsiteY15" fmla="*/ 140494 h 162423"/>
                <a:gd name="connsiteX16" fmla="*/ 241934 w 916246"/>
                <a:gd name="connsiteY16" fmla="*/ 152400 h 162423"/>
                <a:gd name="connsiteX17" fmla="*/ 301466 w 916246"/>
                <a:gd name="connsiteY17" fmla="*/ 157162 h 162423"/>
                <a:gd name="connsiteX18" fmla="*/ 601503 w 916246"/>
                <a:gd name="connsiteY18" fmla="*/ 159544 h 162423"/>
                <a:gd name="connsiteX19" fmla="*/ 672941 w 916246"/>
                <a:gd name="connsiteY19" fmla="*/ 157162 h 162423"/>
                <a:gd name="connsiteX20" fmla="*/ 680084 w 916246"/>
                <a:gd name="connsiteY20" fmla="*/ 154781 h 162423"/>
                <a:gd name="connsiteX21" fmla="*/ 684847 w 916246"/>
                <a:gd name="connsiteY21" fmla="*/ 147637 h 162423"/>
                <a:gd name="connsiteX22" fmla="*/ 682466 w 916246"/>
                <a:gd name="connsiteY22" fmla="*/ 140494 h 162423"/>
                <a:gd name="connsiteX23" fmla="*/ 696753 w 916246"/>
                <a:gd name="connsiteY23" fmla="*/ 147637 h 162423"/>
                <a:gd name="connsiteX24" fmla="*/ 708659 w 916246"/>
                <a:gd name="connsiteY24" fmla="*/ 138113 h 162423"/>
                <a:gd name="connsiteX25" fmla="*/ 737234 w 916246"/>
                <a:gd name="connsiteY25" fmla="*/ 133349 h 162423"/>
                <a:gd name="connsiteX26" fmla="*/ 756284 w 916246"/>
                <a:gd name="connsiteY26" fmla="*/ 123825 h 162423"/>
                <a:gd name="connsiteX27" fmla="*/ 768191 w 916246"/>
                <a:gd name="connsiteY27" fmla="*/ 126205 h 162423"/>
                <a:gd name="connsiteX28" fmla="*/ 789622 w 916246"/>
                <a:gd name="connsiteY28" fmla="*/ 116681 h 162423"/>
                <a:gd name="connsiteX29" fmla="*/ 813434 w 916246"/>
                <a:gd name="connsiteY29" fmla="*/ 116681 h 162423"/>
                <a:gd name="connsiteX30" fmla="*/ 839628 w 916246"/>
                <a:gd name="connsiteY30" fmla="*/ 97631 h 162423"/>
                <a:gd name="connsiteX31" fmla="*/ 861060 w 916246"/>
                <a:gd name="connsiteY31" fmla="*/ 80963 h 162423"/>
                <a:gd name="connsiteX32" fmla="*/ 865822 w 916246"/>
                <a:gd name="connsiteY32" fmla="*/ 76200 h 162423"/>
                <a:gd name="connsiteX33" fmla="*/ 887253 w 916246"/>
                <a:gd name="connsiteY33" fmla="*/ 76200 h 162423"/>
                <a:gd name="connsiteX34" fmla="*/ 889634 w 916246"/>
                <a:gd name="connsiteY34" fmla="*/ 64294 h 162423"/>
                <a:gd name="connsiteX35" fmla="*/ 903922 w 916246"/>
                <a:gd name="connsiteY35" fmla="*/ 54769 h 162423"/>
                <a:gd name="connsiteX36" fmla="*/ 911066 w 916246"/>
                <a:gd name="connsiteY36" fmla="*/ 47625 h 162423"/>
                <a:gd name="connsiteX37" fmla="*/ 915828 w 916246"/>
                <a:gd name="connsiteY37" fmla="*/ 9525 h 162423"/>
                <a:gd name="connsiteX0" fmla="*/ 28631 w 936305"/>
                <a:gd name="connsiteY0" fmla="*/ 0 h 162423"/>
                <a:gd name="connsiteX1" fmla="*/ 56 w 936305"/>
                <a:gd name="connsiteY1" fmla="*/ 41599 h 162423"/>
                <a:gd name="connsiteX2" fmla="*/ 23868 w 936305"/>
                <a:gd name="connsiteY2" fmla="*/ 78581 h 162423"/>
                <a:gd name="connsiteX3" fmla="*/ 31012 w 936305"/>
                <a:gd name="connsiteY3" fmla="*/ 83344 h 162423"/>
                <a:gd name="connsiteX4" fmla="*/ 38156 w 936305"/>
                <a:gd name="connsiteY4" fmla="*/ 85725 h 162423"/>
                <a:gd name="connsiteX5" fmla="*/ 54825 w 936305"/>
                <a:gd name="connsiteY5" fmla="*/ 92869 h 162423"/>
                <a:gd name="connsiteX6" fmla="*/ 73875 w 936305"/>
                <a:gd name="connsiteY6" fmla="*/ 97631 h 162423"/>
                <a:gd name="connsiteX7" fmla="*/ 83400 w 936305"/>
                <a:gd name="connsiteY7" fmla="*/ 100012 h 162423"/>
                <a:gd name="connsiteX8" fmla="*/ 90543 w 936305"/>
                <a:gd name="connsiteY8" fmla="*/ 104775 h 162423"/>
                <a:gd name="connsiteX9" fmla="*/ 109593 w 936305"/>
                <a:gd name="connsiteY9" fmla="*/ 109537 h 162423"/>
                <a:gd name="connsiteX10" fmla="*/ 147693 w 936305"/>
                <a:gd name="connsiteY10" fmla="*/ 114300 h 162423"/>
                <a:gd name="connsiteX11" fmla="*/ 169125 w 936305"/>
                <a:gd name="connsiteY11" fmla="*/ 128587 h 162423"/>
                <a:gd name="connsiteX12" fmla="*/ 176268 w 936305"/>
                <a:gd name="connsiteY12" fmla="*/ 133350 h 162423"/>
                <a:gd name="connsiteX13" fmla="*/ 200081 w 936305"/>
                <a:gd name="connsiteY13" fmla="*/ 135731 h 162423"/>
                <a:gd name="connsiteX14" fmla="*/ 207225 w 936305"/>
                <a:gd name="connsiteY14" fmla="*/ 138112 h 162423"/>
                <a:gd name="connsiteX15" fmla="*/ 235800 w 936305"/>
                <a:gd name="connsiteY15" fmla="*/ 140494 h 162423"/>
                <a:gd name="connsiteX16" fmla="*/ 261993 w 936305"/>
                <a:gd name="connsiteY16" fmla="*/ 152400 h 162423"/>
                <a:gd name="connsiteX17" fmla="*/ 321525 w 936305"/>
                <a:gd name="connsiteY17" fmla="*/ 157162 h 162423"/>
                <a:gd name="connsiteX18" fmla="*/ 621562 w 936305"/>
                <a:gd name="connsiteY18" fmla="*/ 159544 h 162423"/>
                <a:gd name="connsiteX19" fmla="*/ 693000 w 936305"/>
                <a:gd name="connsiteY19" fmla="*/ 157162 h 162423"/>
                <a:gd name="connsiteX20" fmla="*/ 700143 w 936305"/>
                <a:gd name="connsiteY20" fmla="*/ 154781 h 162423"/>
                <a:gd name="connsiteX21" fmla="*/ 704906 w 936305"/>
                <a:gd name="connsiteY21" fmla="*/ 147637 h 162423"/>
                <a:gd name="connsiteX22" fmla="*/ 702525 w 936305"/>
                <a:gd name="connsiteY22" fmla="*/ 140494 h 162423"/>
                <a:gd name="connsiteX23" fmla="*/ 716812 w 936305"/>
                <a:gd name="connsiteY23" fmla="*/ 147637 h 162423"/>
                <a:gd name="connsiteX24" fmla="*/ 728718 w 936305"/>
                <a:gd name="connsiteY24" fmla="*/ 138113 h 162423"/>
                <a:gd name="connsiteX25" fmla="*/ 757293 w 936305"/>
                <a:gd name="connsiteY25" fmla="*/ 133349 h 162423"/>
                <a:gd name="connsiteX26" fmla="*/ 776343 w 936305"/>
                <a:gd name="connsiteY26" fmla="*/ 123825 h 162423"/>
                <a:gd name="connsiteX27" fmla="*/ 788250 w 936305"/>
                <a:gd name="connsiteY27" fmla="*/ 126205 h 162423"/>
                <a:gd name="connsiteX28" fmla="*/ 809681 w 936305"/>
                <a:gd name="connsiteY28" fmla="*/ 116681 h 162423"/>
                <a:gd name="connsiteX29" fmla="*/ 833493 w 936305"/>
                <a:gd name="connsiteY29" fmla="*/ 116681 h 162423"/>
                <a:gd name="connsiteX30" fmla="*/ 859687 w 936305"/>
                <a:gd name="connsiteY30" fmla="*/ 97631 h 162423"/>
                <a:gd name="connsiteX31" fmla="*/ 881119 w 936305"/>
                <a:gd name="connsiteY31" fmla="*/ 80963 h 162423"/>
                <a:gd name="connsiteX32" fmla="*/ 885881 w 936305"/>
                <a:gd name="connsiteY32" fmla="*/ 76200 h 162423"/>
                <a:gd name="connsiteX33" fmla="*/ 907312 w 936305"/>
                <a:gd name="connsiteY33" fmla="*/ 76200 h 162423"/>
                <a:gd name="connsiteX34" fmla="*/ 909693 w 936305"/>
                <a:gd name="connsiteY34" fmla="*/ 64294 h 162423"/>
                <a:gd name="connsiteX35" fmla="*/ 923981 w 936305"/>
                <a:gd name="connsiteY35" fmla="*/ 54769 h 162423"/>
                <a:gd name="connsiteX36" fmla="*/ 931125 w 936305"/>
                <a:gd name="connsiteY36" fmla="*/ 47625 h 162423"/>
                <a:gd name="connsiteX37" fmla="*/ 935887 w 936305"/>
                <a:gd name="connsiteY37" fmla="*/ 9525 h 16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36305" h="162423">
                  <a:moveTo>
                    <a:pt x="28631" y="0"/>
                  </a:moveTo>
                  <a:cubicBezTo>
                    <a:pt x="27043" y="19050"/>
                    <a:pt x="2167" y="22600"/>
                    <a:pt x="56" y="41599"/>
                  </a:cubicBezTo>
                  <a:cubicBezTo>
                    <a:pt x="-1192" y="52832"/>
                    <a:pt x="18709" y="71623"/>
                    <a:pt x="23868" y="78581"/>
                  </a:cubicBezTo>
                  <a:cubicBezTo>
                    <a:pt x="29027" y="85539"/>
                    <a:pt x="28452" y="82064"/>
                    <a:pt x="31012" y="83344"/>
                  </a:cubicBezTo>
                  <a:cubicBezTo>
                    <a:pt x="33257" y="84467"/>
                    <a:pt x="35849" y="84736"/>
                    <a:pt x="38156" y="85725"/>
                  </a:cubicBezTo>
                  <a:cubicBezTo>
                    <a:pt x="49532" y="90600"/>
                    <a:pt x="44592" y="90078"/>
                    <a:pt x="54825" y="92869"/>
                  </a:cubicBezTo>
                  <a:cubicBezTo>
                    <a:pt x="61140" y="94591"/>
                    <a:pt x="67525" y="96044"/>
                    <a:pt x="73875" y="97631"/>
                  </a:cubicBezTo>
                  <a:lnTo>
                    <a:pt x="83400" y="100012"/>
                  </a:lnTo>
                  <a:cubicBezTo>
                    <a:pt x="85781" y="101600"/>
                    <a:pt x="87854" y="103797"/>
                    <a:pt x="90543" y="104775"/>
                  </a:cubicBezTo>
                  <a:cubicBezTo>
                    <a:pt x="96694" y="107012"/>
                    <a:pt x="103137" y="108461"/>
                    <a:pt x="109593" y="109537"/>
                  </a:cubicBezTo>
                  <a:cubicBezTo>
                    <a:pt x="131749" y="113231"/>
                    <a:pt x="119077" y="111439"/>
                    <a:pt x="147693" y="114300"/>
                  </a:cubicBezTo>
                  <a:lnTo>
                    <a:pt x="169125" y="128587"/>
                  </a:lnTo>
                  <a:cubicBezTo>
                    <a:pt x="171506" y="130174"/>
                    <a:pt x="173420" y="133065"/>
                    <a:pt x="176268" y="133350"/>
                  </a:cubicBezTo>
                  <a:lnTo>
                    <a:pt x="200081" y="135731"/>
                  </a:lnTo>
                  <a:cubicBezTo>
                    <a:pt x="202462" y="136525"/>
                    <a:pt x="204737" y="137780"/>
                    <a:pt x="207225" y="138112"/>
                  </a:cubicBezTo>
                  <a:cubicBezTo>
                    <a:pt x="216699" y="139375"/>
                    <a:pt x="226591" y="137936"/>
                    <a:pt x="235800" y="140494"/>
                  </a:cubicBezTo>
                  <a:cubicBezTo>
                    <a:pt x="278134" y="152254"/>
                    <a:pt x="227023" y="148903"/>
                    <a:pt x="261993" y="152400"/>
                  </a:cubicBezTo>
                  <a:cubicBezTo>
                    <a:pt x="281802" y="154381"/>
                    <a:pt x="261597" y="155971"/>
                    <a:pt x="321525" y="157162"/>
                  </a:cubicBezTo>
                  <a:cubicBezTo>
                    <a:pt x="381453" y="158353"/>
                    <a:pt x="476048" y="166728"/>
                    <a:pt x="621562" y="159544"/>
                  </a:cubicBezTo>
                  <a:cubicBezTo>
                    <a:pt x="639818" y="158750"/>
                    <a:pt x="679903" y="157956"/>
                    <a:pt x="693000" y="157162"/>
                  </a:cubicBezTo>
                  <a:cubicBezTo>
                    <a:pt x="706097" y="156368"/>
                    <a:pt x="698183" y="156349"/>
                    <a:pt x="700143" y="154781"/>
                  </a:cubicBezTo>
                  <a:cubicBezTo>
                    <a:pt x="702378" y="152993"/>
                    <a:pt x="703318" y="150018"/>
                    <a:pt x="704906" y="147637"/>
                  </a:cubicBezTo>
                  <a:cubicBezTo>
                    <a:pt x="704112" y="145256"/>
                    <a:pt x="700541" y="140494"/>
                    <a:pt x="702525" y="140494"/>
                  </a:cubicBezTo>
                  <a:cubicBezTo>
                    <a:pt x="704509" y="140494"/>
                    <a:pt x="712447" y="148034"/>
                    <a:pt x="716812" y="147637"/>
                  </a:cubicBezTo>
                  <a:cubicBezTo>
                    <a:pt x="721177" y="147240"/>
                    <a:pt x="721971" y="140494"/>
                    <a:pt x="728718" y="138113"/>
                  </a:cubicBezTo>
                  <a:cubicBezTo>
                    <a:pt x="735465" y="135732"/>
                    <a:pt x="736333" y="129157"/>
                    <a:pt x="757293" y="133349"/>
                  </a:cubicBezTo>
                  <a:cubicBezTo>
                    <a:pt x="763643" y="130968"/>
                    <a:pt x="771184" y="125016"/>
                    <a:pt x="776343" y="123825"/>
                  </a:cubicBezTo>
                  <a:cubicBezTo>
                    <a:pt x="781502" y="122634"/>
                    <a:pt x="782694" y="127396"/>
                    <a:pt x="788250" y="126205"/>
                  </a:cubicBezTo>
                  <a:cubicBezTo>
                    <a:pt x="793806" y="125014"/>
                    <a:pt x="802141" y="118268"/>
                    <a:pt x="809681" y="116681"/>
                  </a:cubicBezTo>
                  <a:cubicBezTo>
                    <a:pt x="817222" y="115094"/>
                    <a:pt x="827143" y="117475"/>
                    <a:pt x="833493" y="116681"/>
                  </a:cubicBezTo>
                  <a:cubicBezTo>
                    <a:pt x="841827" y="114300"/>
                    <a:pt x="851749" y="103584"/>
                    <a:pt x="859687" y="97631"/>
                  </a:cubicBezTo>
                  <a:cubicBezTo>
                    <a:pt x="867625" y="91678"/>
                    <a:pt x="876754" y="84535"/>
                    <a:pt x="881119" y="80963"/>
                  </a:cubicBezTo>
                  <a:cubicBezTo>
                    <a:pt x="885484" y="77391"/>
                    <a:pt x="881516" y="76994"/>
                    <a:pt x="885881" y="76200"/>
                  </a:cubicBezTo>
                  <a:cubicBezTo>
                    <a:pt x="890246" y="75406"/>
                    <a:pt x="903343" y="78184"/>
                    <a:pt x="907312" y="76200"/>
                  </a:cubicBezTo>
                  <a:cubicBezTo>
                    <a:pt x="911281" y="74216"/>
                    <a:pt x="907208" y="67489"/>
                    <a:pt x="909693" y="64294"/>
                  </a:cubicBezTo>
                  <a:cubicBezTo>
                    <a:pt x="913207" y="59776"/>
                    <a:pt x="919934" y="58816"/>
                    <a:pt x="923981" y="54769"/>
                  </a:cubicBezTo>
                  <a:lnTo>
                    <a:pt x="931125" y="47625"/>
                  </a:lnTo>
                  <a:cubicBezTo>
                    <a:pt x="938397" y="25807"/>
                    <a:pt x="935887" y="38357"/>
                    <a:pt x="935887" y="9525"/>
                  </a:cubicBezTo>
                </a:path>
              </a:pathLst>
            </a:custGeom>
            <a:no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15" name="フリーフォーム: 図形 323">
              <a:extLst>
                <a:ext uri="{FF2B5EF4-FFF2-40B4-BE49-F238E27FC236}">
                  <a16:creationId xmlns:a16="http://schemas.microsoft.com/office/drawing/2014/main" id="{E3789EB7-E8DD-8B6F-4914-C64C2EB9B7EA}"/>
                </a:ext>
              </a:extLst>
            </p:cNvPr>
            <p:cNvSpPr/>
            <p:nvPr/>
          </p:nvSpPr>
          <p:spPr>
            <a:xfrm rot="19656761">
              <a:off x="10570261" y="3852829"/>
              <a:ext cx="253494" cy="267400"/>
            </a:xfrm>
            <a:custGeom>
              <a:avLst/>
              <a:gdLst>
                <a:gd name="connsiteX0" fmla="*/ 71438 w 157163"/>
                <a:gd name="connsiteY0" fmla="*/ 204788 h 242888"/>
                <a:gd name="connsiteX1" fmla="*/ 0 w 157163"/>
                <a:gd name="connsiteY1" fmla="*/ 242888 h 242888"/>
                <a:gd name="connsiteX2" fmla="*/ 157163 w 157163"/>
                <a:gd name="connsiteY2" fmla="*/ 0 h 242888"/>
                <a:gd name="connsiteX0" fmla="*/ 0 w 157163"/>
                <a:gd name="connsiteY0" fmla="*/ 242888 h 242888"/>
                <a:gd name="connsiteX1" fmla="*/ 157163 w 157163"/>
                <a:gd name="connsiteY1" fmla="*/ 0 h 242888"/>
              </a:gdLst>
              <a:ahLst/>
              <a:cxnLst>
                <a:cxn ang="0">
                  <a:pos x="connsiteX0" y="connsiteY0"/>
                </a:cxn>
                <a:cxn ang="0">
                  <a:pos x="connsiteX1" y="connsiteY1"/>
                </a:cxn>
              </a:cxnLst>
              <a:rect l="l" t="t" r="r" b="b"/>
              <a:pathLst>
                <a:path w="157163" h="242888">
                  <a:moveTo>
                    <a:pt x="0" y="242888"/>
                  </a:moveTo>
                  <a:lnTo>
                    <a:pt x="157163"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16" name="正方形/長方形 6315">
              <a:extLst>
                <a:ext uri="{FF2B5EF4-FFF2-40B4-BE49-F238E27FC236}">
                  <a16:creationId xmlns:a16="http://schemas.microsoft.com/office/drawing/2014/main" id="{9E7366AC-3B09-D78E-40F4-ECE321036FBF}"/>
                </a:ext>
              </a:extLst>
            </p:cNvPr>
            <p:cNvSpPr/>
            <p:nvPr/>
          </p:nvSpPr>
          <p:spPr>
            <a:xfrm>
              <a:off x="9778476" y="3588996"/>
              <a:ext cx="386118" cy="258798"/>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17" name="正方形/長方形 6316">
              <a:extLst>
                <a:ext uri="{FF2B5EF4-FFF2-40B4-BE49-F238E27FC236}">
                  <a16:creationId xmlns:a16="http://schemas.microsoft.com/office/drawing/2014/main" id="{705BCC10-4900-A29D-767E-4FF517161A30}"/>
                </a:ext>
              </a:extLst>
            </p:cNvPr>
            <p:cNvSpPr/>
            <p:nvPr/>
          </p:nvSpPr>
          <p:spPr>
            <a:xfrm>
              <a:off x="10663358" y="3573756"/>
              <a:ext cx="386118" cy="258798"/>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18" name="フリーフォーム 138">
              <a:extLst>
                <a:ext uri="{FF2B5EF4-FFF2-40B4-BE49-F238E27FC236}">
                  <a16:creationId xmlns:a16="http://schemas.microsoft.com/office/drawing/2014/main" id="{AE992CC1-B352-64DB-86A0-BF00BCC738DB}"/>
                </a:ext>
              </a:extLst>
            </p:cNvPr>
            <p:cNvSpPr/>
            <p:nvPr/>
          </p:nvSpPr>
          <p:spPr>
            <a:xfrm rot="418270">
              <a:off x="5373568" y="6077713"/>
              <a:ext cx="298402" cy="101047"/>
            </a:xfrm>
            <a:custGeom>
              <a:avLst/>
              <a:gdLst>
                <a:gd name="connsiteX0" fmla="*/ 1532331 w 1751009"/>
                <a:gd name="connsiteY0" fmla="*/ 266860 h 592938"/>
                <a:gd name="connsiteX1" fmla="*/ 1452956 w 1751009"/>
                <a:gd name="connsiteY1" fmla="*/ 279560 h 592938"/>
                <a:gd name="connsiteX2" fmla="*/ 1398981 w 1751009"/>
                <a:gd name="connsiteY2" fmla="*/ 273210 h 592938"/>
                <a:gd name="connsiteX3" fmla="*/ 1370406 w 1751009"/>
                <a:gd name="connsiteY3" fmla="*/ 257335 h 592938"/>
                <a:gd name="connsiteX4" fmla="*/ 1360881 w 1751009"/>
                <a:gd name="connsiteY4" fmla="*/ 225585 h 592938"/>
                <a:gd name="connsiteX5" fmla="*/ 1335481 w 1751009"/>
                <a:gd name="connsiteY5" fmla="*/ 219235 h 592938"/>
                <a:gd name="connsiteX6" fmla="*/ 1310081 w 1751009"/>
                <a:gd name="connsiteY6" fmla="*/ 228760 h 592938"/>
                <a:gd name="connsiteX7" fmla="*/ 1268806 w 1751009"/>
                <a:gd name="connsiteY7" fmla="*/ 219235 h 592938"/>
                <a:gd name="connsiteX8" fmla="*/ 1129106 w 1751009"/>
                <a:gd name="connsiteY8" fmla="*/ 187485 h 592938"/>
                <a:gd name="connsiteX9" fmla="*/ 1068781 w 1751009"/>
                <a:gd name="connsiteY9" fmla="*/ 174785 h 592938"/>
                <a:gd name="connsiteX10" fmla="*/ 1033856 w 1751009"/>
                <a:gd name="connsiteY10" fmla="*/ 174785 h 592938"/>
                <a:gd name="connsiteX11" fmla="*/ 1040206 w 1751009"/>
                <a:gd name="connsiteY11" fmla="*/ 146210 h 592938"/>
                <a:gd name="connsiteX12" fmla="*/ 1037031 w 1751009"/>
                <a:gd name="connsiteY12" fmla="*/ 76360 h 592938"/>
                <a:gd name="connsiteX13" fmla="*/ 1014806 w 1751009"/>
                <a:gd name="connsiteY13" fmla="*/ 25560 h 592938"/>
                <a:gd name="connsiteX14" fmla="*/ 970356 w 1751009"/>
                <a:gd name="connsiteY14" fmla="*/ 160 h 592938"/>
                <a:gd name="connsiteX15" fmla="*/ 865581 w 1751009"/>
                <a:gd name="connsiteY15" fmla="*/ 16035 h 592938"/>
                <a:gd name="connsiteX16" fmla="*/ 798906 w 1751009"/>
                <a:gd name="connsiteY16" fmla="*/ 41435 h 592938"/>
                <a:gd name="connsiteX17" fmla="*/ 779856 w 1751009"/>
                <a:gd name="connsiteY17" fmla="*/ 73185 h 592938"/>
                <a:gd name="connsiteX18" fmla="*/ 770331 w 1751009"/>
                <a:gd name="connsiteY18" fmla="*/ 114460 h 592938"/>
                <a:gd name="connsiteX19" fmla="*/ 760806 w 1751009"/>
                <a:gd name="connsiteY19" fmla="*/ 120810 h 592938"/>
                <a:gd name="connsiteX20" fmla="*/ 662381 w 1751009"/>
                <a:gd name="connsiteY20" fmla="*/ 120810 h 592938"/>
                <a:gd name="connsiteX21" fmla="*/ 471881 w 1751009"/>
                <a:gd name="connsiteY21" fmla="*/ 133510 h 592938"/>
                <a:gd name="connsiteX22" fmla="*/ 319481 w 1751009"/>
                <a:gd name="connsiteY22" fmla="*/ 165260 h 592938"/>
                <a:gd name="connsiteX23" fmla="*/ 160731 w 1751009"/>
                <a:gd name="connsiteY23" fmla="*/ 219235 h 592938"/>
                <a:gd name="connsiteX24" fmla="*/ 55956 w 1751009"/>
                <a:gd name="connsiteY24" fmla="*/ 276385 h 592938"/>
                <a:gd name="connsiteX25" fmla="*/ 1981 w 1751009"/>
                <a:gd name="connsiteY25" fmla="*/ 330360 h 592938"/>
                <a:gd name="connsiteX26" fmla="*/ 14681 w 1751009"/>
                <a:gd name="connsiteY26" fmla="*/ 358935 h 592938"/>
                <a:gd name="connsiteX27" fmla="*/ 43256 w 1751009"/>
                <a:gd name="connsiteY27" fmla="*/ 371635 h 592938"/>
                <a:gd name="connsiteX28" fmla="*/ 52781 w 1751009"/>
                <a:gd name="connsiteY28" fmla="*/ 390685 h 592938"/>
                <a:gd name="connsiteX29" fmla="*/ 27381 w 1751009"/>
                <a:gd name="connsiteY29" fmla="*/ 377985 h 592938"/>
                <a:gd name="connsiteX30" fmla="*/ 14681 w 1751009"/>
                <a:gd name="connsiteY30" fmla="*/ 390685 h 592938"/>
                <a:gd name="connsiteX31" fmla="*/ 27381 w 1751009"/>
                <a:gd name="connsiteY31" fmla="*/ 428785 h 592938"/>
                <a:gd name="connsiteX32" fmla="*/ 148031 w 1751009"/>
                <a:gd name="connsiteY32" fmla="*/ 473235 h 592938"/>
                <a:gd name="connsiteX33" fmla="*/ 386156 w 1751009"/>
                <a:gd name="connsiteY33" fmla="*/ 508160 h 592938"/>
                <a:gd name="connsiteX34" fmla="*/ 411556 w 1751009"/>
                <a:gd name="connsiteY34" fmla="*/ 517685 h 592938"/>
                <a:gd name="connsiteX35" fmla="*/ 430606 w 1751009"/>
                <a:gd name="connsiteY35" fmla="*/ 536735 h 592938"/>
                <a:gd name="connsiteX36" fmla="*/ 478231 w 1751009"/>
                <a:gd name="connsiteY36" fmla="*/ 587535 h 592938"/>
                <a:gd name="connsiteX37" fmla="*/ 506806 w 1751009"/>
                <a:gd name="connsiteY37" fmla="*/ 587535 h 592938"/>
                <a:gd name="connsiteX38" fmla="*/ 519506 w 1751009"/>
                <a:gd name="connsiteY38" fmla="*/ 552610 h 592938"/>
                <a:gd name="connsiteX39" fmla="*/ 471881 w 1751009"/>
                <a:gd name="connsiteY39" fmla="*/ 511335 h 592938"/>
                <a:gd name="connsiteX40" fmla="*/ 541731 w 1751009"/>
                <a:gd name="connsiteY40" fmla="*/ 511335 h 592938"/>
                <a:gd name="connsiteX41" fmla="*/ 710006 w 1751009"/>
                <a:gd name="connsiteY41" fmla="*/ 501810 h 592938"/>
                <a:gd name="connsiteX42" fmla="*/ 814781 w 1751009"/>
                <a:gd name="connsiteY42" fmla="*/ 495460 h 592938"/>
                <a:gd name="connsiteX43" fmla="*/ 830656 w 1751009"/>
                <a:gd name="connsiteY43" fmla="*/ 498635 h 592938"/>
                <a:gd name="connsiteX44" fmla="*/ 846531 w 1751009"/>
                <a:gd name="connsiteY44" fmla="*/ 524035 h 592938"/>
                <a:gd name="connsiteX45" fmla="*/ 887806 w 1751009"/>
                <a:gd name="connsiteY45" fmla="*/ 568485 h 592938"/>
                <a:gd name="connsiteX46" fmla="*/ 941781 w 1751009"/>
                <a:gd name="connsiteY46" fmla="*/ 584360 h 592938"/>
                <a:gd name="connsiteX47" fmla="*/ 973531 w 1751009"/>
                <a:gd name="connsiteY47" fmla="*/ 574835 h 592938"/>
                <a:gd name="connsiteX48" fmla="*/ 983056 w 1751009"/>
                <a:gd name="connsiteY48" fmla="*/ 536735 h 592938"/>
                <a:gd name="connsiteX49" fmla="*/ 951306 w 1751009"/>
                <a:gd name="connsiteY49" fmla="*/ 508160 h 592938"/>
                <a:gd name="connsiteX50" fmla="*/ 922731 w 1751009"/>
                <a:gd name="connsiteY50" fmla="*/ 482760 h 592938"/>
                <a:gd name="connsiteX51" fmla="*/ 970356 w 1751009"/>
                <a:gd name="connsiteY51" fmla="*/ 479585 h 592938"/>
                <a:gd name="connsiteX52" fmla="*/ 1052906 w 1751009"/>
                <a:gd name="connsiteY52" fmla="*/ 476410 h 592938"/>
                <a:gd name="connsiteX53" fmla="*/ 1094181 w 1751009"/>
                <a:gd name="connsiteY53" fmla="*/ 460535 h 592938"/>
                <a:gd name="connsiteX54" fmla="*/ 1116406 w 1751009"/>
                <a:gd name="connsiteY54" fmla="*/ 485935 h 592938"/>
                <a:gd name="connsiteX55" fmla="*/ 1176731 w 1751009"/>
                <a:gd name="connsiteY55" fmla="*/ 536735 h 592938"/>
                <a:gd name="connsiteX56" fmla="*/ 1252931 w 1751009"/>
                <a:gd name="connsiteY56" fmla="*/ 558960 h 592938"/>
                <a:gd name="connsiteX57" fmla="*/ 1313256 w 1751009"/>
                <a:gd name="connsiteY57" fmla="*/ 571660 h 592938"/>
                <a:gd name="connsiteX58" fmla="*/ 1335481 w 1751009"/>
                <a:gd name="connsiteY58" fmla="*/ 558960 h 592938"/>
                <a:gd name="connsiteX59" fmla="*/ 1322781 w 1751009"/>
                <a:gd name="connsiteY59" fmla="*/ 520860 h 592938"/>
                <a:gd name="connsiteX60" fmla="*/ 1300556 w 1751009"/>
                <a:gd name="connsiteY60" fmla="*/ 489110 h 592938"/>
                <a:gd name="connsiteX61" fmla="*/ 1284681 w 1751009"/>
                <a:gd name="connsiteY61" fmla="*/ 470060 h 592938"/>
                <a:gd name="connsiteX62" fmla="*/ 1271981 w 1751009"/>
                <a:gd name="connsiteY62" fmla="*/ 438310 h 592938"/>
                <a:gd name="connsiteX63" fmla="*/ 1291031 w 1751009"/>
                <a:gd name="connsiteY63" fmla="*/ 422435 h 592938"/>
                <a:gd name="connsiteX64" fmla="*/ 1389456 w 1751009"/>
                <a:gd name="connsiteY64" fmla="*/ 422435 h 592938"/>
                <a:gd name="connsiteX65" fmla="*/ 1475181 w 1751009"/>
                <a:gd name="connsiteY65" fmla="*/ 463710 h 592938"/>
                <a:gd name="connsiteX66" fmla="*/ 1583131 w 1751009"/>
                <a:gd name="connsiteY66" fmla="*/ 514510 h 592938"/>
                <a:gd name="connsiteX67" fmla="*/ 1656156 w 1751009"/>
                <a:gd name="connsiteY67" fmla="*/ 555785 h 592938"/>
                <a:gd name="connsiteX68" fmla="*/ 1700606 w 1751009"/>
                <a:gd name="connsiteY68" fmla="*/ 568485 h 592938"/>
                <a:gd name="connsiteX69" fmla="*/ 1729181 w 1751009"/>
                <a:gd name="connsiteY69" fmla="*/ 520860 h 592938"/>
                <a:gd name="connsiteX70" fmla="*/ 1738706 w 1751009"/>
                <a:gd name="connsiteY70" fmla="*/ 454185 h 592938"/>
                <a:gd name="connsiteX71" fmla="*/ 1691081 w 1751009"/>
                <a:gd name="connsiteY71" fmla="*/ 403385 h 592938"/>
                <a:gd name="connsiteX72" fmla="*/ 1656156 w 1751009"/>
                <a:gd name="connsiteY72" fmla="*/ 371635 h 592938"/>
                <a:gd name="connsiteX73" fmla="*/ 1697431 w 1751009"/>
                <a:gd name="connsiteY73" fmla="*/ 314485 h 592938"/>
                <a:gd name="connsiteX74" fmla="*/ 1745056 w 1751009"/>
                <a:gd name="connsiteY74" fmla="*/ 238285 h 592938"/>
                <a:gd name="connsiteX75" fmla="*/ 1745056 w 1751009"/>
                <a:gd name="connsiteY75" fmla="*/ 190660 h 592938"/>
                <a:gd name="connsiteX76" fmla="*/ 1697431 w 1751009"/>
                <a:gd name="connsiteY76" fmla="*/ 190660 h 592938"/>
                <a:gd name="connsiteX77" fmla="*/ 1624406 w 1751009"/>
                <a:gd name="connsiteY77" fmla="*/ 235110 h 592938"/>
                <a:gd name="connsiteX78" fmla="*/ 1532331 w 1751009"/>
                <a:gd name="connsiteY78" fmla="*/ 266860 h 592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751009" h="592938">
                  <a:moveTo>
                    <a:pt x="1532331" y="266860"/>
                  </a:moveTo>
                  <a:cubicBezTo>
                    <a:pt x="1503756" y="274268"/>
                    <a:pt x="1475181" y="278502"/>
                    <a:pt x="1452956" y="279560"/>
                  </a:cubicBezTo>
                  <a:cubicBezTo>
                    <a:pt x="1430731" y="280618"/>
                    <a:pt x="1412739" y="276914"/>
                    <a:pt x="1398981" y="273210"/>
                  </a:cubicBezTo>
                  <a:cubicBezTo>
                    <a:pt x="1385223" y="269506"/>
                    <a:pt x="1376756" y="265272"/>
                    <a:pt x="1370406" y="257335"/>
                  </a:cubicBezTo>
                  <a:cubicBezTo>
                    <a:pt x="1364056" y="249398"/>
                    <a:pt x="1366702" y="231935"/>
                    <a:pt x="1360881" y="225585"/>
                  </a:cubicBezTo>
                  <a:cubicBezTo>
                    <a:pt x="1355060" y="219235"/>
                    <a:pt x="1343948" y="218706"/>
                    <a:pt x="1335481" y="219235"/>
                  </a:cubicBezTo>
                  <a:cubicBezTo>
                    <a:pt x="1327014" y="219764"/>
                    <a:pt x="1321193" y="228760"/>
                    <a:pt x="1310081" y="228760"/>
                  </a:cubicBezTo>
                  <a:cubicBezTo>
                    <a:pt x="1298969" y="228760"/>
                    <a:pt x="1268806" y="219235"/>
                    <a:pt x="1268806" y="219235"/>
                  </a:cubicBezTo>
                  <a:lnTo>
                    <a:pt x="1129106" y="187485"/>
                  </a:lnTo>
                  <a:cubicBezTo>
                    <a:pt x="1095769" y="180077"/>
                    <a:pt x="1084656" y="176902"/>
                    <a:pt x="1068781" y="174785"/>
                  </a:cubicBezTo>
                  <a:cubicBezTo>
                    <a:pt x="1052906" y="172668"/>
                    <a:pt x="1038618" y="179547"/>
                    <a:pt x="1033856" y="174785"/>
                  </a:cubicBezTo>
                  <a:cubicBezTo>
                    <a:pt x="1029094" y="170023"/>
                    <a:pt x="1039677" y="162614"/>
                    <a:pt x="1040206" y="146210"/>
                  </a:cubicBezTo>
                  <a:cubicBezTo>
                    <a:pt x="1040735" y="129806"/>
                    <a:pt x="1041264" y="96468"/>
                    <a:pt x="1037031" y="76360"/>
                  </a:cubicBezTo>
                  <a:cubicBezTo>
                    <a:pt x="1032798" y="56252"/>
                    <a:pt x="1025918" y="38260"/>
                    <a:pt x="1014806" y="25560"/>
                  </a:cubicBezTo>
                  <a:cubicBezTo>
                    <a:pt x="1003694" y="12860"/>
                    <a:pt x="995227" y="1747"/>
                    <a:pt x="970356" y="160"/>
                  </a:cubicBezTo>
                  <a:cubicBezTo>
                    <a:pt x="945485" y="-1428"/>
                    <a:pt x="894156" y="9156"/>
                    <a:pt x="865581" y="16035"/>
                  </a:cubicBezTo>
                  <a:cubicBezTo>
                    <a:pt x="837006" y="22914"/>
                    <a:pt x="813193" y="31910"/>
                    <a:pt x="798906" y="41435"/>
                  </a:cubicBezTo>
                  <a:cubicBezTo>
                    <a:pt x="784619" y="50960"/>
                    <a:pt x="784618" y="61014"/>
                    <a:pt x="779856" y="73185"/>
                  </a:cubicBezTo>
                  <a:cubicBezTo>
                    <a:pt x="775094" y="85356"/>
                    <a:pt x="770331" y="114460"/>
                    <a:pt x="770331" y="114460"/>
                  </a:cubicBezTo>
                  <a:cubicBezTo>
                    <a:pt x="767156" y="122398"/>
                    <a:pt x="778797" y="119752"/>
                    <a:pt x="760806" y="120810"/>
                  </a:cubicBezTo>
                  <a:cubicBezTo>
                    <a:pt x="742815" y="121868"/>
                    <a:pt x="710535" y="118693"/>
                    <a:pt x="662381" y="120810"/>
                  </a:cubicBezTo>
                  <a:cubicBezTo>
                    <a:pt x="614227" y="122927"/>
                    <a:pt x="529031" y="126102"/>
                    <a:pt x="471881" y="133510"/>
                  </a:cubicBezTo>
                  <a:cubicBezTo>
                    <a:pt x="414731" y="140918"/>
                    <a:pt x="371339" y="150973"/>
                    <a:pt x="319481" y="165260"/>
                  </a:cubicBezTo>
                  <a:cubicBezTo>
                    <a:pt x="267623" y="179547"/>
                    <a:pt x="204652" y="200714"/>
                    <a:pt x="160731" y="219235"/>
                  </a:cubicBezTo>
                  <a:cubicBezTo>
                    <a:pt x="116810" y="237756"/>
                    <a:pt x="82414" y="257864"/>
                    <a:pt x="55956" y="276385"/>
                  </a:cubicBezTo>
                  <a:cubicBezTo>
                    <a:pt x="29498" y="294906"/>
                    <a:pt x="8860" y="316602"/>
                    <a:pt x="1981" y="330360"/>
                  </a:cubicBezTo>
                  <a:cubicBezTo>
                    <a:pt x="-4898" y="344118"/>
                    <a:pt x="7802" y="352056"/>
                    <a:pt x="14681" y="358935"/>
                  </a:cubicBezTo>
                  <a:cubicBezTo>
                    <a:pt x="21560" y="365814"/>
                    <a:pt x="36906" y="366343"/>
                    <a:pt x="43256" y="371635"/>
                  </a:cubicBezTo>
                  <a:cubicBezTo>
                    <a:pt x="49606" y="376927"/>
                    <a:pt x="55427" y="389627"/>
                    <a:pt x="52781" y="390685"/>
                  </a:cubicBezTo>
                  <a:cubicBezTo>
                    <a:pt x="50135" y="391743"/>
                    <a:pt x="33731" y="377985"/>
                    <a:pt x="27381" y="377985"/>
                  </a:cubicBezTo>
                  <a:cubicBezTo>
                    <a:pt x="21031" y="377985"/>
                    <a:pt x="14681" y="382218"/>
                    <a:pt x="14681" y="390685"/>
                  </a:cubicBezTo>
                  <a:cubicBezTo>
                    <a:pt x="14681" y="399152"/>
                    <a:pt x="5156" y="415027"/>
                    <a:pt x="27381" y="428785"/>
                  </a:cubicBezTo>
                  <a:cubicBezTo>
                    <a:pt x="49606" y="442543"/>
                    <a:pt x="88235" y="460006"/>
                    <a:pt x="148031" y="473235"/>
                  </a:cubicBezTo>
                  <a:cubicBezTo>
                    <a:pt x="207827" y="486464"/>
                    <a:pt x="342235" y="500752"/>
                    <a:pt x="386156" y="508160"/>
                  </a:cubicBezTo>
                  <a:cubicBezTo>
                    <a:pt x="430077" y="515568"/>
                    <a:pt x="404148" y="512923"/>
                    <a:pt x="411556" y="517685"/>
                  </a:cubicBezTo>
                  <a:cubicBezTo>
                    <a:pt x="418964" y="522448"/>
                    <a:pt x="419493" y="525093"/>
                    <a:pt x="430606" y="536735"/>
                  </a:cubicBezTo>
                  <a:cubicBezTo>
                    <a:pt x="441718" y="548377"/>
                    <a:pt x="465531" y="579068"/>
                    <a:pt x="478231" y="587535"/>
                  </a:cubicBezTo>
                  <a:cubicBezTo>
                    <a:pt x="490931" y="596002"/>
                    <a:pt x="499927" y="593356"/>
                    <a:pt x="506806" y="587535"/>
                  </a:cubicBezTo>
                  <a:cubicBezTo>
                    <a:pt x="513685" y="581714"/>
                    <a:pt x="525327" y="565310"/>
                    <a:pt x="519506" y="552610"/>
                  </a:cubicBezTo>
                  <a:cubicBezTo>
                    <a:pt x="513685" y="539910"/>
                    <a:pt x="468177" y="518214"/>
                    <a:pt x="471881" y="511335"/>
                  </a:cubicBezTo>
                  <a:cubicBezTo>
                    <a:pt x="475585" y="504456"/>
                    <a:pt x="502044" y="512922"/>
                    <a:pt x="541731" y="511335"/>
                  </a:cubicBezTo>
                  <a:cubicBezTo>
                    <a:pt x="581418" y="509748"/>
                    <a:pt x="710006" y="501810"/>
                    <a:pt x="710006" y="501810"/>
                  </a:cubicBezTo>
                  <a:lnTo>
                    <a:pt x="814781" y="495460"/>
                  </a:lnTo>
                  <a:cubicBezTo>
                    <a:pt x="834889" y="494931"/>
                    <a:pt x="825364" y="493873"/>
                    <a:pt x="830656" y="498635"/>
                  </a:cubicBezTo>
                  <a:cubicBezTo>
                    <a:pt x="835948" y="503398"/>
                    <a:pt x="837006" y="512393"/>
                    <a:pt x="846531" y="524035"/>
                  </a:cubicBezTo>
                  <a:cubicBezTo>
                    <a:pt x="856056" y="535677"/>
                    <a:pt x="871931" y="558431"/>
                    <a:pt x="887806" y="568485"/>
                  </a:cubicBezTo>
                  <a:cubicBezTo>
                    <a:pt x="903681" y="578539"/>
                    <a:pt x="927494" y="583302"/>
                    <a:pt x="941781" y="584360"/>
                  </a:cubicBezTo>
                  <a:cubicBezTo>
                    <a:pt x="956068" y="585418"/>
                    <a:pt x="966652" y="582773"/>
                    <a:pt x="973531" y="574835"/>
                  </a:cubicBezTo>
                  <a:cubicBezTo>
                    <a:pt x="980410" y="566897"/>
                    <a:pt x="986760" y="547847"/>
                    <a:pt x="983056" y="536735"/>
                  </a:cubicBezTo>
                  <a:cubicBezTo>
                    <a:pt x="979352" y="525623"/>
                    <a:pt x="951306" y="508160"/>
                    <a:pt x="951306" y="508160"/>
                  </a:cubicBezTo>
                  <a:cubicBezTo>
                    <a:pt x="941252" y="499164"/>
                    <a:pt x="919556" y="487522"/>
                    <a:pt x="922731" y="482760"/>
                  </a:cubicBezTo>
                  <a:cubicBezTo>
                    <a:pt x="925906" y="477998"/>
                    <a:pt x="948660" y="480643"/>
                    <a:pt x="970356" y="479585"/>
                  </a:cubicBezTo>
                  <a:cubicBezTo>
                    <a:pt x="992052" y="478527"/>
                    <a:pt x="1032268" y="479585"/>
                    <a:pt x="1052906" y="476410"/>
                  </a:cubicBezTo>
                  <a:cubicBezTo>
                    <a:pt x="1073543" y="473235"/>
                    <a:pt x="1083598" y="458948"/>
                    <a:pt x="1094181" y="460535"/>
                  </a:cubicBezTo>
                  <a:cubicBezTo>
                    <a:pt x="1104764" y="462123"/>
                    <a:pt x="1102648" y="473235"/>
                    <a:pt x="1116406" y="485935"/>
                  </a:cubicBezTo>
                  <a:cubicBezTo>
                    <a:pt x="1130164" y="498635"/>
                    <a:pt x="1153977" y="524564"/>
                    <a:pt x="1176731" y="536735"/>
                  </a:cubicBezTo>
                  <a:cubicBezTo>
                    <a:pt x="1199485" y="548906"/>
                    <a:pt x="1230177" y="553139"/>
                    <a:pt x="1252931" y="558960"/>
                  </a:cubicBezTo>
                  <a:cubicBezTo>
                    <a:pt x="1275685" y="564781"/>
                    <a:pt x="1299498" y="571660"/>
                    <a:pt x="1313256" y="571660"/>
                  </a:cubicBezTo>
                  <a:cubicBezTo>
                    <a:pt x="1327014" y="571660"/>
                    <a:pt x="1333894" y="567427"/>
                    <a:pt x="1335481" y="558960"/>
                  </a:cubicBezTo>
                  <a:cubicBezTo>
                    <a:pt x="1337068" y="550493"/>
                    <a:pt x="1328602" y="532502"/>
                    <a:pt x="1322781" y="520860"/>
                  </a:cubicBezTo>
                  <a:cubicBezTo>
                    <a:pt x="1316960" y="509218"/>
                    <a:pt x="1306906" y="497577"/>
                    <a:pt x="1300556" y="489110"/>
                  </a:cubicBezTo>
                  <a:cubicBezTo>
                    <a:pt x="1294206" y="480643"/>
                    <a:pt x="1289444" y="478527"/>
                    <a:pt x="1284681" y="470060"/>
                  </a:cubicBezTo>
                  <a:cubicBezTo>
                    <a:pt x="1279918" y="461593"/>
                    <a:pt x="1270923" y="446247"/>
                    <a:pt x="1271981" y="438310"/>
                  </a:cubicBezTo>
                  <a:cubicBezTo>
                    <a:pt x="1273039" y="430373"/>
                    <a:pt x="1271452" y="425081"/>
                    <a:pt x="1291031" y="422435"/>
                  </a:cubicBezTo>
                  <a:cubicBezTo>
                    <a:pt x="1310610" y="419789"/>
                    <a:pt x="1358764" y="415556"/>
                    <a:pt x="1389456" y="422435"/>
                  </a:cubicBezTo>
                  <a:cubicBezTo>
                    <a:pt x="1420148" y="429314"/>
                    <a:pt x="1475181" y="463710"/>
                    <a:pt x="1475181" y="463710"/>
                  </a:cubicBezTo>
                  <a:cubicBezTo>
                    <a:pt x="1507460" y="479056"/>
                    <a:pt x="1552969" y="499164"/>
                    <a:pt x="1583131" y="514510"/>
                  </a:cubicBezTo>
                  <a:cubicBezTo>
                    <a:pt x="1613294" y="529856"/>
                    <a:pt x="1636577" y="546789"/>
                    <a:pt x="1656156" y="555785"/>
                  </a:cubicBezTo>
                  <a:cubicBezTo>
                    <a:pt x="1675735" y="564781"/>
                    <a:pt x="1688435" y="574306"/>
                    <a:pt x="1700606" y="568485"/>
                  </a:cubicBezTo>
                  <a:cubicBezTo>
                    <a:pt x="1712777" y="562664"/>
                    <a:pt x="1722831" y="539910"/>
                    <a:pt x="1729181" y="520860"/>
                  </a:cubicBezTo>
                  <a:cubicBezTo>
                    <a:pt x="1735531" y="501810"/>
                    <a:pt x="1745056" y="473764"/>
                    <a:pt x="1738706" y="454185"/>
                  </a:cubicBezTo>
                  <a:cubicBezTo>
                    <a:pt x="1732356" y="434606"/>
                    <a:pt x="1704839" y="417143"/>
                    <a:pt x="1691081" y="403385"/>
                  </a:cubicBezTo>
                  <a:cubicBezTo>
                    <a:pt x="1677323" y="389627"/>
                    <a:pt x="1655098" y="386452"/>
                    <a:pt x="1656156" y="371635"/>
                  </a:cubicBezTo>
                  <a:cubicBezTo>
                    <a:pt x="1657214" y="356818"/>
                    <a:pt x="1682614" y="336710"/>
                    <a:pt x="1697431" y="314485"/>
                  </a:cubicBezTo>
                  <a:cubicBezTo>
                    <a:pt x="1712248" y="292260"/>
                    <a:pt x="1737119" y="258922"/>
                    <a:pt x="1745056" y="238285"/>
                  </a:cubicBezTo>
                  <a:cubicBezTo>
                    <a:pt x="1752994" y="217647"/>
                    <a:pt x="1752993" y="198597"/>
                    <a:pt x="1745056" y="190660"/>
                  </a:cubicBezTo>
                  <a:cubicBezTo>
                    <a:pt x="1737119" y="182723"/>
                    <a:pt x="1717539" y="183252"/>
                    <a:pt x="1697431" y="190660"/>
                  </a:cubicBezTo>
                  <a:cubicBezTo>
                    <a:pt x="1677323" y="198068"/>
                    <a:pt x="1647160" y="224527"/>
                    <a:pt x="1624406" y="235110"/>
                  </a:cubicBezTo>
                  <a:cubicBezTo>
                    <a:pt x="1601652" y="245693"/>
                    <a:pt x="1560906" y="259452"/>
                    <a:pt x="1532331" y="266860"/>
                  </a:cubicBezTo>
                  <a:close/>
                </a:path>
              </a:pathLst>
            </a:custGeom>
            <a:solidFill>
              <a:srgbClr val="A6A6A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19" name="フリーフォーム 139">
              <a:extLst>
                <a:ext uri="{FF2B5EF4-FFF2-40B4-BE49-F238E27FC236}">
                  <a16:creationId xmlns:a16="http://schemas.microsoft.com/office/drawing/2014/main" id="{9D199AE3-03BF-A046-75BE-AFACC7688461}"/>
                </a:ext>
              </a:extLst>
            </p:cNvPr>
            <p:cNvSpPr/>
            <p:nvPr/>
          </p:nvSpPr>
          <p:spPr>
            <a:xfrm rot="20673865" flipH="1">
              <a:off x="4961276" y="5779148"/>
              <a:ext cx="305378" cy="104997"/>
            </a:xfrm>
            <a:custGeom>
              <a:avLst/>
              <a:gdLst>
                <a:gd name="connsiteX0" fmla="*/ 1532331 w 1751009"/>
                <a:gd name="connsiteY0" fmla="*/ 266860 h 592938"/>
                <a:gd name="connsiteX1" fmla="*/ 1452956 w 1751009"/>
                <a:gd name="connsiteY1" fmla="*/ 279560 h 592938"/>
                <a:gd name="connsiteX2" fmla="*/ 1398981 w 1751009"/>
                <a:gd name="connsiteY2" fmla="*/ 273210 h 592938"/>
                <a:gd name="connsiteX3" fmla="*/ 1370406 w 1751009"/>
                <a:gd name="connsiteY3" fmla="*/ 257335 h 592938"/>
                <a:gd name="connsiteX4" fmla="*/ 1360881 w 1751009"/>
                <a:gd name="connsiteY4" fmla="*/ 225585 h 592938"/>
                <a:gd name="connsiteX5" fmla="*/ 1335481 w 1751009"/>
                <a:gd name="connsiteY5" fmla="*/ 219235 h 592938"/>
                <a:gd name="connsiteX6" fmla="*/ 1310081 w 1751009"/>
                <a:gd name="connsiteY6" fmla="*/ 228760 h 592938"/>
                <a:gd name="connsiteX7" fmla="*/ 1268806 w 1751009"/>
                <a:gd name="connsiteY7" fmla="*/ 219235 h 592938"/>
                <a:gd name="connsiteX8" fmla="*/ 1129106 w 1751009"/>
                <a:gd name="connsiteY8" fmla="*/ 187485 h 592938"/>
                <a:gd name="connsiteX9" fmla="*/ 1068781 w 1751009"/>
                <a:gd name="connsiteY9" fmla="*/ 174785 h 592938"/>
                <a:gd name="connsiteX10" fmla="*/ 1033856 w 1751009"/>
                <a:gd name="connsiteY10" fmla="*/ 174785 h 592938"/>
                <a:gd name="connsiteX11" fmla="*/ 1040206 w 1751009"/>
                <a:gd name="connsiteY11" fmla="*/ 146210 h 592938"/>
                <a:gd name="connsiteX12" fmla="*/ 1037031 w 1751009"/>
                <a:gd name="connsiteY12" fmla="*/ 76360 h 592938"/>
                <a:gd name="connsiteX13" fmla="*/ 1014806 w 1751009"/>
                <a:gd name="connsiteY13" fmla="*/ 25560 h 592938"/>
                <a:gd name="connsiteX14" fmla="*/ 970356 w 1751009"/>
                <a:gd name="connsiteY14" fmla="*/ 160 h 592938"/>
                <a:gd name="connsiteX15" fmla="*/ 865581 w 1751009"/>
                <a:gd name="connsiteY15" fmla="*/ 16035 h 592938"/>
                <a:gd name="connsiteX16" fmla="*/ 798906 w 1751009"/>
                <a:gd name="connsiteY16" fmla="*/ 41435 h 592938"/>
                <a:gd name="connsiteX17" fmla="*/ 779856 w 1751009"/>
                <a:gd name="connsiteY17" fmla="*/ 73185 h 592938"/>
                <a:gd name="connsiteX18" fmla="*/ 770331 w 1751009"/>
                <a:gd name="connsiteY18" fmla="*/ 114460 h 592938"/>
                <a:gd name="connsiteX19" fmla="*/ 760806 w 1751009"/>
                <a:gd name="connsiteY19" fmla="*/ 120810 h 592938"/>
                <a:gd name="connsiteX20" fmla="*/ 662381 w 1751009"/>
                <a:gd name="connsiteY20" fmla="*/ 120810 h 592938"/>
                <a:gd name="connsiteX21" fmla="*/ 471881 w 1751009"/>
                <a:gd name="connsiteY21" fmla="*/ 133510 h 592938"/>
                <a:gd name="connsiteX22" fmla="*/ 319481 w 1751009"/>
                <a:gd name="connsiteY22" fmla="*/ 165260 h 592938"/>
                <a:gd name="connsiteX23" fmla="*/ 160731 w 1751009"/>
                <a:gd name="connsiteY23" fmla="*/ 219235 h 592938"/>
                <a:gd name="connsiteX24" fmla="*/ 55956 w 1751009"/>
                <a:gd name="connsiteY24" fmla="*/ 276385 h 592938"/>
                <a:gd name="connsiteX25" fmla="*/ 1981 w 1751009"/>
                <a:gd name="connsiteY25" fmla="*/ 330360 h 592938"/>
                <a:gd name="connsiteX26" fmla="*/ 14681 w 1751009"/>
                <a:gd name="connsiteY26" fmla="*/ 358935 h 592938"/>
                <a:gd name="connsiteX27" fmla="*/ 43256 w 1751009"/>
                <a:gd name="connsiteY27" fmla="*/ 371635 h 592938"/>
                <a:gd name="connsiteX28" fmla="*/ 52781 w 1751009"/>
                <a:gd name="connsiteY28" fmla="*/ 390685 h 592938"/>
                <a:gd name="connsiteX29" fmla="*/ 27381 w 1751009"/>
                <a:gd name="connsiteY29" fmla="*/ 377985 h 592938"/>
                <a:gd name="connsiteX30" fmla="*/ 14681 w 1751009"/>
                <a:gd name="connsiteY30" fmla="*/ 390685 h 592938"/>
                <a:gd name="connsiteX31" fmla="*/ 27381 w 1751009"/>
                <a:gd name="connsiteY31" fmla="*/ 428785 h 592938"/>
                <a:gd name="connsiteX32" fmla="*/ 148031 w 1751009"/>
                <a:gd name="connsiteY32" fmla="*/ 473235 h 592938"/>
                <a:gd name="connsiteX33" fmla="*/ 386156 w 1751009"/>
                <a:gd name="connsiteY33" fmla="*/ 508160 h 592938"/>
                <a:gd name="connsiteX34" fmla="*/ 411556 w 1751009"/>
                <a:gd name="connsiteY34" fmla="*/ 517685 h 592938"/>
                <a:gd name="connsiteX35" fmla="*/ 430606 w 1751009"/>
                <a:gd name="connsiteY35" fmla="*/ 536735 h 592938"/>
                <a:gd name="connsiteX36" fmla="*/ 478231 w 1751009"/>
                <a:gd name="connsiteY36" fmla="*/ 587535 h 592938"/>
                <a:gd name="connsiteX37" fmla="*/ 506806 w 1751009"/>
                <a:gd name="connsiteY37" fmla="*/ 587535 h 592938"/>
                <a:gd name="connsiteX38" fmla="*/ 519506 w 1751009"/>
                <a:gd name="connsiteY38" fmla="*/ 552610 h 592938"/>
                <a:gd name="connsiteX39" fmla="*/ 471881 w 1751009"/>
                <a:gd name="connsiteY39" fmla="*/ 511335 h 592938"/>
                <a:gd name="connsiteX40" fmla="*/ 541731 w 1751009"/>
                <a:gd name="connsiteY40" fmla="*/ 511335 h 592938"/>
                <a:gd name="connsiteX41" fmla="*/ 710006 w 1751009"/>
                <a:gd name="connsiteY41" fmla="*/ 501810 h 592938"/>
                <a:gd name="connsiteX42" fmla="*/ 814781 w 1751009"/>
                <a:gd name="connsiteY42" fmla="*/ 495460 h 592938"/>
                <a:gd name="connsiteX43" fmla="*/ 830656 w 1751009"/>
                <a:gd name="connsiteY43" fmla="*/ 498635 h 592938"/>
                <a:gd name="connsiteX44" fmla="*/ 846531 w 1751009"/>
                <a:gd name="connsiteY44" fmla="*/ 524035 h 592938"/>
                <a:gd name="connsiteX45" fmla="*/ 887806 w 1751009"/>
                <a:gd name="connsiteY45" fmla="*/ 568485 h 592938"/>
                <a:gd name="connsiteX46" fmla="*/ 941781 w 1751009"/>
                <a:gd name="connsiteY46" fmla="*/ 584360 h 592938"/>
                <a:gd name="connsiteX47" fmla="*/ 973531 w 1751009"/>
                <a:gd name="connsiteY47" fmla="*/ 574835 h 592938"/>
                <a:gd name="connsiteX48" fmla="*/ 983056 w 1751009"/>
                <a:gd name="connsiteY48" fmla="*/ 536735 h 592938"/>
                <a:gd name="connsiteX49" fmla="*/ 951306 w 1751009"/>
                <a:gd name="connsiteY49" fmla="*/ 508160 h 592938"/>
                <a:gd name="connsiteX50" fmla="*/ 922731 w 1751009"/>
                <a:gd name="connsiteY50" fmla="*/ 482760 h 592938"/>
                <a:gd name="connsiteX51" fmla="*/ 970356 w 1751009"/>
                <a:gd name="connsiteY51" fmla="*/ 479585 h 592938"/>
                <a:gd name="connsiteX52" fmla="*/ 1052906 w 1751009"/>
                <a:gd name="connsiteY52" fmla="*/ 476410 h 592938"/>
                <a:gd name="connsiteX53" fmla="*/ 1094181 w 1751009"/>
                <a:gd name="connsiteY53" fmla="*/ 460535 h 592938"/>
                <a:gd name="connsiteX54" fmla="*/ 1116406 w 1751009"/>
                <a:gd name="connsiteY54" fmla="*/ 485935 h 592938"/>
                <a:gd name="connsiteX55" fmla="*/ 1176731 w 1751009"/>
                <a:gd name="connsiteY55" fmla="*/ 536735 h 592938"/>
                <a:gd name="connsiteX56" fmla="*/ 1252931 w 1751009"/>
                <a:gd name="connsiteY56" fmla="*/ 558960 h 592938"/>
                <a:gd name="connsiteX57" fmla="*/ 1313256 w 1751009"/>
                <a:gd name="connsiteY57" fmla="*/ 571660 h 592938"/>
                <a:gd name="connsiteX58" fmla="*/ 1335481 w 1751009"/>
                <a:gd name="connsiteY58" fmla="*/ 558960 h 592938"/>
                <a:gd name="connsiteX59" fmla="*/ 1322781 w 1751009"/>
                <a:gd name="connsiteY59" fmla="*/ 520860 h 592938"/>
                <a:gd name="connsiteX60" fmla="*/ 1300556 w 1751009"/>
                <a:gd name="connsiteY60" fmla="*/ 489110 h 592938"/>
                <a:gd name="connsiteX61" fmla="*/ 1284681 w 1751009"/>
                <a:gd name="connsiteY61" fmla="*/ 470060 h 592938"/>
                <a:gd name="connsiteX62" fmla="*/ 1271981 w 1751009"/>
                <a:gd name="connsiteY62" fmla="*/ 438310 h 592938"/>
                <a:gd name="connsiteX63" fmla="*/ 1291031 w 1751009"/>
                <a:gd name="connsiteY63" fmla="*/ 422435 h 592938"/>
                <a:gd name="connsiteX64" fmla="*/ 1389456 w 1751009"/>
                <a:gd name="connsiteY64" fmla="*/ 422435 h 592938"/>
                <a:gd name="connsiteX65" fmla="*/ 1475181 w 1751009"/>
                <a:gd name="connsiteY65" fmla="*/ 463710 h 592938"/>
                <a:gd name="connsiteX66" fmla="*/ 1583131 w 1751009"/>
                <a:gd name="connsiteY66" fmla="*/ 514510 h 592938"/>
                <a:gd name="connsiteX67" fmla="*/ 1656156 w 1751009"/>
                <a:gd name="connsiteY67" fmla="*/ 555785 h 592938"/>
                <a:gd name="connsiteX68" fmla="*/ 1700606 w 1751009"/>
                <a:gd name="connsiteY68" fmla="*/ 568485 h 592938"/>
                <a:gd name="connsiteX69" fmla="*/ 1729181 w 1751009"/>
                <a:gd name="connsiteY69" fmla="*/ 520860 h 592938"/>
                <a:gd name="connsiteX70" fmla="*/ 1738706 w 1751009"/>
                <a:gd name="connsiteY70" fmla="*/ 454185 h 592938"/>
                <a:gd name="connsiteX71" fmla="*/ 1691081 w 1751009"/>
                <a:gd name="connsiteY71" fmla="*/ 403385 h 592938"/>
                <a:gd name="connsiteX72" fmla="*/ 1656156 w 1751009"/>
                <a:gd name="connsiteY72" fmla="*/ 371635 h 592938"/>
                <a:gd name="connsiteX73" fmla="*/ 1697431 w 1751009"/>
                <a:gd name="connsiteY73" fmla="*/ 314485 h 592938"/>
                <a:gd name="connsiteX74" fmla="*/ 1745056 w 1751009"/>
                <a:gd name="connsiteY74" fmla="*/ 238285 h 592938"/>
                <a:gd name="connsiteX75" fmla="*/ 1745056 w 1751009"/>
                <a:gd name="connsiteY75" fmla="*/ 190660 h 592938"/>
                <a:gd name="connsiteX76" fmla="*/ 1697431 w 1751009"/>
                <a:gd name="connsiteY76" fmla="*/ 190660 h 592938"/>
                <a:gd name="connsiteX77" fmla="*/ 1624406 w 1751009"/>
                <a:gd name="connsiteY77" fmla="*/ 235110 h 592938"/>
                <a:gd name="connsiteX78" fmla="*/ 1532331 w 1751009"/>
                <a:gd name="connsiteY78" fmla="*/ 266860 h 592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751009" h="592938">
                  <a:moveTo>
                    <a:pt x="1532331" y="266860"/>
                  </a:moveTo>
                  <a:cubicBezTo>
                    <a:pt x="1503756" y="274268"/>
                    <a:pt x="1475181" y="278502"/>
                    <a:pt x="1452956" y="279560"/>
                  </a:cubicBezTo>
                  <a:cubicBezTo>
                    <a:pt x="1430731" y="280618"/>
                    <a:pt x="1412739" y="276914"/>
                    <a:pt x="1398981" y="273210"/>
                  </a:cubicBezTo>
                  <a:cubicBezTo>
                    <a:pt x="1385223" y="269506"/>
                    <a:pt x="1376756" y="265272"/>
                    <a:pt x="1370406" y="257335"/>
                  </a:cubicBezTo>
                  <a:cubicBezTo>
                    <a:pt x="1364056" y="249398"/>
                    <a:pt x="1366702" y="231935"/>
                    <a:pt x="1360881" y="225585"/>
                  </a:cubicBezTo>
                  <a:cubicBezTo>
                    <a:pt x="1355060" y="219235"/>
                    <a:pt x="1343948" y="218706"/>
                    <a:pt x="1335481" y="219235"/>
                  </a:cubicBezTo>
                  <a:cubicBezTo>
                    <a:pt x="1327014" y="219764"/>
                    <a:pt x="1321193" y="228760"/>
                    <a:pt x="1310081" y="228760"/>
                  </a:cubicBezTo>
                  <a:cubicBezTo>
                    <a:pt x="1298969" y="228760"/>
                    <a:pt x="1268806" y="219235"/>
                    <a:pt x="1268806" y="219235"/>
                  </a:cubicBezTo>
                  <a:lnTo>
                    <a:pt x="1129106" y="187485"/>
                  </a:lnTo>
                  <a:cubicBezTo>
                    <a:pt x="1095769" y="180077"/>
                    <a:pt x="1084656" y="176902"/>
                    <a:pt x="1068781" y="174785"/>
                  </a:cubicBezTo>
                  <a:cubicBezTo>
                    <a:pt x="1052906" y="172668"/>
                    <a:pt x="1038618" y="179547"/>
                    <a:pt x="1033856" y="174785"/>
                  </a:cubicBezTo>
                  <a:cubicBezTo>
                    <a:pt x="1029094" y="170023"/>
                    <a:pt x="1039677" y="162614"/>
                    <a:pt x="1040206" y="146210"/>
                  </a:cubicBezTo>
                  <a:cubicBezTo>
                    <a:pt x="1040735" y="129806"/>
                    <a:pt x="1041264" y="96468"/>
                    <a:pt x="1037031" y="76360"/>
                  </a:cubicBezTo>
                  <a:cubicBezTo>
                    <a:pt x="1032798" y="56252"/>
                    <a:pt x="1025918" y="38260"/>
                    <a:pt x="1014806" y="25560"/>
                  </a:cubicBezTo>
                  <a:cubicBezTo>
                    <a:pt x="1003694" y="12860"/>
                    <a:pt x="995227" y="1747"/>
                    <a:pt x="970356" y="160"/>
                  </a:cubicBezTo>
                  <a:cubicBezTo>
                    <a:pt x="945485" y="-1428"/>
                    <a:pt x="894156" y="9156"/>
                    <a:pt x="865581" y="16035"/>
                  </a:cubicBezTo>
                  <a:cubicBezTo>
                    <a:pt x="837006" y="22914"/>
                    <a:pt x="813193" y="31910"/>
                    <a:pt x="798906" y="41435"/>
                  </a:cubicBezTo>
                  <a:cubicBezTo>
                    <a:pt x="784619" y="50960"/>
                    <a:pt x="784618" y="61014"/>
                    <a:pt x="779856" y="73185"/>
                  </a:cubicBezTo>
                  <a:cubicBezTo>
                    <a:pt x="775094" y="85356"/>
                    <a:pt x="770331" y="114460"/>
                    <a:pt x="770331" y="114460"/>
                  </a:cubicBezTo>
                  <a:cubicBezTo>
                    <a:pt x="767156" y="122398"/>
                    <a:pt x="778797" y="119752"/>
                    <a:pt x="760806" y="120810"/>
                  </a:cubicBezTo>
                  <a:cubicBezTo>
                    <a:pt x="742815" y="121868"/>
                    <a:pt x="710535" y="118693"/>
                    <a:pt x="662381" y="120810"/>
                  </a:cubicBezTo>
                  <a:cubicBezTo>
                    <a:pt x="614227" y="122927"/>
                    <a:pt x="529031" y="126102"/>
                    <a:pt x="471881" y="133510"/>
                  </a:cubicBezTo>
                  <a:cubicBezTo>
                    <a:pt x="414731" y="140918"/>
                    <a:pt x="371339" y="150973"/>
                    <a:pt x="319481" y="165260"/>
                  </a:cubicBezTo>
                  <a:cubicBezTo>
                    <a:pt x="267623" y="179547"/>
                    <a:pt x="204652" y="200714"/>
                    <a:pt x="160731" y="219235"/>
                  </a:cubicBezTo>
                  <a:cubicBezTo>
                    <a:pt x="116810" y="237756"/>
                    <a:pt x="82414" y="257864"/>
                    <a:pt x="55956" y="276385"/>
                  </a:cubicBezTo>
                  <a:cubicBezTo>
                    <a:pt x="29498" y="294906"/>
                    <a:pt x="8860" y="316602"/>
                    <a:pt x="1981" y="330360"/>
                  </a:cubicBezTo>
                  <a:cubicBezTo>
                    <a:pt x="-4898" y="344118"/>
                    <a:pt x="7802" y="352056"/>
                    <a:pt x="14681" y="358935"/>
                  </a:cubicBezTo>
                  <a:cubicBezTo>
                    <a:pt x="21560" y="365814"/>
                    <a:pt x="36906" y="366343"/>
                    <a:pt x="43256" y="371635"/>
                  </a:cubicBezTo>
                  <a:cubicBezTo>
                    <a:pt x="49606" y="376927"/>
                    <a:pt x="55427" y="389627"/>
                    <a:pt x="52781" y="390685"/>
                  </a:cubicBezTo>
                  <a:cubicBezTo>
                    <a:pt x="50135" y="391743"/>
                    <a:pt x="33731" y="377985"/>
                    <a:pt x="27381" y="377985"/>
                  </a:cubicBezTo>
                  <a:cubicBezTo>
                    <a:pt x="21031" y="377985"/>
                    <a:pt x="14681" y="382218"/>
                    <a:pt x="14681" y="390685"/>
                  </a:cubicBezTo>
                  <a:cubicBezTo>
                    <a:pt x="14681" y="399152"/>
                    <a:pt x="5156" y="415027"/>
                    <a:pt x="27381" y="428785"/>
                  </a:cubicBezTo>
                  <a:cubicBezTo>
                    <a:pt x="49606" y="442543"/>
                    <a:pt x="88235" y="460006"/>
                    <a:pt x="148031" y="473235"/>
                  </a:cubicBezTo>
                  <a:cubicBezTo>
                    <a:pt x="207827" y="486464"/>
                    <a:pt x="342235" y="500752"/>
                    <a:pt x="386156" y="508160"/>
                  </a:cubicBezTo>
                  <a:cubicBezTo>
                    <a:pt x="430077" y="515568"/>
                    <a:pt x="404148" y="512923"/>
                    <a:pt x="411556" y="517685"/>
                  </a:cubicBezTo>
                  <a:cubicBezTo>
                    <a:pt x="418964" y="522448"/>
                    <a:pt x="419493" y="525093"/>
                    <a:pt x="430606" y="536735"/>
                  </a:cubicBezTo>
                  <a:cubicBezTo>
                    <a:pt x="441718" y="548377"/>
                    <a:pt x="465531" y="579068"/>
                    <a:pt x="478231" y="587535"/>
                  </a:cubicBezTo>
                  <a:cubicBezTo>
                    <a:pt x="490931" y="596002"/>
                    <a:pt x="499927" y="593356"/>
                    <a:pt x="506806" y="587535"/>
                  </a:cubicBezTo>
                  <a:cubicBezTo>
                    <a:pt x="513685" y="581714"/>
                    <a:pt x="525327" y="565310"/>
                    <a:pt x="519506" y="552610"/>
                  </a:cubicBezTo>
                  <a:cubicBezTo>
                    <a:pt x="513685" y="539910"/>
                    <a:pt x="468177" y="518214"/>
                    <a:pt x="471881" y="511335"/>
                  </a:cubicBezTo>
                  <a:cubicBezTo>
                    <a:pt x="475585" y="504456"/>
                    <a:pt x="502044" y="512922"/>
                    <a:pt x="541731" y="511335"/>
                  </a:cubicBezTo>
                  <a:cubicBezTo>
                    <a:pt x="581418" y="509748"/>
                    <a:pt x="710006" y="501810"/>
                    <a:pt x="710006" y="501810"/>
                  </a:cubicBezTo>
                  <a:lnTo>
                    <a:pt x="814781" y="495460"/>
                  </a:lnTo>
                  <a:cubicBezTo>
                    <a:pt x="834889" y="494931"/>
                    <a:pt x="825364" y="493873"/>
                    <a:pt x="830656" y="498635"/>
                  </a:cubicBezTo>
                  <a:cubicBezTo>
                    <a:pt x="835948" y="503398"/>
                    <a:pt x="837006" y="512393"/>
                    <a:pt x="846531" y="524035"/>
                  </a:cubicBezTo>
                  <a:cubicBezTo>
                    <a:pt x="856056" y="535677"/>
                    <a:pt x="871931" y="558431"/>
                    <a:pt x="887806" y="568485"/>
                  </a:cubicBezTo>
                  <a:cubicBezTo>
                    <a:pt x="903681" y="578539"/>
                    <a:pt x="927494" y="583302"/>
                    <a:pt x="941781" y="584360"/>
                  </a:cubicBezTo>
                  <a:cubicBezTo>
                    <a:pt x="956068" y="585418"/>
                    <a:pt x="966652" y="582773"/>
                    <a:pt x="973531" y="574835"/>
                  </a:cubicBezTo>
                  <a:cubicBezTo>
                    <a:pt x="980410" y="566897"/>
                    <a:pt x="986760" y="547847"/>
                    <a:pt x="983056" y="536735"/>
                  </a:cubicBezTo>
                  <a:cubicBezTo>
                    <a:pt x="979352" y="525623"/>
                    <a:pt x="951306" y="508160"/>
                    <a:pt x="951306" y="508160"/>
                  </a:cubicBezTo>
                  <a:cubicBezTo>
                    <a:pt x="941252" y="499164"/>
                    <a:pt x="919556" y="487522"/>
                    <a:pt x="922731" y="482760"/>
                  </a:cubicBezTo>
                  <a:cubicBezTo>
                    <a:pt x="925906" y="477998"/>
                    <a:pt x="948660" y="480643"/>
                    <a:pt x="970356" y="479585"/>
                  </a:cubicBezTo>
                  <a:cubicBezTo>
                    <a:pt x="992052" y="478527"/>
                    <a:pt x="1032268" y="479585"/>
                    <a:pt x="1052906" y="476410"/>
                  </a:cubicBezTo>
                  <a:cubicBezTo>
                    <a:pt x="1073543" y="473235"/>
                    <a:pt x="1083598" y="458948"/>
                    <a:pt x="1094181" y="460535"/>
                  </a:cubicBezTo>
                  <a:cubicBezTo>
                    <a:pt x="1104764" y="462123"/>
                    <a:pt x="1102648" y="473235"/>
                    <a:pt x="1116406" y="485935"/>
                  </a:cubicBezTo>
                  <a:cubicBezTo>
                    <a:pt x="1130164" y="498635"/>
                    <a:pt x="1153977" y="524564"/>
                    <a:pt x="1176731" y="536735"/>
                  </a:cubicBezTo>
                  <a:cubicBezTo>
                    <a:pt x="1199485" y="548906"/>
                    <a:pt x="1230177" y="553139"/>
                    <a:pt x="1252931" y="558960"/>
                  </a:cubicBezTo>
                  <a:cubicBezTo>
                    <a:pt x="1275685" y="564781"/>
                    <a:pt x="1299498" y="571660"/>
                    <a:pt x="1313256" y="571660"/>
                  </a:cubicBezTo>
                  <a:cubicBezTo>
                    <a:pt x="1327014" y="571660"/>
                    <a:pt x="1333894" y="567427"/>
                    <a:pt x="1335481" y="558960"/>
                  </a:cubicBezTo>
                  <a:cubicBezTo>
                    <a:pt x="1337068" y="550493"/>
                    <a:pt x="1328602" y="532502"/>
                    <a:pt x="1322781" y="520860"/>
                  </a:cubicBezTo>
                  <a:cubicBezTo>
                    <a:pt x="1316960" y="509218"/>
                    <a:pt x="1306906" y="497577"/>
                    <a:pt x="1300556" y="489110"/>
                  </a:cubicBezTo>
                  <a:cubicBezTo>
                    <a:pt x="1294206" y="480643"/>
                    <a:pt x="1289444" y="478527"/>
                    <a:pt x="1284681" y="470060"/>
                  </a:cubicBezTo>
                  <a:cubicBezTo>
                    <a:pt x="1279918" y="461593"/>
                    <a:pt x="1270923" y="446247"/>
                    <a:pt x="1271981" y="438310"/>
                  </a:cubicBezTo>
                  <a:cubicBezTo>
                    <a:pt x="1273039" y="430373"/>
                    <a:pt x="1271452" y="425081"/>
                    <a:pt x="1291031" y="422435"/>
                  </a:cubicBezTo>
                  <a:cubicBezTo>
                    <a:pt x="1310610" y="419789"/>
                    <a:pt x="1358764" y="415556"/>
                    <a:pt x="1389456" y="422435"/>
                  </a:cubicBezTo>
                  <a:cubicBezTo>
                    <a:pt x="1420148" y="429314"/>
                    <a:pt x="1475181" y="463710"/>
                    <a:pt x="1475181" y="463710"/>
                  </a:cubicBezTo>
                  <a:cubicBezTo>
                    <a:pt x="1507460" y="479056"/>
                    <a:pt x="1552969" y="499164"/>
                    <a:pt x="1583131" y="514510"/>
                  </a:cubicBezTo>
                  <a:cubicBezTo>
                    <a:pt x="1613294" y="529856"/>
                    <a:pt x="1636577" y="546789"/>
                    <a:pt x="1656156" y="555785"/>
                  </a:cubicBezTo>
                  <a:cubicBezTo>
                    <a:pt x="1675735" y="564781"/>
                    <a:pt x="1688435" y="574306"/>
                    <a:pt x="1700606" y="568485"/>
                  </a:cubicBezTo>
                  <a:cubicBezTo>
                    <a:pt x="1712777" y="562664"/>
                    <a:pt x="1722831" y="539910"/>
                    <a:pt x="1729181" y="520860"/>
                  </a:cubicBezTo>
                  <a:cubicBezTo>
                    <a:pt x="1735531" y="501810"/>
                    <a:pt x="1745056" y="473764"/>
                    <a:pt x="1738706" y="454185"/>
                  </a:cubicBezTo>
                  <a:cubicBezTo>
                    <a:pt x="1732356" y="434606"/>
                    <a:pt x="1704839" y="417143"/>
                    <a:pt x="1691081" y="403385"/>
                  </a:cubicBezTo>
                  <a:cubicBezTo>
                    <a:pt x="1677323" y="389627"/>
                    <a:pt x="1655098" y="386452"/>
                    <a:pt x="1656156" y="371635"/>
                  </a:cubicBezTo>
                  <a:cubicBezTo>
                    <a:pt x="1657214" y="356818"/>
                    <a:pt x="1682614" y="336710"/>
                    <a:pt x="1697431" y="314485"/>
                  </a:cubicBezTo>
                  <a:cubicBezTo>
                    <a:pt x="1712248" y="292260"/>
                    <a:pt x="1737119" y="258922"/>
                    <a:pt x="1745056" y="238285"/>
                  </a:cubicBezTo>
                  <a:cubicBezTo>
                    <a:pt x="1752994" y="217647"/>
                    <a:pt x="1752993" y="198597"/>
                    <a:pt x="1745056" y="190660"/>
                  </a:cubicBezTo>
                  <a:cubicBezTo>
                    <a:pt x="1737119" y="182723"/>
                    <a:pt x="1717539" y="183252"/>
                    <a:pt x="1697431" y="190660"/>
                  </a:cubicBezTo>
                  <a:cubicBezTo>
                    <a:pt x="1677323" y="198068"/>
                    <a:pt x="1647160" y="224527"/>
                    <a:pt x="1624406" y="235110"/>
                  </a:cubicBezTo>
                  <a:cubicBezTo>
                    <a:pt x="1601652" y="245693"/>
                    <a:pt x="1560906" y="259452"/>
                    <a:pt x="1532331" y="266860"/>
                  </a:cubicBezTo>
                  <a:close/>
                </a:path>
              </a:pathLst>
            </a:custGeom>
            <a:solidFill>
              <a:srgbClr val="A6A6A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20" name="テキスト ボックス 43">
              <a:extLst>
                <a:ext uri="{FF2B5EF4-FFF2-40B4-BE49-F238E27FC236}">
                  <a16:creationId xmlns:a16="http://schemas.microsoft.com/office/drawing/2014/main" id="{E74E67B8-4F73-E4F3-A192-7AD2782F0F76}"/>
                </a:ext>
              </a:extLst>
            </p:cNvPr>
            <p:cNvSpPr txBox="1"/>
            <p:nvPr/>
          </p:nvSpPr>
          <p:spPr>
            <a:xfrm>
              <a:off x="5786481" y="5264451"/>
              <a:ext cx="573443"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川</a:t>
              </a:r>
            </a:p>
          </p:txBody>
        </p:sp>
        <p:sp>
          <p:nvSpPr>
            <p:cNvPr id="6321" name="正方形/長方形 6320">
              <a:extLst>
                <a:ext uri="{FF2B5EF4-FFF2-40B4-BE49-F238E27FC236}">
                  <a16:creationId xmlns:a16="http://schemas.microsoft.com/office/drawing/2014/main" id="{74055866-3E4A-521D-CEB9-D73D801075A1}"/>
                </a:ext>
              </a:extLst>
            </p:cNvPr>
            <p:cNvSpPr/>
            <p:nvPr/>
          </p:nvSpPr>
          <p:spPr>
            <a:xfrm>
              <a:off x="5840541" y="5295301"/>
              <a:ext cx="267261" cy="258798"/>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22" name="テキスト ボックス 43">
              <a:extLst>
                <a:ext uri="{FF2B5EF4-FFF2-40B4-BE49-F238E27FC236}">
                  <a16:creationId xmlns:a16="http://schemas.microsoft.com/office/drawing/2014/main" id="{1471E010-D967-B308-83CD-AD6D4C3197D7}"/>
                </a:ext>
              </a:extLst>
            </p:cNvPr>
            <p:cNvSpPr txBox="1"/>
            <p:nvPr/>
          </p:nvSpPr>
          <p:spPr>
            <a:xfrm>
              <a:off x="4693150" y="5921241"/>
              <a:ext cx="1080000"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渓流魚</a:t>
              </a:r>
            </a:p>
          </p:txBody>
        </p:sp>
        <p:sp>
          <p:nvSpPr>
            <p:cNvPr id="6323" name="正方形/長方形 6322">
              <a:extLst>
                <a:ext uri="{FF2B5EF4-FFF2-40B4-BE49-F238E27FC236}">
                  <a16:creationId xmlns:a16="http://schemas.microsoft.com/office/drawing/2014/main" id="{3F7EC917-CB15-5E93-1B69-F6269A5B6EEF}"/>
                </a:ext>
              </a:extLst>
            </p:cNvPr>
            <p:cNvSpPr/>
            <p:nvPr/>
          </p:nvSpPr>
          <p:spPr>
            <a:xfrm>
              <a:off x="4760509" y="5942737"/>
              <a:ext cx="577693" cy="258798"/>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24" name="正方形/長方形 6323">
              <a:extLst>
                <a:ext uri="{FF2B5EF4-FFF2-40B4-BE49-F238E27FC236}">
                  <a16:creationId xmlns:a16="http://schemas.microsoft.com/office/drawing/2014/main" id="{FB23381E-DE3D-B58E-9654-A0E1F2F17808}"/>
                </a:ext>
              </a:extLst>
            </p:cNvPr>
            <p:cNvSpPr/>
            <p:nvPr/>
          </p:nvSpPr>
          <p:spPr>
            <a:xfrm>
              <a:off x="9674277" y="6075003"/>
              <a:ext cx="252430" cy="244437"/>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25" name="テキスト ボックス 43">
              <a:extLst>
                <a:ext uri="{FF2B5EF4-FFF2-40B4-BE49-F238E27FC236}">
                  <a16:creationId xmlns:a16="http://schemas.microsoft.com/office/drawing/2014/main" id="{57A11656-38B2-9479-4A5F-FA4AB1B444EA}"/>
                </a:ext>
              </a:extLst>
            </p:cNvPr>
            <p:cNvSpPr txBox="1"/>
            <p:nvPr/>
          </p:nvSpPr>
          <p:spPr>
            <a:xfrm>
              <a:off x="9920236" y="6041019"/>
              <a:ext cx="2171551"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計算で考慮する部位</a:t>
              </a:r>
            </a:p>
          </p:txBody>
        </p:sp>
        <p:sp>
          <p:nvSpPr>
            <p:cNvPr id="6326" name="テキスト ボックス 43">
              <a:extLst>
                <a:ext uri="{FF2B5EF4-FFF2-40B4-BE49-F238E27FC236}">
                  <a16:creationId xmlns:a16="http://schemas.microsoft.com/office/drawing/2014/main" id="{771900AE-BB78-93E3-0A19-8EE47E037D2C}"/>
                </a:ext>
              </a:extLst>
            </p:cNvPr>
            <p:cNvSpPr txBox="1"/>
            <p:nvPr/>
          </p:nvSpPr>
          <p:spPr>
            <a:xfrm>
              <a:off x="9926247" y="5405674"/>
              <a:ext cx="1568230"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放射性</a:t>
              </a:r>
              <a:r>
                <a:rPr lang="pl-PL" altLang="ja-JP" sz="1000" dirty="0">
                  <a:effectLst>
                    <a:glow rad="127000">
                      <a:prstClr val="white"/>
                    </a:glow>
                  </a:effectLst>
                  <a:latin typeface="BIZ UDPゴシック" panose="020B0400000000000000" pitchFamily="50" charset="-128"/>
                  <a:ea typeface="BIZ UDPゴシック" panose="020B0400000000000000" pitchFamily="50" charset="-128"/>
                </a:rPr>
                <a:t>Cs</a:t>
              </a:r>
              <a:endParaRPr lang="ja-JP" altLang="en-US" sz="1000" dirty="0">
                <a:effectLst>
                  <a:glow rad="127000">
                    <a:prstClr val="white"/>
                  </a:glow>
                </a:effectLst>
                <a:latin typeface="BIZ UDPゴシック" panose="020B0400000000000000" pitchFamily="50" charset="-128"/>
                <a:ea typeface="BIZ UDPゴシック" panose="020B0400000000000000" pitchFamily="50" charset="-128"/>
              </a:endParaRPr>
            </a:p>
          </p:txBody>
        </p:sp>
        <p:sp>
          <p:nvSpPr>
            <p:cNvPr id="6327" name="フリーフォーム: 図形 323">
              <a:extLst>
                <a:ext uri="{FF2B5EF4-FFF2-40B4-BE49-F238E27FC236}">
                  <a16:creationId xmlns:a16="http://schemas.microsoft.com/office/drawing/2014/main" id="{3C757BBA-0E9B-CAEF-DACE-82B28DE7684B}"/>
                </a:ext>
              </a:extLst>
            </p:cNvPr>
            <p:cNvSpPr/>
            <p:nvPr/>
          </p:nvSpPr>
          <p:spPr>
            <a:xfrm rot="19656761">
              <a:off x="10044806" y="3605726"/>
              <a:ext cx="430064" cy="501623"/>
            </a:xfrm>
            <a:custGeom>
              <a:avLst/>
              <a:gdLst>
                <a:gd name="connsiteX0" fmla="*/ 71438 w 157163"/>
                <a:gd name="connsiteY0" fmla="*/ 204788 h 242888"/>
                <a:gd name="connsiteX1" fmla="*/ 0 w 157163"/>
                <a:gd name="connsiteY1" fmla="*/ 242888 h 242888"/>
                <a:gd name="connsiteX2" fmla="*/ 157163 w 157163"/>
                <a:gd name="connsiteY2" fmla="*/ 0 h 242888"/>
                <a:gd name="connsiteX0" fmla="*/ 0 w 157163"/>
                <a:gd name="connsiteY0" fmla="*/ 242888 h 242888"/>
                <a:gd name="connsiteX1" fmla="*/ 157163 w 157163"/>
                <a:gd name="connsiteY1" fmla="*/ 0 h 242888"/>
              </a:gdLst>
              <a:ahLst/>
              <a:cxnLst>
                <a:cxn ang="0">
                  <a:pos x="connsiteX0" y="connsiteY0"/>
                </a:cxn>
                <a:cxn ang="0">
                  <a:pos x="connsiteX1" y="connsiteY1"/>
                </a:cxn>
              </a:cxnLst>
              <a:rect l="l" t="t" r="r" b="b"/>
              <a:pathLst>
                <a:path w="157163" h="242888">
                  <a:moveTo>
                    <a:pt x="0" y="242888"/>
                  </a:moveTo>
                  <a:lnTo>
                    <a:pt x="157163"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28" name="フリーフォーム: 図形 323">
              <a:extLst>
                <a:ext uri="{FF2B5EF4-FFF2-40B4-BE49-F238E27FC236}">
                  <a16:creationId xmlns:a16="http://schemas.microsoft.com/office/drawing/2014/main" id="{8A0D0C37-290F-4168-C561-FD4D05733D1B}"/>
                </a:ext>
              </a:extLst>
            </p:cNvPr>
            <p:cNvSpPr/>
            <p:nvPr/>
          </p:nvSpPr>
          <p:spPr>
            <a:xfrm rot="19656761">
              <a:off x="9745043" y="3860833"/>
              <a:ext cx="258072" cy="301013"/>
            </a:xfrm>
            <a:custGeom>
              <a:avLst/>
              <a:gdLst>
                <a:gd name="connsiteX0" fmla="*/ 71438 w 157163"/>
                <a:gd name="connsiteY0" fmla="*/ 204788 h 242888"/>
                <a:gd name="connsiteX1" fmla="*/ 0 w 157163"/>
                <a:gd name="connsiteY1" fmla="*/ 242888 h 242888"/>
                <a:gd name="connsiteX2" fmla="*/ 157163 w 157163"/>
                <a:gd name="connsiteY2" fmla="*/ 0 h 242888"/>
                <a:gd name="connsiteX0" fmla="*/ 0 w 157163"/>
                <a:gd name="connsiteY0" fmla="*/ 242888 h 242888"/>
                <a:gd name="connsiteX1" fmla="*/ 157163 w 157163"/>
                <a:gd name="connsiteY1" fmla="*/ 0 h 242888"/>
              </a:gdLst>
              <a:ahLst/>
              <a:cxnLst>
                <a:cxn ang="0">
                  <a:pos x="connsiteX0" y="connsiteY0"/>
                </a:cxn>
                <a:cxn ang="0">
                  <a:pos x="connsiteX1" y="connsiteY1"/>
                </a:cxn>
              </a:cxnLst>
              <a:rect l="l" t="t" r="r" b="b"/>
              <a:pathLst>
                <a:path w="157163" h="242888">
                  <a:moveTo>
                    <a:pt x="0" y="242888"/>
                  </a:moveTo>
                  <a:lnTo>
                    <a:pt x="157163"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29" name="正方形/長方形 6328">
              <a:extLst>
                <a:ext uri="{FF2B5EF4-FFF2-40B4-BE49-F238E27FC236}">
                  <a16:creationId xmlns:a16="http://schemas.microsoft.com/office/drawing/2014/main" id="{AFA5F95A-38DB-67AD-8593-8BC68140F526}"/>
                </a:ext>
              </a:extLst>
            </p:cNvPr>
            <p:cNvSpPr/>
            <p:nvPr/>
          </p:nvSpPr>
          <p:spPr>
            <a:xfrm>
              <a:off x="10258536" y="3283245"/>
              <a:ext cx="386118" cy="258798"/>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30" name="正方形/長方形 6329">
              <a:extLst>
                <a:ext uri="{FF2B5EF4-FFF2-40B4-BE49-F238E27FC236}">
                  <a16:creationId xmlns:a16="http://schemas.microsoft.com/office/drawing/2014/main" id="{C1586540-B47E-E698-DA57-7C4BE256B4EF}"/>
                </a:ext>
              </a:extLst>
            </p:cNvPr>
            <p:cNvSpPr/>
            <p:nvPr/>
          </p:nvSpPr>
          <p:spPr>
            <a:xfrm>
              <a:off x="8738021" y="5142450"/>
              <a:ext cx="776051" cy="258798"/>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31" name="正方形/長方形 6330">
              <a:extLst>
                <a:ext uri="{FF2B5EF4-FFF2-40B4-BE49-F238E27FC236}">
                  <a16:creationId xmlns:a16="http://schemas.microsoft.com/office/drawing/2014/main" id="{68E54205-106C-4933-7FCE-33215606FD39}"/>
                </a:ext>
              </a:extLst>
            </p:cNvPr>
            <p:cNvSpPr/>
            <p:nvPr/>
          </p:nvSpPr>
          <p:spPr>
            <a:xfrm>
              <a:off x="8455508" y="5650317"/>
              <a:ext cx="1080401" cy="258798"/>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32" name="テキスト ボックス 43">
              <a:extLst>
                <a:ext uri="{FF2B5EF4-FFF2-40B4-BE49-F238E27FC236}">
                  <a16:creationId xmlns:a16="http://schemas.microsoft.com/office/drawing/2014/main" id="{0AAD7C2B-6655-41B9-01B8-B41A3F13D44A}"/>
                </a:ext>
              </a:extLst>
            </p:cNvPr>
            <p:cNvSpPr txBox="1"/>
            <p:nvPr/>
          </p:nvSpPr>
          <p:spPr>
            <a:xfrm>
              <a:off x="8077083" y="4237325"/>
              <a:ext cx="420508"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枝</a:t>
              </a:r>
            </a:p>
          </p:txBody>
        </p:sp>
        <p:sp>
          <p:nvSpPr>
            <p:cNvPr id="6333" name="テキスト ボックス 43">
              <a:extLst>
                <a:ext uri="{FF2B5EF4-FFF2-40B4-BE49-F238E27FC236}">
                  <a16:creationId xmlns:a16="http://schemas.microsoft.com/office/drawing/2014/main" id="{CE54FFD6-4F2D-6940-6C1A-1D8D8BC3533F}"/>
                </a:ext>
              </a:extLst>
            </p:cNvPr>
            <p:cNvSpPr txBox="1"/>
            <p:nvPr/>
          </p:nvSpPr>
          <p:spPr>
            <a:xfrm>
              <a:off x="7749423" y="3492215"/>
              <a:ext cx="476250"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葉</a:t>
              </a:r>
            </a:p>
          </p:txBody>
        </p:sp>
        <p:sp>
          <p:nvSpPr>
            <p:cNvPr id="6334" name="正方形/長方形 6333">
              <a:extLst>
                <a:ext uri="{FF2B5EF4-FFF2-40B4-BE49-F238E27FC236}">
                  <a16:creationId xmlns:a16="http://schemas.microsoft.com/office/drawing/2014/main" id="{169A4DD9-8CD3-A90F-2468-E0D92BB8D983}"/>
                </a:ext>
              </a:extLst>
            </p:cNvPr>
            <p:cNvSpPr/>
            <p:nvPr/>
          </p:nvSpPr>
          <p:spPr>
            <a:xfrm>
              <a:off x="7795124" y="3514529"/>
              <a:ext cx="267261" cy="258798"/>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335" name="正方形/長方形 6334">
              <a:extLst>
                <a:ext uri="{FF2B5EF4-FFF2-40B4-BE49-F238E27FC236}">
                  <a16:creationId xmlns:a16="http://schemas.microsoft.com/office/drawing/2014/main" id="{66573062-B2C5-EFFD-C44C-9018E3709B6D}"/>
                </a:ext>
              </a:extLst>
            </p:cNvPr>
            <p:cNvSpPr/>
            <p:nvPr/>
          </p:nvSpPr>
          <p:spPr>
            <a:xfrm>
              <a:off x="8131037" y="4261434"/>
              <a:ext cx="273454" cy="258798"/>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144" name="円弧 6143">
              <a:extLst>
                <a:ext uri="{FF2B5EF4-FFF2-40B4-BE49-F238E27FC236}">
                  <a16:creationId xmlns:a16="http://schemas.microsoft.com/office/drawing/2014/main" id="{CDFED881-6827-C653-70A4-48DDD276E026}"/>
                </a:ext>
              </a:extLst>
            </p:cNvPr>
            <p:cNvSpPr/>
            <p:nvPr/>
          </p:nvSpPr>
          <p:spPr>
            <a:xfrm flipH="1">
              <a:off x="7450794" y="4797814"/>
              <a:ext cx="295806" cy="360822"/>
            </a:xfrm>
            <a:prstGeom prst="arc">
              <a:avLst>
                <a:gd name="adj1" fmla="val 12568336"/>
                <a:gd name="adj2" fmla="val 8205039"/>
              </a:avLst>
            </a:prstGeom>
            <a:ln w="25400" cmpd="sng">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BIZ UDPゴシック" panose="020B0400000000000000" pitchFamily="50" charset="-128"/>
                <a:ea typeface="BIZ UDPゴシック" panose="020B0400000000000000" pitchFamily="50" charset="-128"/>
              </a:endParaRPr>
            </a:p>
          </p:txBody>
        </p:sp>
        <p:sp>
          <p:nvSpPr>
            <p:cNvPr id="6145" name="テキスト ボックス 43">
              <a:extLst>
                <a:ext uri="{FF2B5EF4-FFF2-40B4-BE49-F238E27FC236}">
                  <a16:creationId xmlns:a16="http://schemas.microsoft.com/office/drawing/2014/main" id="{30B08B05-A6FD-7575-123A-247EC9452DF6}"/>
                </a:ext>
              </a:extLst>
            </p:cNvPr>
            <p:cNvSpPr txBox="1"/>
            <p:nvPr/>
          </p:nvSpPr>
          <p:spPr>
            <a:xfrm>
              <a:off x="7402500" y="4831344"/>
              <a:ext cx="1018618"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i="1" dirty="0">
                  <a:effectLst>
                    <a:glow rad="127000">
                      <a:prstClr val="white"/>
                    </a:glow>
                  </a:effectLst>
                  <a:latin typeface="BIZ UDPゴシック" panose="020B0400000000000000" pitchFamily="50" charset="-128"/>
                  <a:ea typeface="BIZ UDPゴシック" panose="020B0400000000000000" pitchFamily="50" charset="-128"/>
                </a:rPr>
                <a:t>転流</a:t>
              </a:r>
            </a:p>
          </p:txBody>
        </p:sp>
        <p:cxnSp>
          <p:nvCxnSpPr>
            <p:cNvPr id="6146" name="直線コネクタ 6145">
              <a:extLst>
                <a:ext uri="{FF2B5EF4-FFF2-40B4-BE49-F238E27FC236}">
                  <a16:creationId xmlns:a16="http://schemas.microsoft.com/office/drawing/2014/main" id="{39562FDC-B376-3243-2418-CF67C4E07EEF}"/>
                </a:ext>
              </a:extLst>
            </p:cNvPr>
            <p:cNvCxnSpPr/>
            <p:nvPr/>
          </p:nvCxnSpPr>
          <p:spPr>
            <a:xfrm flipH="1">
              <a:off x="9641802" y="5887445"/>
              <a:ext cx="287578" cy="0"/>
            </a:xfrm>
            <a:prstGeom prst="line">
              <a:avLst/>
            </a:prstGeom>
            <a:ln w="254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147" name="テキスト ボックス 43">
              <a:extLst>
                <a:ext uri="{FF2B5EF4-FFF2-40B4-BE49-F238E27FC236}">
                  <a16:creationId xmlns:a16="http://schemas.microsoft.com/office/drawing/2014/main" id="{C3F63525-AD7E-9E1B-90A9-03BDDF694274}"/>
                </a:ext>
              </a:extLst>
            </p:cNvPr>
            <p:cNvSpPr txBox="1"/>
            <p:nvPr/>
          </p:nvSpPr>
          <p:spPr>
            <a:xfrm>
              <a:off x="9906601" y="5725217"/>
              <a:ext cx="1645224"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放射性</a:t>
              </a:r>
              <a:r>
                <a:rPr lang="pl-PL" altLang="ja-JP" sz="1000" dirty="0">
                  <a:effectLst>
                    <a:glow rad="127000">
                      <a:prstClr val="white"/>
                    </a:glow>
                  </a:effectLst>
                  <a:latin typeface="BIZ UDPゴシック" panose="020B0400000000000000" pitchFamily="50" charset="-128"/>
                  <a:ea typeface="BIZ UDPゴシック" panose="020B0400000000000000" pitchFamily="50" charset="-128"/>
                </a:rPr>
                <a:t>Cs</a:t>
              </a:r>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の動き</a:t>
              </a:r>
            </a:p>
          </p:txBody>
        </p:sp>
        <p:cxnSp>
          <p:nvCxnSpPr>
            <p:cNvPr id="6148" name="直線コネクタ 6147">
              <a:extLst>
                <a:ext uri="{FF2B5EF4-FFF2-40B4-BE49-F238E27FC236}">
                  <a16:creationId xmlns:a16="http://schemas.microsoft.com/office/drawing/2014/main" id="{922E4BEE-AA52-4DE1-834E-6AA826CADBAE}"/>
                </a:ext>
              </a:extLst>
            </p:cNvPr>
            <p:cNvCxnSpPr/>
            <p:nvPr/>
          </p:nvCxnSpPr>
          <p:spPr>
            <a:xfrm>
              <a:off x="9151835" y="5875486"/>
              <a:ext cx="0" cy="196650"/>
            </a:xfrm>
            <a:prstGeom prst="line">
              <a:avLst/>
            </a:prstGeom>
            <a:ln w="254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149" name="テキスト ボックス 43">
              <a:extLst>
                <a:ext uri="{FF2B5EF4-FFF2-40B4-BE49-F238E27FC236}">
                  <a16:creationId xmlns:a16="http://schemas.microsoft.com/office/drawing/2014/main" id="{E72C3DFB-64C9-9263-D556-D47C967586E0}"/>
                </a:ext>
              </a:extLst>
            </p:cNvPr>
            <p:cNvSpPr txBox="1"/>
            <p:nvPr/>
          </p:nvSpPr>
          <p:spPr>
            <a:xfrm>
              <a:off x="8177315" y="6033362"/>
              <a:ext cx="1459307" cy="28383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ja-JP" altLang="en-US" sz="1000" dirty="0">
                  <a:effectLst>
                    <a:glow rad="127000">
                      <a:prstClr val="white"/>
                    </a:glow>
                  </a:effectLst>
                  <a:latin typeface="BIZ UDPゴシック" panose="020B0400000000000000" pitchFamily="50" charset="-128"/>
                  <a:ea typeface="BIZ UDPゴシック" panose="020B0400000000000000" pitchFamily="50" charset="-128"/>
                </a:rPr>
                <a:t>無機土壌層へ</a:t>
              </a:r>
              <a:endParaRPr lang="ja-JP" altLang="en-US" sz="1000" baseline="30000" dirty="0">
                <a:effectLst>
                  <a:glow rad="127000">
                    <a:prstClr val="white"/>
                  </a:glow>
                </a:effectLst>
                <a:latin typeface="BIZ UDPゴシック" panose="020B0400000000000000" pitchFamily="50" charset="-128"/>
                <a:ea typeface="BIZ UDPゴシック" panose="020B0400000000000000" pitchFamily="50" charset="-128"/>
              </a:endParaRPr>
            </a:p>
          </p:txBody>
        </p:sp>
      </p:grpSp>
      <p:grpSp>
        <p:nvGrpSpPr>
          <p:cNvPr id="6169" name="グループ化 6168">
            <a:extLst>
              <a:ext uri="{FF2B5EF4-FFF2-40B4-BE49-F238E27FC236}">
                <a16:creationId xmlns:a16="http://schemas.microsoft.com/office/drawing/2014/main" id="{F55B4E06-F3DD-EDBD-8768-BAAD048EC772}"/>
              </a:ext>
            </a:extLst>
          </p:cNvPr>
          <p:cNvGrpSpPr/>
          <p:nvPr/>
        </p:nvGrpSpPr>
        <p:grpSpPr>
          <a:xfrm>
            <a:off x="7024422" y="3342548"/>
            <a:ext cx="2870511" cy="2733245"/>
            <a:chOff x="35134" y="3491372"/>
            <a:chExt cx="3534474" cy="3365458"/>
          </a:xfrm>
        </p:grpSpPr>
        <p:sp>
          <p:nvSpPr>
            <p:cNvPr id="6170" name="テキスト ボックス 6169">
              <a:extLst>
                <a:ext uri="{FF2B5EF4-FFF2-40B4-BE49-F238E27FC236}">
                  <a16:creationId xmlns:a16="http://schemas.microsoft.com/office/drawing/2014/main" id="{99B20BFE-504A-B91A-6199-7DCD8FA1F45E}"/>
                </a:ext>
              </a:extLst>
            </p:cNvPr>
            <p:cNvSpPr txBox="1"/>
            <p:nvPr/>
          </p:nvSpPr>
          <p:spPr>
            <a:xfrm>
              <a:off x="35134" y="6231535"/>
              <a:ext cx="3482311" cy="625295"/>
            </a:xfrm>
            <a:prstGeom prst="rect">
              <a:avLst/>
            </a:prstGeom>
            <a:noFill/>
          </p:spPr>
          <p:txBody>
            <a:bodyPr wrap="square" rtlCol="0">
              <a:spAutoFit/>
            </a:bodyPr>
            <a:lstStyle/>
            <a:p>
              <a:r>
                <a:rPr lang="ja-JP" altLang="en-US" sz="900" baseline="30000" dirty="0">
                  <a:latin typeface="BIZ UDPゴシック" panose="020B0400000000000000" pitchFamily="50" charset="-128"/>
                  <a:ea typeface="BIZ UDPゴシック" panose="020B0400000000000000" pitchFamily="50" charset="-128"/>
                </a:rPr>
                <a:t>＊</a:t>
              </a:r>
              <a:r>
                <a:rPr lang="en-US" altLang="ja-JP" sz="900" baseline="30000" dirty="0">
                  <a:latin typeface="BIZ UDPゴシック" panose="020B0400000000000000" pitchFamily="50" charset="-128"/>
                  <a:ea typeface="BIZ UDPゴシック" panose="020B0400000000000000" pitchFamily="50" charset="-128"/>
                </a:rPr>
                <a:t>1</a:t>
              </a:r>
              <a:r>
                <a:rPr lang="ja-JP" altLang="en-US" sz="900" baseline="30000" dirty="0">
                  <a:latin typeface="BIZ UDPゴシック" panose="020B0400000000000000" pitchFamily="50" charset="-128"/>
                  <a:ea typeface="BIZ UDPゴシック" panose="020B0400000000000000" pitchFamily="50" charset="-128"/>
                </a:rPr>
                <a:t> </a:t>
              </a:r>
              <a:r>
                <a:rPr kumimoji="1" lang="ja-JP" altLang="en-US" sz="900" dirty="0">
                  <a:latin typeface="BIZ UDPゴシック" panose="020B0400000000000000" pitchFamily="50" charset="-128"/>
                  <a:ea typeface="BIZ UDPゴシック" panose="020B0400000000000000" pitchFamily="50" charset="-128"/>
                </a:rPr>
                <a:t>縦軸は対数スケール</a:t>
              </a:r>
              <a:endParaRPr kumimoji="1" lang="en-US" altLang="ja-JP" sz="900" dirty="0">
                <a:latin typeface="BIZ UDPゴシック" panose="020B0400000000000000" pitchFamily="50" charset="-128"/>
                <a:ea typeface="BIZ UDPゴシック" panose="020B0400000000000000" pitchFamily="50" charset="-128"/>
              </a:endParaRPr>
            </a:p>
            <a:p>
              <a:r>
                <a:rPr lang="ja-JP" altLang="en-US" sz="900" baseline="30000" dirty="0">
                  <a:latin typeface="BIZ UDPゴシック" panose="020B0400000000000000" pitchFamily="50" charset="-128"/>
                  <a:ea typeface="BIZ UDPゴシック" panose="020B0400000000000000" pitchFamily="50" charset="-128"/>
                </a:rPr>
                <a:t>＊</a:t>
              </a:r>
              <a:r>
                <a:rPr lang="en-US" altLang="ja-JP" sz="900" baseline="30000" dirty="0">
                  <a:latin typeface="BIZ UDPゴシック" panose="020B0400000000000000" pitchFamily="50" charset="-128"/>
                  <a:ea typeface="BIZ UDPゴシック" panose="020B0400000000000000" pitchFamily="50" charset="-128"/>
                </a:rPr>
                <a:t>2</a:t>
              </a:r>
              <a:r>
                <a:rPr lang="ja-JP" altLang="en-US" sz="900" dirty="0">
                  <a:latin typeface="BIZ UDPゴシック" panose="020B0400000000000000" pitchFamily="50" charset="-128"/>
                  <a:ea typeface="BIZ UDPゴシック" panose="020B0400000000000000" pitchFamily="50" charset="-128"/>
                </a:rPr>
                <a:t> 森林での放射性</a:t>
              </a:r>
              <a:r>
                <a:rPr lang="pl-PL" altLang="ja-JP" sz="900" dirty="0">
                  <a:latin typeface="BIZ UDPゴシック" panose="020B0400000000000000" pitchFamily="50" charset="-128"/>
                  <a:ea typeface="BIZ UDPゴシック" panose="020B0400000000000000" pitchFamily="50" charset="-128"/>
                </a:rPr>
                <a:t>Cs</a:t>
              </a:r>
              <a:r>
                <a:rPr lang="ja-JP" altLang="en-US" sz="900" dirty="0">
                  <a:latin typeface="BIZ UDPゴシック" panose="020B0400000000000000" pitchFamily="50" charset="-128"/>
                  <a:ea typeface="BIZ UDPゴシック" panose="020B0400000000000000" pitchFamily="50" charset="-128"/>
                </a:rPr>
                <a:t>量変化の傾きを示しており、縦軸の値とは対応しない。</a:t>
              </a:r>
              <a:endParaRPr kumimoji="1" lang="ja-JP" altLang="en-US" sz="900" dirty="0">
                <a:latin typeface="BIZ UDPゴシック" panose="020B0400000000000000" pitchFamily="50" charset="-128"/>
                <a:ea typeface="BIZ UDPゴシック" panose="020B0400000000000000" pitchFamily="50" charset="-128"/>
              </a:endParaRPr>
            </a:p>
          </p:txBody>
        </p:sp>
        <p:grpSp>
          <p:nvGrpSpPr>
            <p:cNvPr id="6171" name="グループ化 6170">
              <a:extLst>
                <a:ext uri="{FF2B5EF4-FFF2-40B4-BE49-F238E27FC236}">
                  <a16:creationId xmlns:a16="http://schemas.microsoft.com/office/drawing/2014/main" id="{87DF3730-3464-886B-DD35-7BD5DD23732E}"/>
                </a:ext>
              </a:extLst>
            </p:cNvPr>
            <p:cNvGrpSpPr/>
            <p:nvPr/>
          </p:nvGrpSpPr>
          <p:grpSpPr>
            <a:xfrm>
              <a:off x="152500" y="3491372"/>
              <a:ext cx="3417108" cy="2745919"/>
              <a:chOff x="152500" y="3491372"/>
              <a:chExt cx="3417108" cy="2745919"/>
            </a:xfrm>
          </p:grpSpPr>
          <p:grpSp>
            <p:nvGrpSpPr>
              <p:cNvPr id="6172" name="グループ化 6171">
                <a:extLst>
                  <a:ext uri="{FF2B5EF4-FFF2-40B4-BE49-F238E27FC236}">
                    <a16:creationId xmlns:a16="http://schemas.microsoft.com/office/drawing/2014/main" id="{C22E7EAB-48BC-EFCC-5757-98D53E7C0E3F}"/>
                  </a:ext>
                </a:extLst>
              </p:cNvPr>
              <p:cNvGrpSpPr/>
              <p:nvPr/>
            </p:nvGrpSpPr>
            <p:grpSpPr>
              <a:xfrm>
                <a:off x="152500" y="3529560"/>
                <a:ext cx="3417108" cy="2707731"/>
                <a:chOff x="1358758" y="1104900"/>
                <a:chExt cx="3417108" cy="2707731"/>
              </a:xfrm>
            </p:grpSpPr>
            <p:sp>
              <p:nvSpPr>
                <p:cNvPr id="6176" name="正方形/長方形 6175">
                  <a:extLst>
                    <a:ext uri="{FF2B5EF4-FFF2-40B4-BE49-F238E27FC236}">
                      <a16:creationId xmlns:a16="http://schemas.microsoft.com/office/drawing/2014/main" id="{A37C129F-A8B1-4D13-06EB-38A98C7772F8}"/>
                    </a:ext>
                  </a:extLst>
                </p:cNvPr>
                <p:cNvSpPr/>
                <p:nvPr/>
              </p:nvSpPr>
              <p:spPr>
                <a:xfrm>
                  <a:off x="1435407" y="1104900"/>
                  <a:ext cx="3039944" cy="2707731"/>
                </a:xfrm>
                <a:prstGeom prst="rect">
                  <a:avLst/>
                </a:prstGeom>
                <a:solidFill>
                  <a:schemeClr val="accent6">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BIZ UDPゴシック" panose="020B0400000000000000" pitchFamily="50" charset="-128"/>
                    <a:ea typeface="BIZ UDPゴシック" panose="020B0400000000000000" pitchFamily="50" charset="-128"/>
                  </a:endParaRPr>
                </a:p>
              </p:txBody>
            </p:sp>
            <p:sp>
              <p:nvSpPr>
                <p:cNvPr id="6177" name="テキスト ボックス 43">
                  <a:extLst>
                    <a:ext uri="{FF2B5EF4-FFF2-40B4-BE49-F238E27FC236}">
                      <a16:creationId xmlns:a16="http://schemas.microsoft.com/office/drawing/2014/main" id="{D807F9DE-4592-3756-38DB-E22E29C37E42}"/>
                    </a:ext>
                  </a:extLst>
                </p:cNvPr>
                <p:cNvSpPr txBox="1"/>
                <p:nvPr/>
              </p:nvSpPr>
              <p:spPr>
                <a:xfrm>
                  <a:off x="3374166" y="2651399"/>
                  <a:ext cx="1349537" cy="32212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i="1" dirty="0">
                      <a:solidFill>
                        <a:srgbClr val="7030A0"/>
                      </a:solidFill>
                      <a:effectLst>
                        <a:glow rad="127000">
                          <a:prstClr val="white"/>
                        </a:glow>
                      </a:effectLst>
                      <a:latin typeface="BIZ UDPゴシック" panose="020B0400000000000000" pitchFamily="50" charset="-128"/>
                      <a:ea typeface="BIZ UDPゴシック" panose="020B0400000000000000" pitchFamily="50" charset="-128"/>
                    </a:rPr>
                    <a:t>直接落葉から</a:t>
                  </a:r>
                </a:p>
              </p:txBody>
            </p:sp>
            <p:grpSp>
              <p:nvGrpSpPr>
                <p:cNvPr id="6178" name="グループ化 6177">
                  <a:extLst>
                    <a:ext uri="{FF2B5EF4-FFF2-40B4-BE49-F238E27FC236}">
                      <a16:creationId xmlns:a16="http://schemas.microsoft.com/office/drawing/2014/main" id="{844D5656-B32A-B2C6-73DF-CD813807612C}"/>
                    </a:ext>
                  </a:extLst>
                </p:cNvPr>
                <p:cNvGrpSpPr/>
                <p:nvPr/>
              </p:nvGrpSpPr>
              <p:grpSpPr>
                <a:xfrm>
                  <a:off x="1358758" y="1234539"/>
                  <a:ext cx="3417108" cy="2535817"/>
                  <a:chOff x="1358758" y="1234539"/>
                  <a:chExt cx="3417108" cy="2535817"/>
                </a:xfrm>
              </p:grpSpPr>
              <p:grpSp>
                <p:nvGrpSpPr>
                  <p:cNvPr id="6179" name="グループ化 6178">
                    <a:extLst>
                      <a:ext uri="{FF2B5EF4-FFF2-40B4-BE49-F238E27FC236}">
                        <a16:creationId xmlns:a16="http://schemas.microsoft.com/office/drawing/2014/main" id="{01FA606F-2290-080A-49F5-67D3F10B4ABB}"/>
                      </a:ext>
                    </a:extLst>
                  </p:cNvPr>
                  <p:cNvGrpSpPr/>
                  <p:nvPr/>
                </p:nvGrpSpPr>
                <p:grpSpPr>
                  <a:xfrm>
                    <a:off x="1801582" y="1247774"/>
                    <a:ext cx="1941128" cy="2188293"/>
                    <a:chOff x="567782" y="810840"/>
                    <a:chExt cx="1941128" cy="2188293"/>
                  </a:xfrm>
                </p:grpSpPr>
                <p:grpSp>
                  <p:nvGrpSpPr>
                    <p:cNvPr id="6185" name="グループ化 6184">
                      <a:extLst>
                        <a:ext uri="{FF2B5EF4-FFF2-40B4-BE49-F238E27FC236}">
                          <a16:creationId xmlns:a16="http://schemas.microsoft.com/office/drawing/2014/main" id="{332AF680-5231-D7B8-1A05-7DCD1CBE7A83}"/>
                        </a:ext>
                      </a:extLst>
                    </p:cNvPr>
                    <p:cNvGrpSpPr/>
                    <p:nvPr/>
                  </p:nvGrpSpPr>
                  <p:grpSpPr>
                    <a:xfrm>
                      <a:off x="567782" y="810840"/>
                      <a:ext cx="1941128" cy="2188293"/>
                      <a:chOff x="3244219" y="-225313"/>
                      <a:chExt cx="1407115" cy="1359169"/>
                    </a:xfrm>
                  </p:grpSpPr>
                  <p:cxnSp>
                    <p:nvCxnSpPr>
                      <p:cNvPr id="6190" name="直線矢印コネクタ 6189">
                        <a:extLst>
                          <a:ext uri="{FF2B5EF4-FFF2-40B4-BE49-F238E27FC236}">
                            <a16:creationId xmlns:a16="http://schemas.microsoft.com/office/drawing/2014/main" id="{C8516A40-0673-3E08-6C4B-AF5BAB481BC6}"/>
                          </a:ext>
                        </a:extLst>
                      </p:cNvPr>
                      <p:cNvCxnSpPr/>
                      <p:nvPr/>
                    </p:nvCxnSpPr>
                    <p:spPr>
                      <a:xfrm>
                        <a:off x="3244219" y="1133856"/>
                        <a:ext cx="1407115" cy="0"/>
                      </a:xfrm>
                      <a:prstGeom prst="straightConnector1">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191" name="直線矢印コネクタ 6190">
                        <a:extLst>
                          <a:ext uri="{FF2B5EF4-FFF2-40B4-BE49-F238E27FC236}">
                            <a16:creationId xmlns:a16="http://schemas.microsoft.com/office/drawing/2014/main" id="{26092C47-A694-6920-CB6A-AC7F0C0B98C8}"/>
                          </a:ext>
                        </a:extLst>
                      </p:cNvPr>
                      <p:cNvCxnSpPr/>
                      <p:nvPr/>
                    </p:nvCxnSpPr>
                    <p:spPr>
                      <a:xfrm flipV="1">
                        <a:off x="3244219" y="-225313"/>
                        <a:ext cx="0" cy="1359169"/>
                      </a:xfrm>
                      <a:prstGeom prst="straightConnector1">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sp>
                  <p:nvSpPr>
                    <p:cNvPr id="6186" name="フリーフォーム 178">
                      <a:extLst>
                        <a:ext uri="{FF2B5EF4-FFF2-40B4-BE49-F238E27FC236}">
                          <a16:creationId xmlns:a16="http://schemas.microsoft.com/office/drawing/2014/main" id="{93157687-59BC-1665-6527-30612966F7D0}"/>
                        </a:ext>
                      </a:extLst>
                    </p:cNvPr>
                    <p:cNvSpPr/>
                    <p:nvPr/>
                  </p:nvSpPr>
                  <p:spPr>
                    <a:xfrm>
                      <a:off x="625629" y="2091155"/>
                      <a:ext cx="1547812" cy="794994"/>
                    </a:xfrm>
                    <a:custGeom>
                      <a:avLst/>
                      <a:gdLst>
                        <a:gd name="connsiteX0" fmla="*/ 0 w 1547812"/>
                        <a:gd name="connsiteY0" fmla="*/ 516183 h 516183"/>
                        <a:gd name="connsiteX1" fmla="*/ 85725 w 1547812"/>
                        <a:gd name="connsiteY1" fmla="*/ 244720 h 516183"/>
                        <a:gd name="connsiteX2" fmla="*/ 276225 w 1547812"/>
                        <a:gd name="connsiteY2" fmla="*/ 73270 h 516183"/>
                        <a:gd name="connsiteX3" fmla="*/ 557212 w 1547812"/>
                        <a:gd name="connsiteY3" fmla="*/ 20883 h 516183"/>
                        <a:gd name="connsiteX4" fmla="*/ 966787 w 1547812"/>
                        <a:gd name="connsiteY4" fmla="*/ 1833 h 516183"/>
                        <a:gd name="connsiteX5" fmla="*/ 1547812 w 1547812"/>
                        <a:gd name="connsiteY5" fmla="*/ 1833 h 51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7812" h="516183">
                          <a:moveTo>
                            <a:pt x="0" y="516183"/>
                          </a:moveTo>
                          <a:cubicBezTo>
                            <a:pt x="19844" y="417361"/>
                            <a:pt x="39688" y="318539"/>
                            <a:pt x="85725" y="244720"/>
                          </a:cubicBezTo>
                          <a:cubicBezTo>
                            <a:pt x="131762" y="170901"/>
                            <a:pt x="197644" y="110576"/>
                            <a:pt x="276225" y="73270"/>
                          </a:cubicBezTo>
                          <a:cubicBezTo>
                            <a:pt x="354806" y="35964"/>
                            <a:pt x="442118" y="32789"/>
                            <a:pt x="557212" y="20883"/>
                          </a:cubicBezTo>
                          <a:cubicBezTo>
                            <a:pt x="672306" y="8977"/>
                            <a:pt x="801687" y="5008"/>
                            <a:pt x="966787" y="1833"/>
                          </a:cubicBezTo>
                          <a:cubicBezTo>
                            <a:pt x="1131887" y="-1342"/>
                            <a:pt x="1339849" y="245"/>
                            <a:pt x="1547812" y="1833"/>
                          </a:cubicBezTo>
                        </a:path>
                      </a:pathLst>
                    </a:custGeom>
                    <a:noFill/>
                    <a:ln w="25400">
                      <a:solidFill>
                        <a:srgbClr val="244D7F"/>
                      </a:solidFill>
                      <a:prstDash val="sys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BIZ UDPゴシック" panose="020B0400000000000000" pitchFamily="50" charset="-128"/>
                        <a:ea typeface="BIZ UDPゴシック" panose="020B0400000000000000" pitchFamily="50" charset="-128"/>
                      </a:endParaRPr>
                    </a:p>
                  </p:txBody>
                </p:sp>
                <p:sp>
                  <p:nvSpPr>
                    <p:cNvPr id="6187" name="フリーフォーム 179">
                      <a:extLst>
                        <a:ext uri="{FF2B5EF4-FFF2-40B4-BE49-F238E27FC236}">
                          <a16:creationId xmlns:a16="http://schemas.microsoft.com/office/drawing/2014/main" id="{0CAC23A2-0EFD-29FD-0144-45F4F86A1D97}"/>
                        </a:ext>
                      </a:extLst>
                    </p:cNvPr>
                    <p:cNvSpPr/>
                    <p:nvPr/>
                  </p:nvSpPr>
                  <p:spPr>
                    <a:xfrm>
                      <a:off x="697066" y="1573198"/>
                      <a:ext cx="1476375" cy="1114907"/>
                    </a:xfrm>
                    <a:custGeom>
                      <a:avLst/>
                      <a:gdLst>
                        <a:gd name="connsiteX0" fmla="*/ 0 w 1476375"/>
                        <a:gd name="connsiteY0" fmla="*/ 0 h 723900"/>
                        <a:gd name="connsiteX1" fmla="*/ 290513 w 1476375"/>
                        <a:gd name="connsiteY1" fmla="*/ 114300 h 723900"/>
                        <a:gd name="connsiteX2" fmla="*/ 557213 w 1476375"/>
                        <a:gd name="connsiteY2" fmla="*/ 266700 h 723900"/>
                        <a:gd name="connsiteX3" fmla="*/ 833438 w 1476375"/>
                        <a:gd name="connsiteY3" fmla="*/ 419100 h 723900"/>
                        <a:gd name="connsiteX4" fmla="*/ 1223963 w 1476375"/>
                        <a:gd name="connsiteY4" fmla="*/ 619125 h 723900"/>
                        <a:gd name="connsiteX5" fmla="*/ 1476375 w 1476375"/>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375" h="723900">
                          <a:moveTo>
                            <a:pt x="0" y="0"/>
                          </a:moveTo>
                          <a:cubicBezTo>
                            <a:pt x="98822" y="34925"/>
                            <a:pt x="197644" y="69850"/>
                            <a:pt x="290513" y="114300"/>
                          </a:cubicBezTo>
                          <a:cubicBezTo>
                            <a:pt x="383382" y="158750"/>
                            <a:pt x="557213" y="266700"/>
                            <a:pt x="557213" y="266700"/>
                          </a:cubicBezTo>
                          <a:cubicBezTo>
                            <a:pt x="647700" y="317500"/>
                            <a:pt x="722313" y="360363"/>
                            <a:pt x="833438" y="419100"/>
                          </a:cubicBezTo>
                          <a:cubicBezTo>
                            <a:pt x="944563" y="477837"/>
                            <a:pt x="1116807" y="568325"/>
                            <a:pt x="1223963" y="619125"/>
                          </a:cubicBezTo>
                          <a:cubicBezTo>
                            <a:pt x="1331119" y="669925"/>
                            <a:pt x="1403747" y="696912"/>
                            <a:pt x="1476375" y="723900"/>
                          </a:cubicBezTo>
                        </a:path>
                      </a:pathLst>
                    </a:custGeom>
                    <a:noFill/>
                    <a:ln w="25400">
                      <a:solidFill>
                        <a:srgbClr val="C00000"/>
                      </a:solidFill>
                      <a:prstDash val="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BIZ UDPゴシック" panose="020B0400000000000000" pitchFamily="50" charset="-128"/>
                        <a:ea typeface="BIZ UDPゴシック" panose="020B0400000000000000" pitchFamily="50" charset="-128"/>
                      </a:endParaRPr>
                    </a:p>
                  </p:txBody>
                </p:sp>
                <p:sp>
                  <p:nvSpPr>
                    <p:cNvPr id="6188" name="フリーフォーム 180">
                      <a:extLst>
                        <a:ext uri="{FF2B5EF4-FFF2-40B4-BE49-F238E27FC236}">
                          <a16:creationId xmlns:a16="http://schemas.microsoft.com/office/drawing/2014/main" id="{9A4D8A38-996C-C7BE-1B89-F78D0302DB69}"/>
                        </a:ext>
                      </a:extLst>
                    </p:cNvPr>
                    <p:cNvSpPr/>
                    <p:nvPr/>
                  </p:nvSpPr>
                  <p:spPr>
                    <a:xfrm>
                      <a:off x="678016" y="1001075"/>
                      <a:ext cx="1490663" cy="1380593"/>
                    </a:xfrm>
                    <a:custGeom>
                      <a:avLst/>
                      <a:gdLst>
                        <a:gd name="connsiteX0" fmla="*/ 0 w 1490663"/>
                        <a:gd name="connsiteY0" fmla="*/ 0 h 896408"/>
                        <a:gd name="connsiteX1" fmla="*/ 242888 w 1490663"/>
                        <a:gd name="connsiteY1" fmla="*/ 319088 h 896408"/>
                        <a:gd name="connsiteX2" fmla="*/ 471488 w 1490663"/>
                        <a:gd name="connsiteY2" fmla="*/ 561975 h 896408"/>
                        <a:gd name="connsiteX3" fmla="*/ 700088 w 1490663"/>
                        <a:gd name="connsiteY3" fmla="*/ 738188 h 896408"/>
                        <a:gd name="connsiteX4" fmla="*/ 876300 w 1490663"/>
                        <a:gd name="connsiteY4" fmla="*/ 819150 h 896408"/>
                        <a:gd name="connsiteX5" fmla="*/ 1147763 w 1490663"/>
                        <a:gd name="connsiteY5" fmla="*/ 885825 h 896408"/>
                        <a:gd name="connsiteX6" fmla="*/ 1490663 w 1490663"/>
                        <a:gd name="connsiteY6" fmla="*/ 895350 h 896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0663" h="896408">
                          <a:moveTo>
                            <a:pt x="0" y="0"/>
                          </a:moveTo>
                          <a:cubicBezTo>
                            <a:pt x="82153" y="112713"/>
                            <a:pt x="164307" y="225426"/>
                            <a:pt x="242888" y="319088"/>
                          </a:cubicBezTo>
                          <a:cubicBezTo>
                            <a:pt x="321469" y="412750"/>
                            <a:pt x="395288" y="492125"/>
                            <a:pt x="471488" y="561975"/>
                          </a:cubicBezTo>
                          <a:cubicBezTo>
                            <a:pt x="547688" y="631825"/>
                            <a:pt x="632619" y="695326"/>
                            <a:pt x="700088" y="738188"/>
                          </a:cubicBezTo>
                          <a:cubicBezTo>
                            <a:pt x="767557" y="781051"/>
                            <a:pt x="801688" y="794544"/>
                            <a:pt x="876300" y="819150"/>
                          </a:cubicBezTo>
                          <a:cubicBezTo>
                            <a:pt x="950913" y="843756"/>
                            <a:pt x="1045369" y="873125"/>
                            <a:pt x="1147763" y="885825"/>
                          </a:cubicBezTo>
                          <a:cubicBezTo>
                            <a:pt x="1250157" y="898525"/>
                            <a:pt x="1370410" y="896937"/>
                            <a:pt x="1490663" y="895350"/>
                          </a:cubicBezTo>
                        </a:path>
                      </a:pathLst>
                    </a:custGeom>
                    <a:noFill/>
                    <a:ln w="25400">
                      <a:solidFill>
                        <a:srgbClr val="7030A0"/>
                      </a:solidFill>
                      <a:prstDash val="dash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BIZ UDPゴシック" panose="020B0400000000000000" pitchFamily="50" charset="-128"/>
                        <a:ea typeface="BIZ UDPゴシック" panose="020B0400000000000000" pitchFamily="50" charset="-128"/>
                      </a:endParaRPr>
                    </a:p>
                  </p:txBody>
                </p:sp>
                <p:sp>
                  <p:nvSpPr>
                    <p:cNvPr id="6189" name="フリーフォーム 181">
                      <a:extLst>
                        <a:ext uri="{FF2B5EF4-FFF2-40B4-BE49-F238E27FC236}">
                          <a16:creationId xmlns:a16="http://schemas.microsoft.com/office/drawing/2014/main" id="{96420116-B81A-C238-7F9A-58D8418454B3}"/>
                        </a:ext>
                      </a:extLst>
                    </p:cNvPr>
                    <p:cNvSpPr/>
                    <p:nvPr/>
                  </p:nvSpPr>
                  <p:spPr>
                    <a:xfrm>
                      <a:off x="668491" y="979071"/>
                      <a:ext cx="1524000" cy="1004882"/>
                    </a:xfrm>
                    <a:custGeom>
                      <a:avLst/>
                      <a:gdLst>
                        <a:gd name="connsiteX0" fmla="*/ 0 w 1524000"/>
                        <a:gd name="connsiteY0" fmla="*/ 0 h 652462"/>
                        <a:gd name="connsiteX1" fmla="*/ 323850 w 1524000"/>
                        <a:gd name="connsiteY1" fmla="*/ 309562 h 652462"/>
                        <a:gd name="connsiteX2" fmla="*/ 652463 w 1524000"/>
                        <a:gd name="connsiteY2" fmla="*/ 509587 h 652462"/>
                        <a:gd name="connsiteX3" fmla="*/ 1023938 w 1524000"/>
                        <a:gd name="connsiteY3" fmla="*/ 614362 h 652462"/>
                        <a:gd name="connsiteX4" fmla="*/ 1328738 w 1524000"/>
                        <a:gd name="connsiteY4" fmla="*/ 638175 h 652462"/>
                        <a:gd name="connsiteX5" fmla="*/ 1524000 w 1524000"/>
                        <a:gd name="connsiteY5" fmla="*/ 652462 h 652462"/>
                        <a:gd name="connsiteX0" fmla="*/ 0 w 1524000"/>
                        <a:gd name="connsiteY0" fmla="*/ 0 h 652462"/>
                        <a:gd name="connsiteX1" fmla="*/ 323850 w 1524000"/>
                        <a:gd name="connsiteY1" fmla="*/ 309562 h 652462"/>
                        <a:gd name="connsiteX2" fmla="*/ 652463 w 1524000"/>
                        <a:gd name="connsiteY2" fmla="*/ 509587 h 652462"/>
                        <a:gd name="connsiteX3" fmla="*/ 1023938 w 1524000"/>
                        <a:gd name="connsiteY3" fmla="*/ 614362 h 652462"/>
                        <a:gd name="connsiteX4" fmla="*/ 1524000 w 1524000"/>
                        <a:gd name="connsiteY4" fmla="*/ 652462 h 652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652462">
                          <a:moveTo>
                            <a:pt x="0" y="0"/>
                          </a:moveTo>
                          <a:cubicBezTo>
                            <a:pt x="107553" y="112315"/>
                            <a:pt x="215106" y="224631"/>
                            <a:pt x="323850" y="309562"/>
                          </a:cubicBezTo>
                          <a:cubicBezTo>
                            <a:pt x="432594" y="394493"/>
                            <a:pt x="535782" y="458787"/>
                            <a:pt x="652463" y="509587"/>
                          </a:cubicBezTo>
                          <a:cubicBezTo>
                            <a:pt x="769144" y="560387"/>
                            <a:pt x="878682" y="590550"/>
                            <a:pt x="1023938" y="614362"/>
                          </a:cubicBezTo>
                          <a:cubicBezTo>
                            <a:pt x="1169194" y="638175"/>
                            <a:pt x="1419821" y="644525"/>
                            <a:pt x="1524000" y="652462"/>
                          </a:cubicBezTo>
                        </a:path>
                      </a:pathLst>
                    </a:custGeom>
                    <a:noFill/>
                    <a:ln w="25400">
                      <a:solidFill>
                        <a:srgbClr val="00AFF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BIZ UDPゴシック" panose="020B0400000000000000" pitchFamily="50" charset="-128"/>
                        <a:ea typeface="BIZ UDPゴシック" panose="020B0400000000000000" pitchFamily="50" charset="-128"/>
                      </a:endParaRPr>
                    </a:p>
                  </p:txBody>
                </p:sp>
              </p:grpSp>
              <p:sp>
                <p:nvSpPr>
                  <p:cNvPr id="6180" name="テキスト ボックス 43">
                    <a:extLst>
                      <a:ext uri="{FF2B5EF4-FFF2-40B4-BE49-F238E27FC236}">
                        <a16:creationId xmlns:a16="http://schemas.microsoft.com/office/drawing/2014/main" id="{C9E01517-BF66-9B5F-7E65-AEFE3E85D47E}"/>
                      </a:ext>
                    </a:extLst>
                  </p:cNvPr>
                  <p:cNvSpPr txBox="1"/>
                  <p:nvPr/>
                </p:nvSpPr>
                <p:spPr>
                  <a:xfrm>
                    <a:off x="3360751" y="2384657"/>
                    <a:ext cx="1415115" cy="32212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i="1" dirty="0">
                        <a:solidFill>
                          <a:srgbClr val="154278"/>
                        </a:solidFill>
                        <a:effectLst>
                          <a:glow rad="127000">
                            <a:prstClr val="white"/>
                          </a:glow>
                        </a:effectLst>
                        <a:latin typeface="BIZ UDPゴシック" panose="020B0400000000000000" pitchFamily="50" charset="-128"/>
                        <a:ea typeface="BIZ UDPゴシック" panose="020B0400000000000000" pitchFamily="50" charset="-128"/>
                      </a:rPr>
                      <a:t>有機土壌層から</a:t>
                    </a:r>
                  </a:p>
                </p:txBody>
              </p:sp>
              <p:sp>
                <p:nvSpPr>
                  <p:cNvPr id="6181" name="テキスト ボックス 43">
                    <a:extLst>
                      <a:ext uri="{FF2B5EF4-FFF2-40B4-BE49-F238E27FC236}">
                        <a16:creationId xmlns:a16="http://schemas.microsoft.com/office/drawing/2014/main" id="{242FC23B-CCD8-621B-ABF8-699ED87D12EC}"/>
                      </a:ext>
                    </a:extLst>
                  </p:cNvPr>
                  <p:cNvSpPr txBox="1"/>
                  <p:nvPr/>
                </p:nvSpPr>
                <p:spPr>
                  <a:xfrm>
                    <a:off x="3363117" y="2990284"/>
                    <a:ext cx="1080000" cy="32212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i="1" dirty="0">
                        <a:solidFill>
                          <a:srgbClr val="C00000"/>
                        </a:solidFill>
                        <a:effectLst>
                          <a:glow rad="127000">
                            <a:prstClr val="white"/>
                          </a:glow>
                        </a:effectLst>
                        <a:latin typeface="BIZ UDPゴシック" panose="020B0400000000000000" pitchFamily="50" charset="-128"/>
                        <a:ea typeface="BIZ UDPゴシック" panose="020B0400000000000000" pitchFamily="50" charset="-128"/>
                      </a:rPr>
                      <a:t>落葉層から</a:t>
                    </a:r>
                  </a:p>
                </p:txBody>
              </p:sp>
              <p:sp>
                <p:nvSpPr>
                  <p:cNvPr id="6182" name="テキスト ボックス 43">
                    <a:extLst>
                      <a:ext uri="{FF2B5EF4-FFF2-40B4-BE49-F238E27FC236}">
                        <a16:creationId xmlns:a16="http://schemas.microsoft.com/office/drawing/2014/main" id="{48F14127-8D92-FFB2-0DC7-AC4CD27C7D8F}"/>
                      </a:ext>
                    </a:extLst>
                  </p:cNvPr>
                  <p:cNvSpPr txBox="1"/>
                  <p:nvPr/>
                </p:nvSpPr>
                <p:spPr>
                  <a:xfrm>
                    <a:off x="2530529" y="1709946"/>
                    <a:ext cx="1666007" cy="530553"/>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b="1" dirty="0">
                        <a:solidFill>
                          <a:srgbClr val="18B7F1"/>
                        </a:solidFill>
                        <a:effectLst>
                          <a:glow rad="127000">
                            <a:prstClr val="white"/>
                          </a:glow>
                        </a:effectLst>
                        <a:latin typeface="BIZ UDPゴシック" panose="020B0400000000000000" pitchFamily="50" charset="-128"/>
                        <a:ea typeface="BIZ UDPゴシック" panose="020B0400000000000000" pitchFamily="50" charset="-128"/>
                      </a:rPr>
                      <a:t>渓流魚の放射性</a:t>
                    </a:r>
                    <a:r>
                      <a:rPr lang="pl-PL" altLang="ja-JP" sz="1100" b="1" dirty="0">
                        <a:solidFill>
                          <a:srgbClr val="18B7F1"/>
                        </a:solidFill>
                        <a:effectLst>
                          <a:glow rad="127000">
                            <a:prstClr val="white"/>
                          </a:glow>
                        </a:effectLst>
                        <a:latin typeface="BIZ UDPゴシック" panose="020B0400000000000000" pitchFamily="50" charset="-128"/>
                        <a:ea typeface="BIZ UDPゴシック" panose="020B0400000000000000" pitchFamily="50" charset="-128"/>
                      </a:rPr>
                      <a:t>Cs</a:t>
                    </a:r>
                    <a:r>
                      <a:rPr lang="ja-JP" altLang="en-US" sz="1100" b="1" dirty="0">
                        <a:solidFill>
                          <a:srgbClr val="18B7F1"/>
                        </a:solidFill>
                        <a:effectLst>
                          <a:glow rad="127000">
                            <a:prstClr val="white"/>
                          </a:glow>
                        </a:effectLst>
                        <a:latin typeface="BIZ UDPゴシック" panose="020B0400000000000000" pitchFamily="50" charset="-128"/>
                        <a:ea typeface="BIZ UDPゴシック" panose="020B0400000000000000" pitchFamily="50" charset="-128"/>
                      </a:rPr>
                      <a:t>濃度の低下</a:t>
                    </a:r>
                  </a:p>
                </p:txBody>
              </p:sp>
              <p:sp>
                <p:nvSpPr>
                  <p:cNvPr id="6183" name="テキスト ボックス 43">
                    <a:extLst>
                      <a:ext uri="{FF2B5EF4-FFF2-40B4-BE49-F238E27FC236}">
                        <a16:creationId xmlns:a16="http://schemas.microsoft.com/office/drawing/2014/main" id="{42A5F1E3-BA00-3235-86EE-8BBC2B3E711D}"/>
                      </a:ext>
                    </a:extLst>
                  </p:cNvPr>
                  <p:cNvSpPr txBox="1"/>
                  <p:nvPr/>
                </p:nvSpPr>
                <p:spPr>
                  <a:xfrm>
                    <a:off x="2408315" y="3448234"/>
                    <a:ext cx="971879" cy="32212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effectLst>
                          <a:glow rad="127000">
                            <a:prstClr val="white"/>
                          </a:glow>
                        </a:effectLst>
                        <a:latin typeface="BIZ UDPゴシック" panose="020B0400000000000000" pitchFamily="50" charset="-128"/>
                        <a:ea typeface="BIZ UDPゴシック" panose="020B0400000000000000" pitchFamily="50" charset="-128"/>
                      </a:rPr>
                      <a:t>経過年数</a:t>
                    </a:r>
                  </a:p>
                </p:txBody>
              </p:sp>
              <p:sp>
                <p:nvSpPr>
                  <p:cNvPr id="6184" name="テキスト ボックス 43">
                    <a:extLst>
                      <a:ext uri="{FF2B5EF4-FFF2-40B4-BE49-F238E27FC236}">
                        <a16:creationId xmlns:a16="http://schemas.microsoft.com/office/drawing/2014/main" id="{22C261A8-1521-E07D-50D3-5A2F77337F8F}"/>
                      </a:ext>
                    </a:extLst>
                  </p:cNvPr>
                  <p:cNvSpPr txBox="1"/>
                  <p:nvPr/>
                </p:nvSpPr>
                <p:spPr>
                  <a:xfrm rot="16200000">
                    <a:off x="531998" y="2061299"/>
                    <a:ext cx="2114596" cy="461076"/>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effectLst>
                          <a:glow rad="127000">
                            <a:prstClr val="white"/>
                          </a:glow>
                        </a:effectLst>
                        <a:latin typeface="BIZ UDPゴシック" panose="020B0400000000000000" pitchFamily="50" charset="-128"/>
                        <a:ea typeface="BIZ UDPゴシック" panose="020B0400000000000000" pitchFamily="50" charset="-128"/>
                      </a:rPr>
                      <a:t>渓流魚の放射性</a:t>
                    </a:r>
                    <a:r>
                      <a:rPr lang="pl-PL" altLang="ja-JP" sz="1100" dirty="0">
                        <a:effectLst>
                          <a:glow rad="127000">
                            <a:prstClr val="white"/>
                          </a:glow>
                        </a:effectLst>
                        <a:latin typeface="BIZ UDPゴシック" panose="020B0400000000000000" pitchFamily="50" charset="-128"/>
                        <a:ea typeface="BIZ UDPゴシック" panose="020B0400000000000000" pitchFamily="50" charset="-128"/>
                      </a:rPr>
                      <a:t>Cs</a:t>
                    </a:r>
                    <a:r>
                      <a:rPr lang="ja-JP" altLang="en-US" sz="1100" dirty="0">
                        <a:effectLst>
                          <a:glow rad="127000">
                            <a:prstClr val="white"/>
                          </a:glow>
                        </a:effectLst>
                        <a:latin typeface="BIZ UDPゴシック" panose="020B0400000000000000" pitchFamily="50" charset="-128"/>
                        <a:ea typeface="BIZ UDPゴシック" panose="020B0400000000000000" pitchFamily="50" charset="-128"/>
                      </a:rPr>
                      <a:t>濃度</a:t>
                    </a:r>
                    <a:r>
                      <a:rPr lang="ja-JP" altLang="en-US" sz="1100" baseline="30000" dirty="0">
                        <a:effectLst>
                          <a:glow rad="127000">
                            <a:prstClr val="white"/>
                          </a:glow>
                        </a:effectLst>
                        <a:latin typeface="BIZ UDPゴシック" panose="020B0400000000000000" pitchFamily="50" charset="-128"/>
                        <a:ea typeface="BIZ UDPゴシック" panose="020B0400000000000000" pitchFamily="50" charset="-128"/>
                      </a:rPr>
                      <a:t>＊</a:t>
                    </a:r>
                    <a:r>
                      <a:rPr lang="en-US" altLang="ja-JP" sz="1100" baseline="30000" dirty="0">
                        <a:effectLst>
                          <a:glow rad="127000">
                            <a:prstClr val="white"/>
                          </a:glow>
                        </a:effectLst>
                        <a:latin typeface="BIZ UDPゴシック" panose="020B0400000000000000" pitchFamily="50" charset="-128"/>
                        <a:ea typeface="BIZ UDPゴシック" panose="020B0400000000000000" pitchFamily="50" charset="-128"/>
                      </a:rPr>
                      <a:t>1</a:t>
                    </a:r>
                    <a:endParaRPr lang="ja-JP" altLang="en-US" sz="1100" baseline="30000" dirty="0">
                      <a:effectLst>
                        <a:glow rad="127000">
                          <a:prstClr val="white"/>
                        </a:glow>
                      </a:effectLst>
                      <a:latin typeface="BIZ UDPゴシック" panose="020B0400000000000000" pitchFamily="50" charset="-128"/>
                      <a:ea typeface="BIZ UDPゴシック" panose="020B0400000000000000" pitchFamily="50" charset="-128"/>
                    </a:endParaRPr>
                  </a:p>
                </p:txBody>
              </p:sp>
            </p:grpSp>
          </p:grpSp>
          <p:sp>
            <p:nvSpPr>
              <p:cNvPr id="6173" name="フリーフォーム 166">
                <a:extLst>
                  <a:ext uri="{FF2B5EF4-FFF2-40B4-BE49-F238E27FC236}">
                    <a16:creationId xmlns:a16="http://schemas.microsoft.com/office/drawing/2014/main" id="{24D62BF4-584B-BF89-64EC-67BC3DE4FBCD}"/>
                  </a:ext>
                </a:extLst>
              </p:cNvPr>
              <p:cNvSpPr/>
              <p:nvPr/>
            </p:nvSpPr>
            <p:spPr>
              <a:xfrm>
                <a:off x="1136467" y="3900512"/>
                <a:ext cx="1046803" cy="56205"/>
              </a:xfrm>
              <a:custGeom>
                <a:avLst/>
                <a:gdLst>
                  <a:gd name="connsiteX0" fmla="*/ 0 w 1524000"/>
                  <a:gd name="connsiteY0" fmla="*/ 0 h 652462"/>
                  <a:gd name="connsiteX1" fmla="*/ 323850 w 1524000"/>
                  <a:gd name="connsiteY1" fmla="*/ 309562 h 652462"/>
                  <a:gd name="connsiteX2" fmla="*/ 652463 w 1524000"/>
                  <a:gd name="connsiteY2" fmla="*/ 509587 h 652462"/>
                  <a:gd name="connsiteX3" fmla="*/ 1023938 w 1524000"/>
                  <a:gd name="connsiteY3" fmla="*/ 614362 h 652462"/>
                  <a:gd name="connsiteX4" fmla="*/ 1328738 w 1524000"/>
                  <a:gd name="connsiteY4" fmla="*/ 638175 h 652462"/>
                  <a:gd name="connsiteX5" fmla="*/ 1524000 w 1524000"/>
                  <a:gd name="connsiteY5" fmla="*/ 652462 h 652462"/>
                  <a:gd name="connsiteX0" fmla="*/ 0 w 1524000"/>
                  <a:gd name="connsiteY0" fmla="*/ 0 h 652462"/>
                  <a:gd name="connsiteX1" fmla="*/ 323850 w 1524000"/>
                  <a:gd name="connsiteY1" fmla="*/ 309562 h 652462"/>
                  <a:gd name="connsiteX2" fmla="*/ 652463 w 1524000"/>
                  <a:gd name="connsiteY2" fmla="*/ 509587 h 652462"/>
                  <a:gd name="connsiteX3" fmla="*/ 1023938 w 1524000"/>
                  <a:gd name="connsiteY3" fmla="*/ 614362 h 652462"/>
                  <a:gd name="connsiteX4" fmla="*/ 1524000 w 1524000"/>
                  <a:gd name="connsiteY4" fmla="*/ 652462 h 652462"/>
                  <a:gd name="connsiteX0" fmla="*/ 0 w 1524000"/>
                  <a:gd name="connsiteY0" fmla="*/ 0 h 652462"/>
                  <a:gd name="connsiteX1" fmla="*/ 652463 w 1524000"/>
                  <a:gd name="connsiteY1" fmla="*/ 509587 h 652462"/>
                  <a:gd name="connsiteX2" fmla="*/ 1023938 w 1524000"/>
                  <a:gd name="connsiteY2" fmla="*/ 614362 h 652462"/>
                  <a:gd name="connsiteX3" fmla="*/ 1524000 w 1524000"/>
                  <a:gd name="connsiteY3" fmla="*/ 652462 h 652462"/>
                  <a:gd name="connsiteX0" fmla="*/ 0 w 1524000"/>
                  <a:gd name="connsiteY0" fmla="*/ 0 h 652462"/>
                  <a:gd name="connsiteX1" fmla="*/ 652463 w 1524000"/>
                  <a:gd name="connsiteY1" fmla="*/ 509587 h 652462"/>
                  <a:gd name="connsiteX2" fmla="*/ 1524000 w 1524000"/>
                  <a:gd name="connsiteY2" fmla="*/ 652462 h 652462"/>
                  <a:gd name="connsiteX0" fmla="*/ 0 w 1524000"/>
                  <a:gd name="connsiteY0" fmla="*/ 0 h 652462"/>
                  <a:gd name="connsiteX1" fmla="*/ 727720 w 1524000"/>
                  <a:gd name="connsiteY1" fmla="*/ 297104 h 652462"/>
                  <a:gd name="connsiteX2" fmla="*/ 1524000 w 1524000"/>
                  <a:gd name="connsiteY2" fmla="*/ 652462 h 652462"/>
                  <a:gd name="connsiteX0" fmla="*/ 0 w 1520039"/>
                  <a:gd name="connsiteY0" fmla="*/ 0 h 687872"/>
                  <a:gd name="connsiteX1" fmla="*/ 723759 w 1520039"/>
                  <a:gd name="connsiteY1" fmla="*/ 332514 h 687872"/>
                  <a:gd name="connsiteX2" fmla="*/ 1520039 w 1520039"/>
                  <a:gd name="connsiteY2" fmla="*/ 687872 h 687872"/>
                  <a:gd name="connsiteX0" fmla="*/ 0 w 1520039"/>
                  <a:gd name="connsiteY0" fmla="*/ 0 h 687872"/>
                  <a:gd name="connsiteX1" fmla="*/ 1520039 w 1520039"/>
                  <a:gd name="connsiteY1" fmla="*/ 687872 h 687872"/>
                  <a:gd name="connsiteX0" fmla="*/ 0 w 1432899"/>
                  <a:gd name="connsiteY0" fmla="*/ 0 h 687872"/>
                  <a:gd name="connsiteX1" fmla="*/ 1432899 w 1432899"/>
                  <a:gd name="connsiteY1" fmla="*/ 687872 h 687872"/>
                </a:gdLst>
                <a:ahLst/>
                <a:cxnLst>
                  <a:cxn ang="0">
                    <a:pos x="connsiteX0" y="connsiteY0"/>
                  </a:cxn>
                  <a:cxn ang="0">
                    <a:pos x="connsiteX1" y="connsiteY1"/>
                  </a:cxn>
                </a:cxnLst>
                <a:rect l="l" t="t" r="r" b="b"/>
                <a:pathLst>
                  <a:path w="1432899" h="687872">
                    <a:moveTo>
                      <a:pt x="0" y="0"/>
                    </a:moveTo>
                    <a:lnTo>
                      <a:pt x="1432899" y="687872"/>
                    </a:lnTo>
                  </a:path>
                </a:pathLst>
              </a:custGeom>
              <a:noFill/>
              <a:ln w="25400">
                <a:solidFill>
                  <a:schemeClr val="accent6">
                    <a:lumMod val="75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BIZ UDPゴシック" panose="020B0400000000000000" pitchFamily="50" charset="-128"/>
                  <a:ea typeface="BIZ UDPゴシック" panose="020B0400000000000000" pitchFamily="50" charset="-128"/>
                </a:endParaRPr>
              </a:p>
            </p:txBody>
          </p:sp>
          <p:sp>
            <p:nvSpPr>
              <p:cNvPr id="6174" name="テキスト ボックス 43">
                <a:extLst>
                  <a:ext uri="{FF2B5EF4-FFF2-40B4-BE49-F238E27FC236}">
                    <a16:creationId xmlns:a16="http://schemas.microsoft.com/office/drawing/2014/main" id="{CEF98F34-3FCD-9F83-4BD3-E8DBAC79317A}"/>
                  </a:ext>
                </a:extLst>
              </p:cNvPr>
              <p:cNvSpPr txBox="1"/>
              <p:nvPr/>
            </p:nvSpPr>
            <p:spPr>
              <a:xfrm>
                <a:off x="916493" y="3491372"/>
                <a:ext cx="1592018" cy="710563"/>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50" b="1" dirty="0">
                    <a:solidFill>
                      <a:schemeClr val="accent6">
                        <a:lumMod val="75000"/>
                      </a:schemeClr>
                    </a:solidFill>
                    <a:effectLst>
                      <a:glow rad="127000">
                        <a:prstClr val="white"/>
                      </a:glow>
                    </a:effectLst>
                    <a:latin typeface="BIZ UDPゴシック" panose="020B0400000000000000" pitchFamily="50" charset="-128"/>
                    <a:ea typeface="BIZ UDPゴシック" panose="020B0400000000000000" pitchFamily="50" charset="-128"/>
                  </a:rPr>
                  <a:t>森林での放射性</a:t>
                </a:r>
                <a:r>
                  <a:rPr lang="pl-PL" altLang="ja-JP" sz="1050" b="1" dirty="0">
                    <a:solidFill>
                      <a:schemeClr val="accent6">
                        <a:lumMod val="75000"/>
                      </a:schemeClr>
                    </a:solidFill>
                    <a:effectLst>
                      <a:glow rad="127000">
                        <a:prstClr val="white"/>
                      </a:glow>
                    </a:effectLst>
                    <a:latin typeface="BIZ UDPゴシック" panose="020B0400000000000000" pitchFamily="50" charset="-128"/>
                    <a:ea typeface="BIZ UDPゴシック" panose="020B0400000000000000" pitchFamily="50" charset="-128"/>
                  </a:rPr>
                  <a:t>Cs</a:t>
                </a:r>
                <a:r>
                  <a:rPr lang="ja-JP" altLang="en-US" sz="1050" b="1" dirty="0">
                    <a:solidFill>
                      <a:schemeClr val="accent6">
                        <a:lumMod val="75000"/>
                      </a:schemeClr>
                    </a:solidFill>
                    <a:effectLst>
                      <a:glow rad="127000">
                        <a:prstClr val="white"/>
                      </a:glow>
                    </a:effectLst>
                    <a:latin typeface="BIZ UDPゴシック" panose="020B0400000000000000" pitchFamily="50" charset="-128"/>
                    <a:ea typeface="BIZ UDPゴシック" panose="020B0400000000000000" pitchFamily="50" charset="-128"/>
                  </a:rPr>
                  <a:t>量の低下速度</a:t>
                </a:r>
                <a:r>
                  <a:rPr lang="ja-JP" altLang="en-US" sz="1050" b="1" baseline="30000" dirty="0">
                    <a:solidFill>
                      <a:schemeClr val="accent6">
                        <a:lumMod val="75000"/>
                      </a:schemeClr>
                    </a:solidFill>
                    <a:effectLst>
                      <a:glow rad="127000">
                        <a:prstClr val="white"/>
                      </a:glow>
                    </a:effectLst>
                    <a:latin typeface="BIZ UDPゴシック" panose="020B0400000000000000" pitchFamily="50" charset="-128"/>
                    <a:ea typeface="BIZ UDPゴシック" panose="020B0400000000000000" pitchFamily="50" charset="-128"/>
                  </a:rPr>
                  <a:t>＊</a:t>
                </a:r>
                <a:r>
                  <a:rPr lang="en-US" altLang="ja-JP" sz="1050" b="1" baseline="30000" dirty="0">
                    <a:solidFill>
                      <a:schemeClr val="accent6">
                        <a:lumMod val="75000"/>
                      </a:schemeClr>
                    </a:solidFill>
                    <a:effectLst>
                      <a:glow rad="127000">
                        <a:prstClr val="white"/>
                      </a:glow>
                    </a:effectLst>
                    <a:latin typeface="BIZ UDPゴシック" panose="020B0400000000000000" pitchFamily="50" charset="-128"/>
                    <a:ea typeface="BIZ UDPゴシック" panose="020B0400000000000000" pitchFamily="50" charset="-128"/>
                  </a:rPr>
                  <a:t>2</a:t>
                </a:r>
                <a:endParaRPr lang="ja-JP" altLang="en-US" sz="1050" b="1" dirty="0">
                  <a:solidFill>
                    <a:schemeClr val="accent6">
                      <a:lumMod val="75000"/>
                    </a:schemeClr>
                  </a:solidFill>
                  <a:effectLst>
                    <a:glow rad="127000">
                      <a:prstClr val="white"/>
                    </a:glow>
                  </a:effectLst>
                  <a:latin typeface="BIZ UDPゴシック" panose="020B0400000000000000" pitchFamily="50" charset="-128"/>
                  <a:ea typeface="BIZ UDPゴシック" panose="020B0400000000000000" pitchFamily="50" charset="-128"/>
                </a:endParaRPr>
              </a:p>
            </p:txBody>
          </p:sp>
        </p:grpSp>
      </p:grpSp>
      <p:sp>
        <p:nvSpPr>
          <p:cNvPr id="6192" name="テキスト ボックス 7">
            <a:extLst>
              <a:ext uri="{FF2B5EF4-FFF2-40B4-BE49-F238E27FC236}">
                <a16:creationId xmlns:a16="http://schemas.microsoft.com/office/drawing/2014/main" id="{73A660DD-ACA6-6F51-7BBF-A9DAF4A6B165}"/>
              </a:ext>
            </a:extLst>
          </p:cNvPr>
          <p:cNvSpPr txBox="1"/>
          <p:nvPr/>
        </p:nvSpPr>
        <p:spPr>
          <a:xfrm>
            <a:off x="65395" y="1098695"/>
            <a:ext cx="9745662" cy="156966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kumimoji="1" lang="ja-JP" altLang="en-US" sz="1200" dirty="0">
                <a:latin typeface="BIZ UDPゴシック" panose="020B0400000000000000" pitchFamily="50" charset="-128"/>
                <a:ea typeface="BIZ UDPゴシック" panose="020B0400000000000000" pitchFamily="50" charset="-128"/>
              </a:rPr>
              <a:t>環境モニタリングデータを用いて森林から渓流魚へ移動する放射性</a:t>
            </a:r>
            <a:r>
              <a:rPr kumimoji="1" lang="pl-PL" altLang="ja-JP" sz="1200" dirty="0">
                <a:latin typeface="BIZ UDPゴシック" panose="020B0400000000000000" pitchFamily="50" charset="-128"/>
                <a:ea typeface="BIZ UDPゴシック" panose="020B0400000000000000" pitchFamily="50" charset="-128"/>
              </a:rPr>
              <a:t>Cs</a:t>
            </a:r>
            <a:r>
              <a:rPr kumimoji="1" lang="ja-JP" altLang="en-US" sz="1200" dirty="0">
                <a:latin typeface="BIZ UDPゴシック" panose="020B0400000000000000" pitchFamily="50" charset="-128"/>
                <a:ea typeface="BIZ UDPゴシック" panose="020B0400000000000000" pitchFamily="50" charset="-128"/>
              </a:rPr>
              <a:t>の経路を分析した。</a:t>
            </a:r>
            <a:endParaRPr kumimoji="1" lang="en-US" altLang="ja-JP" sz="1200" dirty="0">
              <a:latin typeface="BIZ UDPゴシック" panose="020B0400000000000000" pitchFamily="50" charset="-128"/>
              <a:ea typeface="BIZ UDPゴシック" panose="020B0400000000000000" pitchFamily="50" charset="-128"/>
            </a:endParaRPr>
          </a:p>
          <a:p>
            <a:pPr marL="285750" indent="-285750">
              <a:buFont typeface="Arial" panose="020B0604020202020204" pitchFamily="34" charset="0"/>
              <a:buChar char="•"/>
            </a:pPr>
            <a:r>
              <a:rPr kumimoji="1" lang="ja-JP" altLang="en-US" sz="1200" dirty="0">
                <a:latin typeface="BIZ UDPゴシック" panose="020B0400000000000000" pitchFamily="50" charset="-128"/>
                <a:ea typeface="BIZ UDPゴシック" panose="020B0400000000000000" pitchFamily="50" charset="-128"/>
              </a:rPr>
              <a:t>その結果、渓流魚に取り込まれる放射性</a:t>
            </a:r>
            <a:r>
              <a:rPr kumimoji="1" lang="pl-PL" altLang="ja-JP" sz="1200" dirty="0">
                <a:latin typeface="BIZ UDPゴシック" panose="020B0400000000000000" pitchFamily="50" charset="-128"/>
                <a:ea typeface="BIZ UDPゴシック" panose="020B0400000000000000" pitchFamily="50" charset="-128"/>
              </a:rPr>
              <a:t>Cs</a:t>
            </a:r>
            <a:r>
              <a:rPr kumimoji="1" lang="ja-JP" altLang="en-US" sz="1200" dirty="0">
                <a:latin typeface="BIZ UDPゴシック" panose="020B0400000000000000" pitchFamily="50" charset="-128"/>
                <a:ea typeface="BIZ UDPゴシック" panose="020B0400000000000000" pitchFamily="50" charset="-128"/>
              </a:rPr>
              <a:t>は、異なる</a:t>
            </a:r>
            <a:r>
              <a:rPr kumimoji="1" lang="en-US" altLang="ja-JP" sz="1200" dirty="0">
                <a:latin typeface="BIZ UDPゴシック" panose="020B0400000000000000" pitchFamily="50" charset="-128"/>
                <a:ea typeface="BIZ UDPゴシック" panose="020B0400000000000000" pitchFamily="50" charset="-128"/>
              </a:rPr>
              <a:t>3</a:t>
            </a:r>
            <a:r>
              <a:rPr kumimoji="1" lang="ja-JP" altLang="en-US" sz="1200" dirty="0" err="1">
                <a:latin typeface="BIZ UDPゴシック" panose="020B0400000000000000" pitchFamily="50" charset="-128"/>
                <a:ea typeface="BIZ UDPゴシック" panose="020B0400000000000000" pitchFamily="50" charset="-128"/>
              </a:rPr>
              <a:t>つの</a:t>
            </a:r>
            <a:r>
              <a:rPr kumimoji="1" lang="ja-JP" altLang="en-US" sz="1200" dirty="0">
                <a:latin typeface="BIZ UDPゴシック" panose="020B0400000000000000" pitchFamily="50" charset="-128"/>
                <a:ea typeface="BIZ UDPゴシック" panose="020B0400000000000000" pitchFamily="50" charset="-128"/>
              </a:rPr>
              <a:t>経路から供給されることがわかった。</a:t>
            </a:r>
            <a:endParaRPr kumimoji="1" lang="en-US" altLang="ja-JP" sz="1200" dirty="0">
              <a:latin typeface="BIZ UDPゴシック" panose="020B0400000000000000" pitchFamily="50" charset="-128"/>
              <a:ea typeface="BIZ UDPゴシック" panose="020B0400000000000000" pitchFamily="50" charset="-128"/>
            </a:endParaRPr>
          </a:p>
          <a:p>
            <a:pPr marL="285750" indent="-285750">
              <a:buFont typeface="Arial" panose="020B0604020202020204" pitchFamily="34" charset="0"/>
              <a:buChar char="•"/>
            </a:pPr>
            <a:r>
              <a:rPr kumimoji="1" lang="ja-JP" altLang="en-US" sz="1200" dirty="0">
                <a:latin typeface="BIZ UDPゴシック" panose="020B0400000000000000" pitchFamily="50" charset="-128"/>
                <a:ea typeface="BIZ UDPゴシック" panose="020B0400000000000000" pitchFamily="50" charset="-128"/>
              </a:rPr>
              <a:t>葉や落葉層に含まれる放射性</a:t>
            </a:r>
            <a:r>
              <a:rPr kumimoji="1" lang="pl-PL" altLang="ja-JP" sz="1200" dirty="0">
                <a:latin typeface="BIZ UDPゴシック" panose="020B0400000000000000" pitchFamily="50" charset="-128"/>
                <a:ea typeface="BIZ UDPゴシック" panose="020B0400000000000000" pitchFamily="50" charset="-128"/>
              </a:rPr>
              <a:t>Cs</a:t>
            </a:r>
            <a:r>
              <a:rPr kumimoji="1" lang="ja-JP" altLang="en-US" sz="1200" dirty="0">
                <a:latin typeface="BIZ UDPゴシック" panose="020B0400000000000000" pitchFamily="50" charset="-128"/>
                <a:ea typeface="BIZ UDPゴシック" panose="020B0400000000000000" pitchFamily="50" charset="-128"/>
              </a:rPr>
              <a:t>濃度の急速な低下により、経路①②からの供給量が低下したことが渓流魚中の放射性</a:t>
            </a:r>
            <a:r>
              <a:rPr kumimoji="1" lang="pl-PL" altLang="ja-JP" sz="1200" dirty="0">
                <a:latin typeface="BIZ UDPゴシック" panose="020B0400000000000000" pitchFamily="50" charset="-128"/>
                <a:ea typeface="BIZ UDPゴシック" panose="020B0400000000000000" pitchFamily="50" charset="-128"/>
              </a:rPr>
              <a:t>Cs</a:t>
            </a:r>
            <a:r>
              <a:rPr kumimoji="1" lang="ja-JP" altLang="en-US" sz="1200" dirty="0">
                <a:latin typeface="BIZ UDPゴシック" panose="020B0400000000000000" pitchFamily="50" charset="-128"/>
                <a:ea typeface="BIZ UDPゴシック" panose="020B0400000000000000" pitchFamily="50" charset="-128"/>
              </a:rPr>
              <a:t>濃度の低下に大きく影響してきたと考えられる。</a:t>
            </a:r>
            <a:endParaRPr kumimoji="1" lang="en-US" altLang="ja-JP" sz="1200" dirty="0">
              <a:latin typeface="BIZ UDPゴシック" panose="020B0400000000000000" pitchFamily="50" charset="-128"/>
              <a:ea typeface="BIZ UDPゴシック" panose="020B0400000000000000" pitchFamily="50" charset="-128"/>
            </a:endParaRPr>
          </a:p>
          <a:p>
            <a:pPr marL="285750" indent="-285750">
              <a:buFont typeface="Arial" panose="020B0604020202020204" pitchFamily="34" charset="0"/>
              <a:buChar char="•"/>
            </a:pPr>
            <a:r>
              <a:rPr kumimoji="1" lang="ja-JP" altLang="en-US" sz="1200" dirty="0">
                <a:latin typeface="BIZ UDPゴシック" panose="020B0400000000000000" pitchFamily="50" charset="-128"/>
                <a:ea typeface="BIZ UDPゴシック" panose="020B0400000000000000" pitchFamily="50" charset="-128"/>
              </a:rPr>
              <a:t>今後、経路③からの寄与が大きくなると考えられるが、有機土壌層内では放射性</a:t>
            </a:r>
            <a:r>
              <a:rPr kumimoji="1" lang="pl-PL" altLang="ja-JP" sz="1200" dirty="0">
                <a:latin typeface="BIZ UDPゴシック" panose="020B0400000000000000" pitchFamily="50" charset="-128"/>
                <a:ea typeface="BIZ UDPゴシック" panose="020B0400000000000000" pitchFamily="50" charset="-128"/>
              </a:rPr>
              <a:t>Cs</a:t>
            </a:r>
            <a:r>
              <a:rPr kumimoji="1" lang="ja-JP" altLang="en-US" sz="1200" dirty="0">
                <a:latin typeface="BIZ UDPゴシック" panose="020B0400000000000000" pitchFamily="50" charset="-128"/>
                <a:ea typeface="BIZ UDPゴシック" panose="020B0400000000000000" pitchFamily="50" charset="-128"/>
              </a:rPr>
              <a:t>は緩やかに深さ方向に移動しながら無機土壌層に吸着することが想定される。</a:t>
            </a:r>
            <a:endParaRPr kumimoji="1" lang="en-US" altLang="ja-JP" sz="1200" dirty="0">
              <a:latin typeface="BIZ UDPゴシック" panose="020B0400000000000000" pitchFamily="50" charset="-128"/>
              <a:ea typeface="BIZ UDPゴシック" panose="020B0400000000000000" pitchFamily="50" charset="-128"/>
            </a:endParaRPr>
          </a:p>
          <a:p>
            <a:pPr marL="285750" indent="-285750">
              <a:buFont typeface="Arial" panose="020B0604020202020204" pitchFamily="34" charset="0"/>
              <a:buChar char="•"/>
            </a:pPr>
            <a:r>
              <a:rPr kumimoji="1" lang="ja-JP" altLang="en-US" sz="1200" dirty="0">
                <a:latin typeface="BIZ UDPゴシック" panose="020B0400000000000000" pitchFamily="50" charset="-128"/>
                <a:ea typeface="BIZ UDPゴシック" panose="020B0400000000000000" pitchFamily="50" charset="-128"/>
              </a:rPr>
              <a:t>今後も渓流魚の放射性</a:t>
            </a:r>
            <a:r>
              <a:rPr kumimoji="1" lang="pl-PL" altLang="ja-JP" sz="1200" dirty="0">
                <a:latin typeface="BIZ UDPゴシック" panose="020B0400000000000000" pitchFamily="50" charset="-128"/>
                <a:ea typeface="BIZ UDPゴシック" panose="020B0400000000000000" pitchFamily="50" charset="-128"/>
              </a:rPr>
              <a:t>Cs</a:t>
            </a:r>
            <a:r>
              <a:rPr kumimoji="1" lang="ja-JP" altLang="en-US" sz="1200" dirty="0">
                <a:latin typeface="BIZ UDPゴシック" panose="020B0400000000000000" pitchFamily="50" charset="-128"/>
                <a:ea typeface="BIZ UDPゴシック" panose="020B0400000000000000" pitchFamily="50" charset="-128"/>
              </a:rPr>
              <a:t>濃度は継続的に低下していくことが期待されるが、渓流魚の放射性</a:t>
            </a:r>
            <a:r>
              <a:rPr kumimoji="1" lang="pl-PL" altLang="ja-JP" sz="1200" dirty="0">
                <a:latin typeface="BIZ UDPゴシック" panose="020B0400000000000000" pitchFamily="50" charset="-128"/>
                <a:ea typeface="BIZ UDPゴシック" panose="020B0400000000000000" pitchFamily="50" charset="-128"/>
              </a:rPr>
              <a:t>Cs</a:t>
            </a:r>
            <a:r>
              <a:rPr kumimoji="1" lang="ja-JP" altLang="en-US" sz="1200" dirty="0">
                <a:latin typeface="BIZ UDPゴシック" panose="020B0400000000000000" pitchFamily="50" charset="-128"/>
                <a:ea typeface="BIZ UDPゴシック" panose="020B0400000000000000" pitchFamily="50" charset="-128"/>
              </a:rPr>
              <a:t>濃度の将来予測のためには、</a:t>
            </a:r>
            <a:r>
              <a:rPr kumimoji="1" lang="ja-JP" altLang="en-US" sz="1200" dirty="0">
                <a:solidFill>
                  <a:srgbClr val="FF0000"/>
                </a:solidFill>
                <a:latin typeface="BIZ UDPゴシック" panose="020B0400000000000000" pitchFamily="50" charset="-128"/>
                <a:ea typeface="BIZ UDPゴシック" panose="020B0400000000000000" pitchFamily="50" charset="-128"/>
              </a:rPr>
              <a:t>有機土壌層から無機土壌層への放射性</a:t>
            </a:r>
            <a:r>
              <a:rPr kumimoji="1" lang="pl-PL" altLang="ja-JP" sz="1200" dirty="0">
                <a:solidFill>
                  <a:srgbClr val="FF0000"/>
                </a:solidFill>
                <a:latin typeface="BIZ UDPゴシック" panose="020B0400000000000000" pitchFamily="50" charset="-128"/>
                <a:ea typeface="BIZ UDPゴシック" panose="020B0400000000000000" pitchFamily="50" charset="-128"/>
              </a:rPr>
              <a:t>Cs</a:t>
            </a:r>
            <a:r>
              <a:rPr kumimoji="1" lang="ja-JP" altLang="en-US" sz="1200" dirty="0">
                <a:solidFill>
                  <a:srgbClr val="FF0000"/>
                </a:solidFill>
                <a:latin typeface="BIZ UDPゴシック" panose="020B0400000000000000" pitchFamily="50" charset="-128"/>
                <a:ea typeface="BIZ UDPゴシック" panose="020B0400000000000000" pitchFamily="50" charset="-128"/>
              </a:rPr>
              <a:t>の動きや存在状態の更なる解明</a:t>
            </a:r>
            <a:r>
              <a:rPr kumimoji="1" lang="ja-JP" altLang="en-US" sz="1200" dirty="0">
                <a:latin typeface="BIZ UDPゴシック" panose="020B0400000000000000" pitchFamily="50" charset="-128"/>
                <a:ea typeface="BIZ UDPゴシック" panose="020B0400000000000000" pitchFamily="50" charset="-128"/>
              </a:rPr>
              <a:t>が必要。</a:t>
            </a:r>
          </a:p>
        </p:txBody>
      </p:sp>
      <p:sp>
        <p:nvSpPr>
          <p:cNvPr id="6193" name="フローチャート: 代替処理 6192">
            <a:extLst>
              <a:ext uri="{FF2B5EF4-FFF2-40B4-BE49-F238E27FC236}">
                <a16:creationId xmlns:a16="http://schemas.microsoft.com/office/drawing/2014/main" id="{44A0545F-7504-3279-79C9-5CE899B2F680}"/>
              </a:ext>
            </a:extLst>
          </p:cNvPr>
          <p:cNvSpPr/>
          <p:nvPr/>
        </p:nvSpPr>
        <p:spPr bwMode="auto">
          <a:xfrm>
            <a:off x="171821" y="2998418"/>
            <a:ext cx="2261669" cy="1293971"/>
          </a:xfrm>
          <a:prstGeom prst="flowChartAlternateProcess">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400" b="1" dirty="0">
                <a:latin typeface="BIZ UDPゴシック" panose="020B0400000000000000" pitchFamily="50" charset="-128"/>
                <a:ea typeface="BIZ UDPゴシック" panose="020B0400000000000000" pitchFamily="50" charset="-128"/>
              </a:rPr>
              <a:t>今後、フィールドデータを元に</a:t>
            </a:r>
            <a:r>
              <a:rPr kumimoji="1" lang="ja-JP" altLang="en-US" sz="1400" b="1" dirty="0">
                <a:solidFill>
                  <a:srgbClr val="FF0000"/>
                </a:solidFill>
                <a:latin typeface="BIZ UDPゴシック" panose="020B0400000000000000" pitchFamily="50" charset="-128"/>
                <a:ea typeface="BIZ UDPゴシック" panose="020B0400000000000000" pitchFamily="50" charset="-128"/>
              </a:rPr>
              <a:t>物理モデル</a:t>
            </a:r>
            <a:r>
              <a:rPr kumimoji="1" lang="ja-JP" altLang="en-US" sz="1400" b="1" dirty="0">
                <a:latin typeface="BIZ UDPゴシック" panose="020B0400000000000000" pitchFamily="50" charset="-128"/>
                <a:ea typeface="BIZ UDPゴシック" panose="020B0400000000000000" pitchFamily="50" charset="-128"/>
              </a:rPr>
              <a:t>を活用し、パラメータを精緻化し、濃度低減に役立つ対策を探る</a:t>
            </a:r>
            <a:endParaRPr kumimoji="1" lang="en-US" altLang="ja-JP" sz="14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sp>
        <p:nvSpPr>
          <p:cNvPr id="23" name="Rectangle 7">
            <a:extLst>
              <a:ext uri="{FF2B5EF4-FFF2-40B4-BE49-F238E27FC236}">
                <a16:creationId xmlns:a16="http://schemas.microsoft.com/office/drawing/2014/main" id="{BE17D052-B787-7995-5C01-8245630C8A09}"/>
              </a:ext>
            </a:extLst>
          </p:cNvPr>
          <p:cNvSpPr>
            <a:spLocks noChangeArrowheads="1"/>
          </p:cNvSpPr>
          <p:nvPr/>
        </p:nvSpPr>
        <p:spPr bwMode="auto">
          <a:xfrm>
            <a:off x="91154" y="47109"/>
            <a:ext cx="8814721" cy="576000"/>
          </a:xfrm>
          <a:prstGeom prst="rect">
            <a:avLst/>
          </a:prstGeom>
          <a:solidFill>
            <a:srgbClr val="92D05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参考</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 JAEA</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の提案により進められている</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F-REI</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での環境動態研究の展開</a:t>
            </a:r>
          </a:p>
        </p:txBody>
      </p:sp>
    </p:spTree>
    <p:extLst>
      <p:ext uri="{BB962C8B-B14F-4D97-AF65-F5344CB8AC3E}">
        <p14:creationId xmlns:p14="http://schemas.microsoft.com/office/powerpoint/2010/main" val="4197074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89DCE-29AA-716B-DD17-E97E70DB6C12}"/>
            </a:ext>
          </a:extLst>
        </p:cNvPr>
        <p:cNvGrpSpPr/>
        <p:nvPr/>
      </p:nvGrpSpPr>
      <p:grpSpPr>
        <a:xfrm>
          <a:off x="0" y="0"/>
          <a:ext cx="0" cy="0"/>
          <a:chOff x="0" y="0"/>
          <a:chExt cx="0" cy="0"/>
        </a:xfrm>
      </p:grpSpPr>
      <p:sp>
        <p:nvSpPr>
          <p:cNvPr id="34" name="正方形/長方形 33">
            <a:extLst>
              <a:ext uri="{FF2B5EF4-FFF2-40B4-BE49-F238E27FC236}">
                <a16:creationId xmlns:a16="http://schemas.microsoft.com/office/drawing/2014/main" id="{A7044003-21EB-2562-3320-28A0E247587E}"/>
              </a:ext>
            </a:extLst>
          </p:cNvPr>
          <p:cNvSpPr/>
          <p:nvPr/>
        </p:nvSpPr>
        <p:spPr>
          <a:xfrm>
            <a:off x="65395" y="663296"/>
            <a:ext cx="9794875" cy="619470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a:extLst>
              <a:ext uri="{FF2B5EF4-FFF2-40B4-BE49-F238E27FC236}">
                <a16:creationId xmlns:a16="http://schemas.microsoft.com/office/drawing/2014/main" id="{E9E44D00-D67C-10C9-A2EF-B31D1A5796C8}"/>
              </a:ext>
            </a:extLst>
          </p:cNvPr>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7" name="スライド番号プレースホルダー 1">
            <a:extLst>
              <a:ext uri="{FF2B5EF4-FFF2-40B4-BE49-F238E27FC236}">
                <a16:creationId xmlns:a16="http://schemas.microsoft.com/office/drawing/2014/main" id="{74AAE687-52E6-6152-8303-19774B6C5F9B}"/>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20</a:t>
            </a:fld>
            <a:endParaRPr lang="ja-JP" altLang="en-US" sz="2400" dirty="0"/>
          </a:p>
        </p:txBody>
      </p:sp>
      <p:sp>
        <p:nvSpPr>
          <p:cNvPr id="29" name="Rectangle 38">
            <a:extLst>
              <a:ext uri="{FF2B5EF4-FFF2-40B4-BE49-F238E27FC236}">
                <a16:creationId xmlns:a16="http://schemas.microsoft.com/office/drawing/2014/main" id="{A0DA8C74-B00A-EC04-D4EA-4DB6452F6826}"/>
              </a:ext>
            </a:extLst>
          </p:cNvPr>
          <p:cNvSpPr>
            <a:spLocks noChangeArrowheads="1"/>
          </p:cNvSpPr>
          <p:nvPr/>
        </p:nvSpPr>
        <p:spPr bwMode="auto">
          <a:xfrm>
            <a:off x="70101" y="669445"/>
            <a:ext cx="7433358"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住民の被ばく評価リスク検討</a:t>
            </a:r>
          </a:p>
        </p:txBody>
      </p:sp>
      <p:sp>
        <p:nvSpPr>
          <p:cNvPr id="23" name="テキスト ボックス 22">
            <a:extLst>
              <a:ext uri="{FF2B5EF4-FFF2-40B4-BE49-F238E27FC236}">
                <a16:creationId xmlns:a16="http://schemas.microsoft.com/office/drawing/2014/main" id="{0D05B230-C764-B42F-DF64-6235645CB262}"/>
              </a:ext>
            </a:extLst>
          </p:cNvPr>
          <p:cNvSpPr txBox="1"/>
          <p:nvPr/>
        </p:nvSpPr>
        <p:spPr>
          <a:xfrm>
            <a:off x="172527" y="1059153"/>
            <a:ext cx="9401779" cy="1015663"/>
          </a:xfrm>
          <a:prstGeom prst="rect">
            <a:avLst/>
          </a:prstGeom>
          <a:noFill/>
        </p:spPr>
        <p:txBody>
          <a:bodyPr wrap="square" rtlCol="0">
            <a:spAutoFit/>
          </a:bodyPr>
          <a:lstStyle/>
          <a:p>
            <a:pPr marL="285750" indent="-285750">
              <a:buFont typeface="Wingdings" panose="05000000000000000000" pitchFamily="2" charset="2"/>
              <a:buChar char="Ø"/>
            </a:pPr>
            <a:r>
              <a:rPr lang="ja-JP" altLang="en-US" sz="1200" dirty="0">
                <a:latin typeface="BIZ UDPゴシック" panose="020B0400000000000000" pitchFamily="50" charset="-128"/>
                <a:ea typeface="BIZ UDPゴシック" panose="020B0400000000000000" pitchFamily="50" charset="-128"/>
              </a:rPr>
              <a:t>福島県浪江町の津島地区で実地調査を実施（</a:t>
            </a:r>
            <a:r>
              <a:rPr lang="en-US" altLang="ja-JP" sz="1200" dirty="0">
                <a:latin typeface="BIZ UDPゴシック" panose="020B0400000000000000" pitchFamily="50" charset="-128"/>
                <a:ea typeface="BIZ UDPゴシック" panose="020B0400000000000000" pitchFamily="50" charset="-128"/>
              </a:rPr>
              <a:t>9</a:t>
            </a:r>
            <a:r>
              <a:rPr lang="ja-JP" altLang="en-US" sz="1200" dirty="0">
                <a:latin typeface="BIZ UDPゴシック" panose="020B0400000000000000" pitchFamily="50" charset="-128"/>
                <a:ea typeface="BIZ UDPゴシック" panose="020B0400000000000000" pitchFamily="50" charset="-128"/>
              </a:rPr>
              <a:t>月</a:t>
            </a:r>
            <a:r>
              <a:rPr lang="en-US" altLang="ja-JP" sz="1200" dirty="0">
                <a:latin typeface="BIZ UDPゴシック" panose="020B0400000000000000" pitchFamily="50" charset="-128"/>
                <a:ea typeface="BIZ UDPゴシック" panose="020B0400000000000000" pitchFamily="50" charset="-128"/>
              </a:rPr>
              <a:t>23</a:t>
            </a:r>
            <a:r>
              <a:rPr lang="ja-JP" altLang="en-US" sz="1200" dirty="0">
                <a:latin typeface="BIZ UDPゴシック" panose="020B0400000000000000" pitchFamily="50" charset="-128"/>
                <a:ea typeface="BIZ UDPゴシック" panose="020B0400000000000000" pitchFamily="50" charset="-128"/>
              </a:rPr>
              <a:t>日～</a:t>
            </a:r>
            <a:r>
              <a:rPr lang="en-US" altLang="ja-JP" sz="1200" dirty="0">
                <a:latin typeface="BIZ UDPゴシック" panose="020B0400000000000000" pitchFamily="50" charset="-128"/>
                <a:ea typeface="BIZ UDPゴシック" panose="020B0400000000000000" pitchFamily="50" charset="-128"/>
              </a:rPr>
              <a:t>30</a:t>
            </a:r>
            <a:r>
              <a:rPr lang="ja-JP" altLang="en-US" sz="1200" dirty="0">
                <a:latin typeface="BIZ UDPゴシック" panose="020B0400000000000000" pitchFamily="50" charset="-128"/>
                <a:ea typeface="BIZ UDPゴシック" panose="020B0400000000000000" pitchFamily="50" charset="-128"/>
              </a:rPr>
              <a:t>日）</a:t>
            </a:r>
            <a:endParaRPr lang="en-US" altLang="ja-JP" sz="1200" dirty="0">
              <a:latin typeface="BIZ UDPゴシック" panose="020B0400000000000000" pitchFamily="50" charset="-128"/>
              <a:ea typeface="BIZ UDPゴシック" panose="020B0400000000000000" pitchFamily="50" charset="-128"/>
            </a:endParaRPr>
          </a:p>
          <a:p>
            <a:pPr marL="742950" lvl="1" indent="-285750">
              <a:buFontTx/>
              <a:buChar char="-"/>
            </a:pPr>
            <a:r>
              <a:rPr lang="ja-JP" altLang="en-US" sz="1200" dirty="0">
                <a:latin typeface="BIZ UDPゴシック" panose="020B0400000000000000" pitchFamily="50" charset="-128"/>
                <a:ea typeface="BIZ UDPゴシック" panose="020B0400000000000000" pitchFamily="50" charset="-128"/>
              </a:rPr>
              <a:t>津島地区に居住する住民に協力いただき、食事サンプル（</a:t>
            </a:r>
            <a:r>
              <a:rPr lang="en-US" altLang="ja-JP" sz="1200" dirty="0">
                <a:latin typeface="BIZ UDPゴシック" panose="020B0400000000000000" pitchFamily="50" charset="-128"/>
                <a:ea typeface="BIZ UDPゴシック" panose="020B0400000000000000" pitchFamily="50" charset="-128"/>
              </a:rPr>
              <a:t>3</a:t>
            </a:r>
            <a:r>
              <a:rPr lang="ja-JP" altLang="en-US" sz="1200" dirty="0">
                <a:latin typeface="BIZ UDPゴシック" panose="020B0400000000000000" pitchFamily="50" charset="-128"/>
                <a:ea typeface="BIZ UDPゴシック" panose="020B0400000000000000" pitchFamily="50" charset="-128"/>
              </a:rPr>
              <a:t>食</a:t>
            </a:r>
            <a:r>
              <a:rPr lang="en-US" altLang="ja-JP" sz="1200" dirty="0">
                <a:latin typeface="BIZ UDPゴシック" panose="020B0400000000000000" pitchFamily="50" charset="-128"/>
                <a:ea typeface="BIZ UDPゴシック" panose="020B0400000000000000" pitchFamily="50" charset="-128"/>
              </a:rPr>
              <a:t>×2</a:t>
            </a:r>
            <a:r>
              <a:rPr lang="ja-JP" altLang="en-US" sz="1200" dirty="0">
                <a:latin typeface="BIZ UDPゴシック" panose="020B0400000000000000" pitchFamily="50" charset="-128"/>
                <a:ea typeface="BIZ UDPゴシック" panose="020B0400000000000000" pitchFamily="50" charset="-128"/>
              </a:rPr>
              <a:t>日分）と個人線量を取得</a:t>
            </a:r>
            <a:endParaRPr lang="en-US" altLang="ja-JP" sz="1200" dirty="0">
              <a:latin typeface="BIZ UDPゴシック" panose="020B0400000000000000" pitchFamily="50" charset="-128"/>
              <a:ea typeface="BIZ UDPゴシック" panose="020B0400000000000000" pitchFamily="50" charset="-128"/>
            </a:endParaRPr>
          </a:p>
          <a:p>
            <a:pPr marL="742950" lvl="1" indent="-285750">
              <a:buFontTx/>
              <a:buChar char="-"/>
            </a:pPr>
            <a:r>
              <a:rPr lang="ja-JP" altLang="en-US" sz="1200" dirty="0">
                <a:latin typeface="BIZ UDPゴシック" panose="020B0400000000000000" pitchFamily="50" charset="-128"/>
                <a:ea typeface="BIZ UDPゴシック" panose="020B0400000000000000" pitchFamily="50" charset="-128"/>
              </a:rPr>
              <a:t>そのほか、大気浮遊塵サンプル、空間線量率などのデータを取得</a:t>
            </a:r>
            <a:endParaRPr lang="en-US" altLang="ja-JP" sz="12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200" dirty="0">
                <a:latin typeface="BIZ UDPゴシック" panose="020B0400000000000000" pitchFamily="50" charset="-128"/>
                <a:ea typeface="BIZ UDPゴシック" panose="020B0400000000000000" pitchFamily="50" charset="-128"/>
              </a:rPr>
              <a:t>内部被ばく線量評価コード（</a:t>
            </a:r>
            <a:r>
              <a:rPr lang="en-US" altLang="ja-JP" sz="1200" dirty="0">
                <a:latin typeface="BIZ UDPゴシック" panose="020B0400000000000000" pitchFamily="50" charset="-128"/>
                <a:ea typeface="BIZ UDPゴシック" panose="020B0400000000000000" pitchFamily="50" charset="-128"/>
              </a:rPr>
              <a:t>IDCC</a:t>
            </a:r>
            <a:r>
              <a:rPr lang="ja-JP" altLang="en-US" sz="1200" dirty="0">
                <a:latin typeface="BIZ UDPゴシック" panose="020B0400000000000000" pitchFamily="50" charset="-128"/>
                <a:ea typeface="BIZ UDPゴシック" panose="020B0400000000000000" pitchFamily="50" charset="-128"/>
              </a:rPr>
              <a:t>）を用いて、食事試料を摂取した場合の内部被ばく線量を算出する予定</a:t>
            </a:r>
          </a:p>
          <a:p>
            <a:r>
              <a:rPr lang="ja-JP" altLang="en-US" sz="1200" b="1" dirty="0">
                <a:latin typeface="BIZ UDPゴシック" panose="020B0400000000000000" pitchFamily="50" charset="-128"/>
                <a:ea typeface="BIZ UDPゴシック" panose="020B0400000000000000" pitchFamily="50" charset="-128"/>
              </a:rPr>
              <a:t>→放射線被ばくの現状を把握し、帰還住民の不安に答える情報を提供</a:t>
            </a:r>
            <a:endParaRPr lang="en-US" altLang="ja-JP" sz="1200" b="1" dirty="0">
              <a:latin typeface="BIZ UDPゴシック" panose="020B0400000000000000" pitchFamily="50" charset="-128"/>
              <a:ea typeface="BIZ UDPゴシック" panose="020B0400000000000000" pitchFamily="50" charset="-128"/>
            </a:endParaRPr>
          </a:p>
        </p:txBody>
      </p:sp>
      <p:sp>
        <p:nvSpPr>
          <p:cNvPr id="6272" name="四角形: 角を丸くする 6271">
            <a:extLst>
              <a:ext uri="{FF2B5EF4-FFF2-40B4-BE49-F238E27FC236}">
                <a16:creationId xmlns:a16="http://schemas.microsoft.com/office/drawing/2014/main" id="{A99D7481-3223-242B-7D33-BEB7F8C3599F}"/>
              </a:ext>
            </a:extLst>
          </p:cNvPr>
          <p:cNvSpPr/>
          <p:nvPr/>
        </p:nvSpPr>
        <p:spPr bwMode="auto">
          <a:xfrm>
            <a:off x="301589" y="2228404"/>
            <a:ext cx="2827093" cy="4513055"/>
          </a:xfrm>
          <a:prstGeom prst="roundRect">
            <a:avLst>
              <a:gd name="adj" fmla="val 5363"/>
            </a:avLst>
          </a:prstGeom>
          <a:solidFill>
            <a:srgbClr val="FFFFE5"/>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95250" marR="0" indent="-95250"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基礎データ取得、分析（弘前大）</a:t>
            </a:r>
            <a:endParaRPr kumimoji="1" lang="en-US" altLang="ja-JP"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endParaRPr kumimoji="1" lang="en-US" altLang="ja-JP" sz="1200" b="1" dirty="0">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a:t>
            </a:r>
            <a:r>
              <a:rPr kumimoji="1" lang="ja-JP" altLang="en-US" sz="1200" b="1" dirty="0">
                <a:latin typeface="BIZ UDPゴシック" panose="020B0400000000000000" pitchFamily="50" charset="-128"/>
                <a:ea typeface="BIZ UDPゴシック" panose="020B0400000000000000" pitchFamily="50" charset="-128"/>
              </a:rPr>
              <a:t>協力住民から</a:t>
            </a: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取得</a:t>
            </a:r>
            <a:endParaRPr kumimoji="1" lang="en-US" altLang="ja-JP"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a:p>
            <a:r>
              <a:rPr lang="en-US" altLang="ja-JP" sz="1200" dirty="0">
                <a:latin typeface="BIZ UDPゴシック" panose="020B0400000000000000" pitchFamily="50" charset="-128"/>
                <a:ea typeface="BIZ UDPゴシック" panose="020B0400000000000000" pitchFamily="50" charset="-128"/>
              </a:rPr>
              <a:t>    - </a:t>
            </a:r>
            <a:r>
              <a:rPr lang="ja-JP" altLang="en-US" sz="1200" dirty="0">
                <a:latin typeface="BIZ UDPゴシック" panose="020B0400000000000000" pitchFamily="50" charset="-128"/>
                <a:ea typeface="BIZ UDPゴシック" panose="020B0400000000000000" pitchFamily="50" charset="-128"/>
              </a:rPr>
              <a:t>食事試料（</a:t>
            </a:r>
            <a:r>
              <a:rPr lang="en-US" altLang="ja-JP" sz="1200" dirty="0">
                <a:latin typeface="BIZ UDPゴシック" panose="020B0400000000000000" pitchFamily="50" charset="-128"/>
                <a:ea typeface="BIZ UDPゴシック" panose="020B0400000000000000" pitchFamily="50" charset="-128"/>
              </a:rPr>
              <a:t>3</a:t>
            </a:r>
            <a:r>
              <a:rPr lang="ja-JP" altLang="en-US" sz="1200" dirty="0">
                <a:latin typeface="BIZ UDPゴシック" panose="020B0400000000000000" pitchFamily="50" charset="-128"/>
                <a:ea typeface="BIZ UDPゴシック" panose="020B0400000000000000" pitchFamily="50" charset="-128"/>
              </a:rPr>
              <a:t>食</a:t>
            </a:r>
            <a:r>
              <a:rPr lang="en-US" altLang="ja-JP" sz="1200" dirty="0">
                <a:latin typeface="BIZ UDPゴシック" panose="020B0400000000000000" pitchFamily="50" charset="-128"/>
                <a:ea typeface="BIZ UDPゴシック" panose="020B0400000000000000" pitchFamily="50" charset="-128"/>
              </a:rPr>
              <a:t>×2</a:t>
            </a:r>
            <a:r>
              <a:rPr lang="ja-JP" altLang="en-US" sz="1200" dirty="0">
                <a:latin typeface="BIZ UDPゴシック" panose="020B0400000000000000" pitchFamily="50" charset="-128"/>
                <a:ea typeface="BIZ UDPゴシック" panose="020B0400000000000000" pitchFamily="50" charset="-128"/>
              </a:rPr>
              <a:t>日分）</a:t>
            </a:r>
            <a:endParaRPr lang="en-US" altLang="ja-JP" sz="1200" dirty="0">
              <a:latin typeface="BIZ UDPゴシック" panose="020B0400000000000000" pitchFamily="50" charset="-128"/>
              <a:ea typeface="BIZ UDPゴシック" panose="020B0400000000000000" pitchFamily="50" charset="-128"/>
            </a:endParaRPr>
          </a:p>
          <a:p>
            <a:r>
              <a:rPr lang="en-US" altLang="ja-JP" sz="1200" dirty="0">
                <a:latin typeface="BIZ UDPゴシック" panose="020B0400000000000000" pitchFamily="50" charset="-128"/>
                <a:ea typeface="BIZ UDPゴシック" panose="020B0400000000000000" pitchFamily="50" charset="-128"/>
              </a:rPr>
              <a:t>    - </a:t>
            </a:r>
            <a:r>
              <a:rPr lang="ja-JP" altLang="en-US" sz="1200" dirty="0">
                <a:latin typeface="BIZ UDPゴシック" panose="020B0400000000000000" pitchFamily="50" charset="-128"/>
                <a:ea typeface="BIZ UDPゴシック" panose="020B0400000000000000" pitchFamily="50" charset="-128"/>
              </a:rPr>
              <a:t>食事の調理に用いた食材試料</a:t>
            </a:r>
            <a:endParaRPr lang="en-US" altLang="ja-JP" sz="1200" dirty="0">
              <a:latin typeface="BIZ UDPゴシック" panose="020B0400000000000000" pitchFamily="50" charset="-128"/>
              <a:ea typeface="BIZ UDPゴシック" panose="020B0400000000000000" pitchFamily="50" charset="-128"/>
            </a:endParaRPr>
          </a:p>
          <a:p>
            <a:r>
              <a:rPr lang="en-US" altLang="ja-JP" sz="1200" dirty="0">
                <a:latin typeface="BIZ UDPゴシック" panose="020B0400000000000000" pitchFamily="50" charset="-128"/>
                <a:ea typeface="BIZ UDPゴシック" panose="020B0400000000000000" pitchFamily="50" charset="-128"/>
              </a:rPr>
              <a:t>    - </a:t>
            </a:r>
            <a:r>
              <a:rPr lang="ja-JP" altLang="en-US" sz="1200" dirty="0">
                <a:latin typeface="BIZ UDPゴシック" panose="020B0400000000000000" pitchFamily="50" charset="-128"/>
                <a:ea typeface="BIZ UDPゴシック" panose="020B0400000000000000" pitchFamily="50" charset="-128"/>
              </a:rPr>
              <a:t>食習慣に関するアンケート調査</a:t>
            </a:r>
            <a:endParaRPr lang="en-US" altLang="ja-JP" sz="1200" dirty="0">
              <a:latin typeface="BIZ UDPゴシック" panose="020B0400000000000000" pitchFamily="50" charset="-128"/>
              <a:ea typeface="BIZ UDPゴシック" panose="020B0400000000000000" pitchFamily="50" charset="-128"/>
            </a:endParaRPr>
          </a:p>
          <a:p>
            <a:endParaRPr lang="en-US" altLang="ja-JP" sz="1200" dirty="0">
              <a:latin typeface="BIZ UDPゴシック" panose="020B0400000000000000" pitchFamily="50" charset="-128"/>
              <a:ea typeface="BIZ UDPゴシック" panose="020B0400000000000000" pitchFamily="50" charset="-128"/>
            </a:endParaRPr>
          </a:p>
          <a:p>
            <a:r>
              <a:rPr lang="ja-JP" altLang="en-US" sz="1200" b="1" dirty="0">
                <a:latin typeface="BIZ UDPゴシック" panose="020B0400000000000000" pitchFamily="50" charset="-128"/>
                <a:ea typeface="BIZ UDPゴシック" panose="020B0400000000000000" pitchFamily="50" charset="-128"/>
              </a:rPr>
              <a:t>・サンプルデータ分析</a:t>
            </a:r>
            <a:endParaRPr lang="en-US" altLang="ja-JP" sz="1200" b="1" dirty="0">
              <a:latin typeface="BIZ UDPゴシック" panose="020B0400000000000000" pitchFamily="50" charset="-128"/>
              <a:ea typeface="BIZ UDPゴシック" panose="020B0400000000000000" pitchFamily="50" charset="-128"/>
            </a:endParaRPr>
          </a:p>
          <a:p>
            <a:pPr marL="360000"/>
            <a:r>
              <a:rPr lang="ja-JP" altLang="en-US" sz="1200" dirty="0">
                <a:latin typeface="BIZ UDPゴシック" panose="020B0400000000000000" pitchFamily="50" charset="-128"/>
                <a:ea typeface="BIZ UDPゴシック" panose="020B0400000000000000" pitchFamily="50" charset="-128"/>
              </a:rPr>
              <a:t>取得した食事試料および食材試料から、各食品種目の摂取量および放射性</a:t>
            </a:r>
            <a:r>
              <a:rPr lang="pl-PL" altLang="ja-JP" sz="1200" dirty="0">
                <a:latin typeface="BIZ UDPゴシック" panose="020B0400000000000000" pitchFamily="50" charset="-128"/>
                <a:ea typeface="BIZ UDPゴシック" panose="020B0400000000000000" pitchFamily="50" charset="-128"/>
              </a:rPr>
              <a:t>Cs</a:t>
            </a:r>
            <a:r>
              <a:rPr lang="ja-JP" altLang="en-US" sz="1200" dirty="0">
                <a:latin typeface="BIZ UDPゴシック" panose="020B0400000000000000" pitchFamily="50" charset="-128"/>
                <a:ea typeface="BIZ UDPゴシック" panose="020B0400000000000000" pitchFamily="50" charset="-128"/>
              </a:rPr>
              <a:t>濃度を分析</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　</a:t>
            </a:r>
            <a:r>
              <a:rPr lang="ja-JP" altLang="en-US" sz="1200" b="1" dirty="0">
                <a:latin typeface="BIZ UDPゴシック" panose="020B0400000000000000" pitchFamily="50" charset="-128"/>
                <a:ea typeface="BIZ UDPゴシック" panose="020B0400000000000000" pitchFamily="50" charset="-128"/>
              </a:rPr>
              <a:t>→現在分析中</a:t>
            </a:r>
            <a:endParaRPr lang="en-US" altLang="ja-JP" sz="1200" b="1" dirty="0">
              <a:latin typeface="BIZ UDPゴシック" panose="020B0400000000000000" pitchFamily="50" charset="-128"/>
              <a:ea typeface="BIZ UDPゴシック" panose="020B0400000000000000" pitchFamily="50" charset="-128"/>
            </a:endParaRPr>
          </a:p>
          <a:p>
            <a:endParaRPr lang="en-US" altLang="ja-JP" sz="1200" dirty="0">
              <a:latin typeface="BIZ UDPゴシック" panose="020B0400000000000000" pitchFamily="50" charset="-128"/>
              <a:ea typeface="BIZ UDPゴシック" panose="020B0400000000000000" pitchFamily="50" charset="-128"/>
            </a:endParaRPr>
          </a:p>
          <a:p>
            <a:endParaRPr lang="en-US" altLang="ja-JP" sz="1200" dirty="0">
              <a:latin typeface="BIZ UDPゴシック" panose="020B0400000000000000" pitchFamily="50" charset="-128"/>
              <a:ea typeface="BIZ UDPゴシック" panose="020B0400000000000000" pitchFamily="50" charset="-128"/>
            </a:endParaRPr>
          </a:p>
          <a:p>
            <a:pPr marL="95250" indent="-95250" defTabSz="914400" fontAlgn="base">
              <a:spcBef>
                <a:spcPct val="0"/>
              </a:spcBef>
              <a:spcAft>
                <a:spcPct val="0"/>
              </a:spcAft>
            </a:pPr>
            <a:br>
              <a:rPr kumimoji="1" lang="en-US" altLang="ja-JP" sz="1200" dirty="0">
                <a:latin typeface="BIZ UDPゴシック" panose="020B0400000000000000" pitchFamily="50" charset="-128"/>
                <a:ea typeface="BIZ UDPゴシック" panose="020B0400000000000000" pitchFamily="50" charset="-128"/>
              </a:rPr>
            </a:br>
            <a:endParaRPr kumimoji="1" lang="en-US" altLang="ja-JP" sz="1200" dirty="0">
              <a:latin typeface="BIZ UDPゴシック" panose="020B0400000000000000" pitchFamily="50" charset="-128"/>
              <a:ea typeface="BIZ UDPゴシック" panose="020B0400000000000000" pitchFamily="50" charset="-128"/>
            </a:endParaRPr>
          </a:p>
          <a:p>
            <a:pPr marL="95250" indent="-95250" defTabSz="914400" fontAlgn="base">
              <a:spcBef>
                <a:spcPct val="0"/>
              </a:spcBef>
              <a:spcAft>
                <a:spcPct val="0"/>
              </a:spcAft>
            </a:pPr>
            <a:endParaRPr kumimoji="1" lang="en-US" altLang="ja-JP" sz="1200" dirty="0">
              <a:latin typeface="BIZ UDPゴシック" panose="020B0400000000000000" pitchFamily="50" charset="-128"/>
              <a:ea typeface="BIZ UDPゴシック" panose="020B0400000000000000" pitchFamily="50" charset="-128"/>
            </a:endParaRPr>
          </a:p>
          <a:p>
            <a:pPr marL="95250" indent="-95250" defTabSz="914400" fontAlgn="base">
              <a:spcBef>
                <a:spcPct val="0"/>
              </a:spcBef>
              <a:spcAft>
                <a:spcPct val="0"/>
              </a:spcAft>
            </a:pPr>
            <a:endParaRPr kumimoji="1" lang="en-US" altLang="ja-JP" sz="1200" dirty="0">
              <a:latin typeface="BIZ UDPゴシック" panose="020B0400000000000000" pitchFamily="50" charset="-128"/>
              <a:ea typeface="BIZ UDPゴシック" panose="020B0400000000000000" pitchFamily="50" charset="-128"/>
            </a:endParaRPr>
          </a:p>
          <a:p>
            <a:pPr marL="95250" indent="-95250" defTabSz="914400" fontAlgn="base">
              <a:spcBef>
                <a:spcPct val="0"/>
              </a:spcBef>
              <a:spcAft>
                <a:spcPct val="0"/>
              </a:spcAft>
            </a:pPr>
            <a:endParaRPr kumimoji="1" lang="en-US" altLang="ja-JP" sz="1200" dirty="0">
              <a:latin typeface="BIZ UDPゴシック" panose="020B0400000000000000" pitchFamily="50" charset="-128"/>
              <a:ea typeface="BIZ UDPゴシック" panose="020B0400000000000000" pitchFamily="50" charset="-128"/>
            </a:endParaRPr>
          </a:p>
        </p:txBody>
      </p:sp>
      <p:sp>
        <p:nvSpPr>
          <p:cNvPr id="6273" name="四角形: 角を丸くする 6272">
            <a:extLst>
              <a:ext uri="{FF2B5EF4-FFF2-40B4-BE49-F238E27FC236}">
                <a16:creationId xmlns:a16="http://schemas.microsoft.com/office/drawing/2014/main" id="{2DCA67D4-B261-1C4A-D356-79686F27A7EF}"/>
              </a:ext>
            </a:extLst>
          </p:cNvPr>
          <p:cNvSpPr/>
          <p:nvPr/>
        </p:nvSpPr>
        <p:spPr bwMode="auto">
          <a:xfrm>
            <a:off x="3606981" y="2182438"/>
            <a:ext cx="6182661" cy="4559021"/>
          </a:xfrm>
          <a:prstGeom prst="roundRect">
            <a:avLst>
              <a:gd name="adj" fmla="val 4123"/>
            </a:avLst>
          </a:prstGeom>
          <a:solidFill>
            <a:srgbClr val="FEF1E6"/>
          </a:solidFill>
          <a:ln w="9525"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95250" marR="0" indent="-95250"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ツールを用いた被ばく評価（</a:t>
            </a:r>
            <a:r>
              <a:rPr kumimoji="1" lang="en-US" altLang="ja-JP"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JAEA</a:t>
            </a: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a:t>
            </a:r>
            <a:endParaRPr kumimoji="1" lang="en-US" altLang="ja-JP"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a:p>
            <a:pPr marL="95250" marR="0" indent="-95250" defTabSz="914400" rtl="0" eaLnBrk="1" fontAlgn="base" latinLnBrk="0" hangingPunct="1">
              <a:lnSpc>
                <a:spcPct val="100000"/>
              </a:lnSpc>
              <a:spcBef>
                <a:spcPct val="0"/>
              </a:spcBef>
              <a:spcAft>
                <a:spcPct val="0"/>
              </a:spcAft>
              <a:buClrTx/>
              <a:buSzTx/>
              <a:buFontTx/>
              <a:buNone/>
              <a:tabLst/>
            </a:pPr>
            <a:endParaRPr kumimoji="1" lang="en-US" altLang="ja-JP" sz="1200" b="1" dirty="0">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・弘前大の試料分析結果から内部被ばく線量を評価</a:t>
            </a:r>
            <a:endParaRPr kumimoji="1" lang="en-US" altLang="ja-JP"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lang="ja-JP" altLang="en-US" sz="1200" dirty="0">
                <a:latin typeface="BIZ UDPゴシック" panose="020B0400000000000000" pitchFamily="50" charset="-128"/>
                <a:ea typeface="BIZ UDPゴシック" panose="020B0400000000000000" pitchFamily="50" charset="-128"/>
              </a:rPr>
              <a:t>　食事試料中に含まれる放射性</a:t>
            </a:r>
            <a:r>
              <a:rPr lang="pl-PL" altLang="ja-JP" sz="1200" dirty="0">
                <a:latin typeface="BIZ UDPゴシック" panose="020B0400000000000000" pitchFamily="50" charset="-128"/>
                <a:ea typeface="BIZ UDPゴシック" panose="020B0400000000000000" pitchFamily="50" charset="-128"/>
              </a:rPr>
              <a:t>Cs</a:t>
            </a:r>
            <a:r>
              <a:rPr lang="ja-JP" altLang="en-US" sz="1200" dirty="0">
                <a:latin typeface="BIZ UDPゴシック" panose="020B0400000000000000" pitchFamily="50" charset="-128"/>
                <a:ea typeface="BIZ UDPゴシック" panose="020B0400000000000000" pitchFamily="50" charset="-128"/>
              </a:rPr>
              <a:t>濃度</a:t>
            </a:r>
            <a:r>
              <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から</a:t>
            </a:r>
            <a:r>
              <a:rPr kumimoji="1" lang="ja-JP" altLang="en-US" sz="1200" dirty="0">
                <a:latin typeface="BIZ UDPゴシック" panose="020B0400000000000000" pitchFamily="50" charset="-128"/>
                <a:ea typeface="BIZ UDPゴシック" panose="020B0400000000000000" pitchFamily="50" charset="-128"/>
              </a:rPr>
              <a:t>、摂取した場合の</a:t>
            </a:r>
            <a:r>
              <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内部被ばく線量を算出</a:t>
            </a:r>
            <a:endParaRPr kumimoji="1" lang="en-US" altLang="ja-JP"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200" dirty="0">
                <a:latin typeface="BIZ UDPゴシック" panose="020B0400000000000000" pitchFamily="50" charset="-128"/>
                <a:ea typeface="BIZ UDPゴシック" panose="020B0400000000000000" pitchFamily="50" charset="-128"/>
              </a:rPr>
              <a:t>　→計算には内部被ばく線量評価コード（</a:t>
            </a:r>
            <a:r>
              <a:rPr kumimoji="1" lang="fr-FR" altLang="ja-JP" sz="1200" dirty="0">
                <a:latin typeface="BIZ UDPゴシック" panose="020B0400000000000000" pitchFamily="50" charset="-128"/>
                <a:ea typeface="BIZ UDPゴシック" panose="020B0400000000000000" pitchFamily="50" charset="-128"/>
              </a:rPr>
              <a:t>IDCC</a:t>
            </a:r>
            <a:r>
              <a:rPr kumimoji="1" lang="ja-JP" altLang="en-US" sz="1200" dirty="0">
                <a:latin typeface="BIZ UDPゴシック" panose="020B0400000000000000" pitchFamily="50" charset="-128"/>
                <a:ea typeface="BIZ UDPゴシック" panose="020B0400000000000000" pitchFamily="50" charset="-128"/>
              </a:rPr>
              <a:t>）を活用</a:t>
            </a:r>
            <a:endParaRPr kumimoji="1" lang="en-US" altLang="ja-JP" sz="1200" dirty="0">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endParaRPr kumimoji="1" lang="en-US" altLang="ja-JP" sz="1200" dirty="0">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a:t>
            </a:r>
            <a:r>
              <a:rPr kumimoji="1" lang="ja-JP" altLang="en-US" sz="1200" b="1" dirty="0">
                <a:latin typeface="BIZ UDPゴシック" panose="020B0400000000000000" pitchFamily="50" charset="-128"/>
                <a:ea typeface="BIZ UDPゴシック" panose="020B0400000000000000" pitchFamily="50" charset="-128"/>
              </a:rPr>
              <a:t>内部被ばく線量評価コード</a:t>
            </a: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 </a:t>
            </a:r>
            <a:r>
              <a:rPr kumimoji="1" lang="en-US" altLang="ja-JP"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IDCC </a:t>
            </a: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a:t>
            </a:r>
            <a:r>
              <a:rPr kumimoji="1" lang="en-US" altLang="ja-JP"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Internal Dose Calculation Code</a:t>
            </a:r>
            <a:r>
              <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a:t>
            </a:r>
            <a:endParaRPr kumimoji="1" lang="en-US" altLang="ja-JP"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a:p>
            <a:pPr marL="266700" marR="0" indent="-95250" algn="l" defTabSz="914400" rtl="0" eaLnBrk="1" fontAlgn="base" latinLnBrk="0" hangingPunct="1">
              <a:lnSpc>
                <a:spcPct val="100000"/>
              </a:lnSpc>
              <a:spcBef>
                <a:spcPct val="0"/>
              </a:spcBef>
              <a:spcAft>
                <a:spcPct val="0"/>
              </a:spcAft>
              <a:buClrTx/>
              <a:buSzTx/>
              <a:buFontTx/>
              <a:buNone/>
              <a:tabLst/>
            </a:pPr>
            <a:r>
              <a:rPr kumimoji="1" lang="en-US" altLang="ja-JP" sz="1200" dirty="0">
                <a:latin typeface="BIZ UDPゴシック" panose="020B0400000000000000" pitchFamily="50" charset="-128"/>
                <a:ea typeface="BIZ UDPゴシック" panose="020B0400000000000000" pitchFamily="50" charset="-128"/>
              </a:rPr>
              <a:t>‐</a:t>
            </a:r>
            <a:r>
              <a:rPr kumimoji="1" lang="en-US" altLang="ja-JP"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JAEA</a:t>
            </a:r>
            <a:r>
              <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が</a:t>
            </a:r>
            <a:r>
              <a:rPr kumimoji="1" lang="en-US" altLang="ja-JP"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H29(2017)</a:t>
            </a:r>
            <a:r>
              <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～原子力規制庁事業として開発</a:t>
            </a:r>
            <a:endParaRPr kumimoji="1" lang="en-US" altLang="ja-JP"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a:p>
            <a:pPr marL="266700" indent="-95250" defTabSz="914400" fontAlgn="base">
              <a:spcBef>
                <a:spcPct val="0"/>
              </a:spcBef>
              <a:spcAft>
                <a:spcPct val="0"/>
              </a:spcAft>
            </a:pPr>
            <a:r>
              <a:rPr kumimoji="1" lang="en-US" altLang="ja-JP" sz="1200" dirty="0">
                <a:latin typeface="BIZ UDPゴシック" panose="020B0400000000000000" pitchFamily="50" charset="-128"/>
                <a:ea typeface="BIZ UDPゴシック" panose="020B0400000000000000" pitchFamily="50" charset="-128"/>
              </a:rPr>
              <a:t>‐ICRP</a:t>
            </a:r>
            <a:r>
              <a:rPr kumimoji="1" lang="ja-JP" altLang="en-US" sz="1200" dirty="0">
                <a:latin typeface="BIZ UDPゴシック" panose="020B0400000000000000" pitchFamily="50" charset="-128"/>
                <a:ea typeface="BIZ UDPゴシック" panose="020B0400000000000000" pitchFamily="50" charset="-128"/>
              </a:rPr>
              <a:t> </a:t>
            </a:r>
            <a:r>
              <a:rPr kumimoji="1" lang="en-US" altLang="ja-JP"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2007</a:t>
            </a:r>
            <a:r>
              <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年勧告に準拠した</a:t>
            </a:r>
            <a:r>
              <a:rPr kumimoji="1" lang="ja-JP" altLang="en-US" sz="1200" i="0"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線量係数</a:t>
            </a:r>
            <a:r>
              <a:rPr kumimoji="1" lang="ja-JP" altLang="en-US" sz="1200" dirty="0">
                <a:latin typeface="BIZ UDPゴシック" panose="020B0400000000000000" pitchFamily="50" charset="-128"/>
                <a:ea typeface="BIZ UDPゴシック" panose="020B0400000000000000" pitchFamily="50" charset="-128"/>
              </a:rPr>
              <a:t>計算機能をもち、等価線量や実効線量係数を算出</a:t>
            </a:r>
            <a:endParaRPr kumimoji="1" lang="en-US" altLang="ja-JP" sz="1200" dirty="0">
              <a:latin typeface="BIZ UDPゴシック" panose="020B0400000000000000" pitchFamily="50" charset="-128"/>
              <a:ea typeface="BIZ UDPゴシック" panose="020B0400000000000000" pitchFamily="50" charset="-128"/>
            </a:endParaRPr>
          </a:p>
          <a:p>
            <a:pPr marL="266700" indent="-95250" defTabSz="914400" fontAlgn="base">
              <a:spcBef>
                <a:spcPct val="0"/>
              </a:spcBef>
              <a:spcAft>
                <a:spcPct val="0"/>
              </a:spcAft>
            </a:pP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i="0"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核種摂取量推定機能</a:t>
            </a:r>
            <a:r>
              <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をもち、</a:t>
            </a:r>
            <a:r>
              <a:rPr kumimoji="1" lang="ja-JP" altLang="en-US" sz="1200" dirty="0">
                <a:latin typeface="BIZ UDPゴシック" panose="020B0400000000000000" pitchFamily="50" charset="-128"/>
                <a:ea typeface="BIZ UDPゴシック" panose="020B0400000000000000" pitchFamily="50" charset="-128"/>
              </a:rPr>
              <a:t>摂取シナリオや</a:t>
            </a:r>
            <a:r>
              <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rPr>
              <a:t>モニタリング結果からの</a:t>
            </a:r>
            <a:r>
              <a:rPr kumimoji="1" lang="ja-JP" altLang="en-US" sz="1200" dirty="0">
                <a:latin typeface="BIZ UDPゴシック" panose="020B0400000000000000" pitchFamily="50" charset="-128"/>
                <a:ea typeface="BIZ UDPゴシック" panose="020B0400000000000000" pitchFamily="50" charset="-128"/>
              </a:rPr>
              <a:t>摂取量推定が可能</a:t>
            </a:r>
            <a:endParaRPr kumimoji="1" lang="en-US" altLang="ja-JP" sz="1200" dirty="0">
              <a:latin typeface="BIZ UDPゴシック" panose="020B0400000000000000" pitchFamily="50" charset="-128"/>
              <a:ea typeface="BIZ UDPゴシック" panose="020B0400000000000000" pitchFamily="50" charset="-128"/>
            </a:endParaRPr>
          </a:p>
          <a:p>
            <a:pPr marL="266700" indent="-95250" defTabSz="914400" fontAlgn="base">
              <a:spcBef>
                <a:spcPct val="0"/>
              </a:spcBef>
              <a:spcAft>
                <a:spcPct val="0"/>
              </a:spcAft>
            </a:pP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急性</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慢性摂取による体内放射能や排泄率の推移を可視化し、預託実効線量を表示</a:t>
            </a:r>
            <a:endParaRPr kumimoji="1" lang="en-US" altLang="ja-JP"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endParaRPr kumimoji="1" lang="en-US" altLang="ja-JP"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200" b="1" dirty="0">
                <a:latin typeface="BIZ UDPゴシック" panose="020B0400000000000000" pitchFamily="50" charset="-128"/>
                <a:ea typeface="BIZ UDPゴシック" panose="020B0400000000000000" pitchFamily="50" charset="-128"/>
              </a:rPr>
              <a:t>・評価結果例（協力住民へフィードバック予定）</a:t>
            </a:r>
            <a:endParaRPr kumimoji="1" lang="en-US" altLang="ja-JP" sz="1200" b="1" dirty="0">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200" b="1" dirty="0">
                <a:latin typeface="BIZ UDPゴシック" panose="020B0400000000000000" pitchFamily="50" charset="-128"/>
                <a:ea typeface="BIZ UDPゴシック" panose="020B0400000000000000" pitchFamily="50" charset="-128"/>
              </a:rPr>
              <a:t>　</a:t>
            </a:r>
            <a:r>
              <a:rPr kumimoji="1" lang="ja-JP" altLang="en-US" sz="1200" dirty="0">
                <a:latin typeface="BIZ UDPゴシック" panose="020B0400000000000000" pitchFamily="50" charset="-128"/>
                <a:ea typeface="BIZ UDPゴシック" panose="020B0400000000000000" pitchFamily="50" charset="-128"/>
              </a:rPr>
              <a:t>試料分析結果から摂取シナリオを想定し、</a:t>
            </a:r>
            <a:endParaRPr kumimoji="1" lang="en-US" altLang="ja-JP" sz="1200" dirty="0">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200" dirty="0">
                <a:latin typeface="BIZ UDPゴシック" panose="020B0400000000000000" pitchFamily="50" charset="-128"/>
                <a:ea typeface="BIZ UDPゴシック" panose="020B0400000000000000" pitchFamily="50" charset="-128"/>
              </a:rPr>
              <a:t>　慢性的な経口摂取の被ばく線量を算出</a:t>
            </a:r>
            <a:endParaRPr kumimoji="1" lang="en-US" altLang="ja-JP" sz="1200" dirty="0">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200" dirty="0">
                <a:latin typeface="BIZ UDPゴシック" panose="020B0400000000000000" pitchFamily="50" charset="-128"/>
                <a:ea typeface="BIZ UDPゴシック" panose="020B0400000000000000" pitchFamily="50" charset="-128"/>
              </a:rPr>
              <a:t>　例：</a:t>
            </a:r>
            <a:r>
              <a:rPr kumimoji="1" lang="en-US" altLang="ja-JP" sz="1200" dirty="0">
                <a:latin typeface="BIZ UDPゴシック" panose="020B0400000000000000" pitchFamily="50" charset="-128"/>
                <a:ea typeface="BIZ UDPゴシック" panose="020B0400000000000000" pitchFamily="50" charset="-128"/>
              </a:rPr>
              <a:t>1</a:t>
            </a:r>
            <a:r>
              <a:rPr kumimoji="1" lang="ja-JP" altLang="en-US" sz="1200" dirty="0">
                <a:latin typeface="BIZ UDPゴシック" panose="020B0400000000000000" pitchFamily="50" charset="-128"/>
                <a:ea typeface="BIZ UDPゴシック" panose="020B0400000000000000" pitchFamily="50" charset="-128"/>
              </a:rPr>
              <a:t>日</a:t>
            </a:r>
            <a:r>
              <a:rPr kumimoji="1" lang="en-US" altLang="ja-JP" sz="1200" dirty="0">
                <a:latin typeface="BIZ UDPゴシック" panose="020B0400000000000000" pitchFamily="50" charset="-128"/>
                <a:ea typeface="BIZ UDPゴシック" panose="020B0400000000000000" pitchFamily="50" charset="-128"/>
              </a:rPr>
              <a:t>3</a:t>
            </a:r>
            <a:r>
              <a:rPr kumimoji="1" lang="ja-JP" altLang="en-US" sz="1200" dirty="0">
                <a:latin typeface="BIZ UDPゴシック" panose="020B0400000000000000" pitchFamily="50" charset="-128"/>
                <a:ea typeface="BIZ UDPゴシック" panose="020B0400000000000000" pitchFamily="50" charset="-128"/>
              </a:rPr>
              <a:t>食分の</a:t>
            </a:r>
            <a:r>
              <a:rPr lang="ja-JP" altLang="en-US" sz="1200" dirty="0">
                <a:latin typeface="BIZ UDPゴシック" panose="020B0400000000000000" pitchFamily="50" charset="-128"/>
                <a:ea typeface="BIZ UDPゴシック" panose="020B0400000000000000" pitchFamily="50" charset="-128"/>
              </a:rPr>
              <a:t>放射性</a:t>
            </a:r>
            <a:r>
              <a:rPr lang="pl-PL" altLang="ja-JP" sz="1200" dirty="0">
                <a:latin typeface="BIZ UDPゴシック" panose="020B0400000000000000" pitchFamily="50" charset="-128"/>
                <a:ea typeface="BIZ UDPゴシック" panose="020B0400000000000000" pitchFamily="50" charset="-128"/>
              </a:rPr>
              <a:t>Cs</a:t>
            </a:r>
            <a:r>
              <a:rPr lang="ja-JP" altLang="en-US" sz="1200" dirty="0">
                <a:latin typeface="BIZ UDPゴシック" panose="020B0400000000000000" pitchFamily="50" charset="-128"/>
                <a:ea typeface="BIZ UDPゴシック" panose="020B0400000000000000" pitchFamily="50" charset="-128"/>
              </a:rPr>
              <a:t>濃度</a:t>
            </a:r>
            <a:r>
              <a:rPr kumimoji="1" lang="ja-JP" altLang="en-US" sz="1200" dirty="0">
                <a:latin typeface="BIZ UDPゴシック" panose="020B0400000000000000" pitchFamily="50" charset="-128"/>
                <a:ea typeface="BIZ UDPゴシック" panose="020B0400000000000000" pitchFamily="50" charset="-128"/>
              </a:rPr>
              <a:t>を</a:t>
            </a:r>
            <a:endParaRPr kumimoji="1" lang="en-US" altLang="ja-JP" sz="1200" dirty="0">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lang="ja-JP" altLang="en-US" sz="1200" dirty="0">
                <a:latin typeface="BIZ UDPゴシック" panose="020B0400000000000000" pitchFamily="50" charset="-128"/>
                <a:ea typeface="BIZ UDPゴシック" panose="020B0400000000000000" pitchFamily="50" charset="-128"/>
              </a:rPr>
              <a:t>　</a:t>
            </a:r>
            <a:r>
              <a:rPr kumimoji="1" lang="en-US" altLang="ja-JP" sz="1200" dirty="0">
                <a:latin typeface="BIZ UDPゴシック" panose="020B0400000000000000" pitchFamily="50" charset="-128"/>
                <a:ea typeface="BIZ UDPゴシック" panose="020B0400000000000000" pitchFamily="50" charset="-128"/>
              </a:rPr>
              <a:t>100Bq</a:t>
            </a:r>
            <a:r>
              <a:rPr kumimoji="1" lang="ja-JP" altLang="en-US" sz="1200" dirty="0">
                <a:latin typeface="BIZ UDPゴシック" panose="020B0400000000000000" pitchFamily="50" charset="-128"/>
                <a:ea typeface="BIZ UDPゴシック" panose="020B0400000000000000" pitchFamily="50" charset="-128"/>
              </a:rPr>
              <a:t>だった場合</a:t>
            </a:r>
            <a:endParaRPr kumimoji="1" lang="en-US" altLang="ja-JP" sz="1200" dirty="0">
              <a:latin typeface="BIZ UDPゴシック" panose="020B0400000000000000" pitchFamily="50" charset="-128"/>
              <a:ea typeface="BIZ UDPゴシック" panose="020B0400000000000000" pitchFamily="50" charset="-128"/>
            </a:endParaRPr>
          </a:p>
          <a:p>
            <a:pPr marL="95250" marR="0" indent="-95250" algn="l" defTabSz="914400" rtl="0" eaLnBrk="1" fontAlgn="base" latinLnBrk="0" hangingPunct="1">
              <a:lnSpc>
                <a:spcPct val="100000"/>
              </a:lnSpc>
              <a:spcBef>
                <a:spcPct val="0"/>
              </a:spcBef>
              <a:spcAft>
                <a:spcPct val="0"/>
              </a:spcAft>
              <a:buClrTx/>
              <a:buSzTx/>
              <a:buFontTx/>
              <a:buNone/>
              <a:tabLst/>
            </a:pPr>
            <a:r>
              <a:rPr kumimoji="1" lang="ja-JP" altLang="en-US" sz="1200" dirty="0">
                <a:latin typeface="BIZ UDPゴシック" panose="020B0400000000000000" pitchFamily="50" charset="-128"/>
                <a:ea typeface="BIZ UDPゴシック" panose="020B0400000000000000" pitchFamily="50" charset="-128"/>
              </a:rPr>
              <a:t>　　　→ </a:t>
            </a:r>
            <a:r>
              <a:rPr kumimoji="1" lang="en-US" altLang="ja-JP" sz="1200" dirty="0">
                <a:latin typeface="BIZ UDPゴシック" panose="020B0400000000000000" pitchFamily="50" charset="-128"/>
                <a:ea typeface="BIZ UDPゴシック" panose="020B0400000000000000" pitchFamily="50" charset="-128"/>
              </a:rPr>
              <a:t>3</a:t>
            </a:r>
            <a:r>
              <a:rPr kumimoji="1" lang="ja-JP" altLang="en-US" sz="1200" dirty="0">
                <a:latin typeface="BIZ UDPゴシック" panose="020B0400000000000000" pitchFamily="50" charset="-128"/>
                <a:ea typeface="BIZ UDPゴシック" panose="020B0400000000000000" pitchFamily="50" charset="-128"/>
              </a:rPr>
              <a:t>食を繰り返し１年間毎日食べ続けた場合、</a:t>
            </a:r>
            <a:endParaRPr kumimoji="1" lang="en-US" altLang="ja-JP" sz="1200" dirty="0">
              <a:latin typeface="BIZ UDPゴシック" panose="020B0400000000000000" pitchFamily="50" charset="-128"/>
              <a:ea typeface="BIZ UDPゴシック" panose="020B0400000000000000" pitchFamily="50" charset="-128"/>
            </a:endParaRPr>
          </a:p>
          <a:p>
            <a:pPr marL="552450" lvl="1" indent="-95250" algn="just" defTabSz="914400" fontAlgn="base">
              <a:spcBef>
                <a:spcPct val="0"/>
              </a:spcBef>
              <a:spcAft>
                <a:spcPct val="0"/>
              </a:spcAft>
            </a:pPr>
            <a:r>
              <a:rPr kumimoji="1" lang="ja-JP" altLang="en-US" sz="1200" dirty="0">
                <a:latin typeface="BIZ UDPゴシック" panose="020B0400000000000000" pitchFamily="50" charset="-128"/>
                <a:ea typeface="BIZ UDPゴシック" panose="020B0400000000000000" pitchFamily="50" charset="-128"/>
              </a:rPr>
              <a:t>  　 </a:t>
            </a:r>
            <a:r>
              <a:rPr kumimoji="1" lang="ja-JP" altLang="en-US" sz="1200" u="sng" dirty="0">
                <a:latin typeface="BIZ UDPゴシック" panose="020B0400000000000000" pitchFamily="50" charset="-128"/>
                <a:ea typeface="BIZ UDPゴシック" panose="020B0400000000000000" pitchFamily="50" charset="-128"/>
              </a:rPr>
              <a:t>預託実効線量（</a:t>
            </a:r>
            <a:r>
              <a:rPr kumimoji="1" lang="en-US" altLang="ja-JP" sz="1200" u="sng" dirty="0">
                <a:latin typeface="BIZ UDPゴシック" panose="020B0400000000000000" pitchFamily="50" charset="-128"/>
                <a:ea typeface="BIZ UDPゴシック" panose="020B0400000000000000" pitchFamily="50" charset="-128"/>
              </a:rPr>
              <a:t>50</a:t>
            </a:r>
            <a:r>
              <a:rPr kumimoji="1" lang="ja-JP" altLang="en-US" sz="1200" u="sng" dirty="0">
                <a:latin typeface="BIZ UDPゴシック" panose="020B0400000000000000" pitchFamily="50" charset="-128"/>
                <a:ea typeface="BIZ UDPゴシック" panose="020B0400000000000000" pitchFamily="50" charset="-128"/>
              </a:rPr>
              <a:t>年）は</a:t>
            </a:r>
            <a:r>
              <a:rPr lang="en-US" altLang="ja-JP" sz="1200" u="sng" dirty="0">
                <a:latin typeface="BIZ UDPゴシック" panose="020B0400000000000000" pitchFamily="50" charset="-128"/>
                <a:ea typeface="BIZ UDPゴシック" panose="020B0400000000000000" pitchFamily="50" charset="-128"/>
              </a:rPr>
              <a:t> 0.50 mSv </a:t>
            </a:r>
            <a:r>
              <a:rPr lang="ja-JP" altLang="en-US" sz="1200" dirty="0">
                <a:latin typeface="BIZ UDPゴシック" panose="020B0400000000000000" pitchFamily="50" charset="-128"/>
                <a:ea typeface="BIZ UDPゴシック" panose="020B0400000000000000" pitchFamily="50" charset="-128"/>
              </a:rPr>
              <a:t>になる</a:t>
            </a:r>
          </a:p>
          <a:p>
            <a:pPr marL="95250" indent="-95250" algn="just" defTabSz="914400" fontAlgn="base">
              <a:spcBef>
                <a:spcPct val="0"/>
              </a:spcBef>
              <a:spcAft>
                <a:spcPct val="0"/>
              </a:spcAft>
            </a:pPr>
            <a:endParaRPr lang="en-US" altLang="ja-JP" sz="1200" dirty="0">
              <a:latin typeface="BIZ UDPゴシック" panose="020B0400000000000000" pitchFamily="50" charset="-128"/>
              <a:ea typeface="BIZ UDPゴシック" panose="020B0400000000000000" pitchFamily="50" charset="-128"/>
            </a:endParaRPr>
          </a:p>
        </p:txBody>
      </p:sp>
      <p:sp>
        <p:nvSpPr>
          <p:cNvPr id="6274" name="矢印: 右 6273">
            <a:extLst>
              <a:ext uri="{FF2B5EF4-FFF2-40B4-BE49-F238E27FC236}">
                <a16:creationId xmlns:a16="http://schemas.microsoft.com/office/drawing/2014/main" id="{4A6F183A-D43E-8E5D-8B9C-674572FB2757}"/>
              </a:ext>
            </a:extLst>
          </p:cNvPr>
          <p:cNvSpPr/>
          <p:nvPr/>
        </p:nvSpPr>
        <p:spPr bwMode="auto">
          <a:xfrm>
            <a:off x="3037344" y="3719475"/>
            <a:ext cx="478809" cy="550247"/>
          </a:xfrm>
          <a:prstGeom prst="rightArrow">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pic>
        <p:nvPicPr>
          <p:cNvPr id="6275" name="Picture 6">
            <a:extLst>
              <a:ext uri="{FF2B5EF4-FFF2-40B4-BE49-F238E27FC236}">
                <a16:creationId xmlns:a16="http://schemas.microsoft.com/office/drawing/2014/main" id="{55AB2D72-6387-6632-69F9-E9257C9368C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44" r="51317"/>
          <a:stretch/>
        </p:blipFill>
        <p:spPr bwMode="auto">
          <a:xfrm>
            <a:off x="348754" y="5082330"/>
            <a:ext cx="1722465" cy="135825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276" name="表 6275">
            <a:extLst>
              <a:ext uri="{FF2B5EF4-FFF2-40B4-BE49-F238E27FC236}">
                <a16:creationId xmlns:a16="http://schemas.microsoft.com/office/drawing/2014/main" id="{5F58F7FD-8B02-93A3-30BC-07CB1AB164CC}"/>
              </a:ext>
            </a:extLst>
          </p:cNvPr>
          <p:cNvGraphicFramePr>
            <a:graphicFrameLocks noGrp="1"/>
          </p:cNvGraphicFramePr>
          <p:nvPr>
            <p:extLst>
              <p:ext uri="{D42A27DB-BD31-4B8C-83A1-F6EECF244321}">
                <p14:modId xmlns:p14="http://schemas.microsoft.com/office/powerpoint/2010/main" val="1140244097"/>
              </p:ext>
            </p:extLst>
          </p:nvPr>
        </p:nvGraphicFramePr>
        <p:xfrm>
          <a:off x="2093646" y="5082331"/>
          <a:ext cx="1513335" cy="1487274"/>
        </p:xfrm>
        <a:graphic>
          <a:graphicData uri="http://schemas.openxmlformats.org/drawingml/2006/table">
            <a:tbl>
              <a:tblPr firstRow="1" bandRow="1">
                <a:tableStyleId>{073A0DAA-6AF3-43AB-8588-CEC1D06C72B9}</a:tableStyleId>
              </a:tblPr>
              <a:tblGrid>
                <a:gridCol w="531025">
                  <a:extLst>
                    <a:ext uri="{9D8B030D-6E8A-4147-A177-3AD203B41FA5}">
                      <a16:colId xmlns:a16="http://schemas.microsoft.com/office/drawing/2014/main" val="3927205003"/>
                    </a:ext>
                  </a:extLst>
                </a:gridCol>
                <a:gridCol w="982310">
                  <a:extLst>
                    <a:ext uri="{9D8B030D-6E8A-4147-A177-3AD203B41FA5}">
                      <a16:colId xmlns:a16="http://schemas.microsoft.com/office/drawing/2014/main" val="3986335739"/>
                    </a:ext>
                  </a:extLst>
                </a:gridCol>
              </a:tblGrid>
              <a:tr h="227600">
                <a:tc>
                  <a:txBody>
                    <a:bodyPr/>
                    <a:lstStyle/>
                    <a:p>
                      <a:pPr algn="ctr"/>
                      <a:r>
                        <a:rPr kumimoji="1" lang="ja-JP" altLang="en-US" sz="1000" dirty="0">
                          <a:latin typeface="BIZ UDPゴシック" panose="020B0400000000000000" pitchFamily="50" charset="-128"/>
                          <a:ea typeface="BIZ UDPゴシック" panose="020B0400000000000000" pitchFamily="50" charset="-128"/>
                        </a:rPr>
                        <a:t>種目</a:t>
                      </a:r>
                    </a:p>
                  </a:txBody>
                  <a:tcPr marL="51821" marR="51821" marT="25910" marB="25910"/>
                </a:tc>
                <a:tc>
                  <a:txBody>
                    <a:bodyPr/>
                    <a:lstStyle/>
                    <a:p>
                      <a:pPr algn="ctr"/>
                      <a:r>
                        <a:rPr kumimoji="1" lang="ja-JP" altLang="en-US" sz="1000" dirty="0">
                          <a:latin typeface="BIZ UDPゴシック" panose="020B0400000000000000" pitchFamily="50" charset="-128"/>
                          <a:ea typeface="BIZ UDPゴシック" panose="020B0400000000000000" pitchFamily="50" charset="-128"/>
                        </a:rPr>
                        <a:t>摂取量 </a:t>
                      </a:r>
                      <a:r>
                        <a:rPr kumimoji="1" lang="en-US" altLang="ja-JP" sz="1000" dirty="0">
                          <a:latin typeface="BIZ UDPゴシック" panose="020B0400000000000000" pitchFamily="50" charset="-128"/>
                          <a:ea typeface="BIZ UDPゴシック" panose="020B0400000000000000" pitchFamily="50" charset="-128"/>
                        </a:rPr>
                        <a:t>(1</a:t>
                      </a:r>
                      <a:r>
                        <a:rPr kumimoji="1" lang="ja-JP" altLang="en-US" sz="1000" dirty="0">
                          <a:latin typeface="BIZ UDPゴシック" panose="020B0400000000000000" pitchFamily="50" charset="-128"/>
                          <a:ea typeface="BIZ UDPゴシック" panose="020B0400000000000000" pitchFamily="50" charset="-128"/>
                        </a:rPr>
                        <a:t>週間）</a:t>
                      </a:r>
                    </a:p>
                  </a:txBody>
                  <a:tcPr marL="51821" marR="51821" marT="25910" marB="25910"/>
                </a:tc>
                <a:extLst>
                  <a:ext uri="{0D108BD9-81ED-4DB2-BD59-A6C34878D82A}">
                    <a16:rowId xmlns:a16="http://schemas.microsoft.com/office/drawing/2014/main" val="2225300823"/>
                  </a:ext>
                </a:extLst>
              </a:tr>
              <a:tr h="224481">
                <a:tc>
                  <a:txBody>
                    <a:bodyPr/>
                    <a:lstStyle/>
                    <a:p>
                      <a:pPr algn="ctr"/>
                      <a:r>
                        <a:rPr kumimoji="1" lang="ja-JP" altLang="en-US" sz="1000" dirty="0">
                          <a:latin typeface="BIZ UDPゴシック" panose="020B0400000000000000" pitchFamily="50" charset="-128"/>
                          <a:ea typeface="BIZ UDPゴシック" panose="020B0400000000000000" pitchFamily="50" charset="-128"/>
                        </a:rPr>
                        <a:t>米</a:t>
                      </a:r>
                    </a:p>
                  </a:txBody>
                  <a:tcPr marL="51821" marR="51821" marT="25910" marB="25910"/>
                </a:tc>
                <a:tc>
                  <a:txBody>
                    <a:bodyPr/>
                    <a:lstStyle/>
                    <a:p>
                      <a:pPr algn="ctr"/>
                      <a:r>
                        <a:rPr kumimoji="1" lang="en-US" altLang="ja-JP" sz="1000" dirty="0">
                          <a:latin typeface="BIZ UDPゴシック" panose="020B0400000000000000" pitchFamily="50" charset="-128"/>
                          <a:ea typeface="BIZ UDPゴシック" panose="020B0400000000000000" pitchFamily="50" charset="-128"/>
                        </a:rPr>
                        <a:t>*** </a:t>
                      </a:r>
                      <a:r>
                        <a:rPr kumimoji="1" lang="ja-JP" altLang="en-US" sz="1000" dirty="0">
                          <a:latin typeface="BIZ UDPゴシック" panose="020B0400000000000000" pitchFamily="50" charset="-128"/>
                          <a:ea typeface="BIZ UDPゴシック" panose="020B0400000000000000" pitchFamily="50" charset="-128"/>
                        </a:rPr>
                        <a:t>合</a:t>
                      </a:r>
                    </a:p>
                  </a:txBody>
                  <a:tcPr marL="51821" marR="51821" marT="25910" marB="25910"/>
                </a:tc>
                <a:extLst>
                  <a:ext uri="{0D108BD9-81ED-4DB2-BD59-A6C34878D82A}">
                    <a16:rowId xmlns:a16="http://schemas.microsoft.com/office/drawing/2014/main" val="309769669"/>
                  </a:ext>
                </a:extLst>
              </a:tr>
              <a:tr h="227600">
                <a:tc>
                  <a:txBody>
                    <a:bodyPr/>
                    <a:lstStyle/>
                    <a:p>
                      <a:pPr algn="ctr"/>
                      <a:r>
                        <a:rPr kumimoji="1" lang="ja-JP" altLang="en-US" sz="1000" dirty="0">
                          <a:latin typeface="BIZ UDPゴシック" panose="020B0400000000000000" pitchFamily="50" charset="-128"/>
                          <a:ea typeface="BIZ UDPゴシック" panose="020B0400000000000000" pitchFamily="50" charset="-128"/>
                        </a:rPr>
                        <a:t>肉</a:t>
                      </a:r>
                    </a:p>
                  </a:txBody>
                  <a:tcPr marL="51821" marR="51821" marT="25910" marB="25910"/>
                </a:tc>
                <a:tc>
                  <a:txBody>
                    <a:bodyPr/>
                    <a:lstStyle/>
                    <a:p>
                      <a:pPr algn="ctr"/>
                      <a:r>
                        <a:rPr kumimoji="1" lang="en-US" altLang="ja-JP" sz="1000" dirty="0">
                          <a:latin typeface="BIZ UDPゴシック" panose="020B0400000000000000" pitchFamily="50" charset="-128"/>
                          <a:ea typeface="BIZ UDPゴシック" panose="020B0400000000000000" pitchFamily="50" charset="-128"/>
                        </a:rPr>
                        <a:t>*** </a:t>
                      </a:r>
                      <a:r>
                        <a:rPr kumimoji="1" lang="ja-JP" altLang="en-US" sz="1000" dirty="0">
                          <a:latin typeface="BIZ UDPゴシック" panose="020B0400000000000000" pitchFamily="50" charset="-128"/>
                          <a:ea typeface="BIZ UDPゴシック" panose="020B0400000000000000" pitchFamily="50" charset="-128"/>
                        </a:rPr>
                        <a:t>グラム</a:t>
                      </a:r>
                    </a:p>
                  </a:txBody>
                  <a:tcPr marL="51821" marR="51821" marT="25910" marB="25910"/>
                </a:tc>
                <a:extLst>
                  <a:ext uri="{0D108BD9-81ED-4DB2-BD59-A6C34878D82A}">
                    <a16:rowId xmlns:a16="http://schemas.microsoft.com/office/drawing/2014/main" val="2441737980"/>
                  </a:ext>
                </a:extLst>
              </a:tr>
              <a:tr h="223373">
                <a:tc>
                  <a:txBody>
                    <a:bodyPr/>
                    <a:lstStyle/>
                    <a:p>
                      <a:pPr algn="ctr"/>
                      <a:r>
                        <a:rPr kumimoji="1" lang="ja-JP" altLang="en-US" sz="1000" dirty="0">
                          <a:latin typeface="BIZ UDPゴシック" panose="020B0400000000000000" pitchFamily="50" charset="-128"/>
                          <a:ea typeface="BIZ UDPゴシック" panose="020B0400000000000000" pitchFamily="50" charset="-128"/>
                        </a:rPr>
                        <a:t>魚</a:t>
                      </a:r>
                    </a:p>
                  </a:txBody>
                  <a:tcPr marL="51821" marR="51821" marT="25910" marB="25910"/>
                </a:tc>
                <a:tc>
                  <a:txBody>
                    <a:bodyPr/>
                    <a:lstStyle/>
                    <a:p>
                      <a:pPr algn="ctr"/>
                      <a:r>
                        <a:rPr kumimoji="1" lang="en-US" altLang="ja-JP" sz="1000" dirty="0">
                          <a:latin typeface="BIZ UDPゴシック" panose="020B0400000000000000" pitchFamily="50" charset="-128"/>
                          <a:ea typeface="BIZ UDPゴシック" panose="020B0400000000000000" pitchFamily="50" charset="-128"/>
                        </a:rPr>
                        <a:t>*** </a:t>
                      </a:r>
                      <a:r>
                        <a:rPr kumimoji="1" lang="ja-JP" altLang="en-US" sz="1000" dirty="0">
                          <a:latin typeface="BIZ UDPゴシック" panose="020B0400000000000000" pitchFamily="50" charset="-128"/>
                          <a:ea typeface="BIZ UDPゴシック" panose="020B0400000000000000" pitchFamily="50" charset="-128"/>
                        </a:rPr>
                        <a:t>グラム</a:t>
                      </a:r>
                    </a:p>
                  </a:txBody>
                  <a:tcPr marL="51821" marR="51821" marT="25910" marB="25910"/>
                </a:tc>
                <a:extLst>
                  <a:ext uri="{0D108BD9-81ED-4DB2-BD59-A6C34878D82A}">
                    <a16:rowId xmlns:a16="http://schemas.microsoft.com/office/drawing/2014/main" val="1361374480"/>
                  </a:ext>
                </a:extLst>
              </a:tr>
              <a:tr h="227600">
                <a:tc>
                  <a:txBody>
                    <a:bodyPr/>
                    <a:lstStyle/>
                    <a:p>
                      <a:pPr algn="ctr"/>
                      <a:r>
                        <a:rPr kumimoji="1" lang="ja-JP" altLang="en-US" sz="1000" dirty="0">
                          <a:latin typeface="BIZ UDPゴシック" panose="020B0400000000000000" pitchFamily="50" charset="-128"/>
                          <a:ea typeface="BIZ UDPゴシック" panose="020B0400000000000000" pitchFamily="50" charset="-128"/>
                        </a:rPr>
                        <a:t>野菜</a:t>
                      </a:r>
                    </a:p>
                  </a:txBody>
                  <a:tcPr marL="51821" marR="51821" marT="25910" marB="25910"/>
                </a:tc>
                <a:tc>
                  <a:txBody>
                    <a:bodyPr/>
                    <a:lstStyle/>
                    <a:p>
                      <a:pPr algn="ctr"/>
                      <a:r>
                        <a:rPr kumimoji="1" lang="en-US" altLang="ja-JP" sz="1000" dirty="0">
                          <a:latin typeface="BIZ UDPゴシック" panose="020B0400000000000000" pitchFamily="50" charset="-128"/>
                          <a:ea typeface="BIZ UDPゴシック" panose="020B0400000000000000" pitchFamily="50" charset="-128"/>
                        </a:rPr>
                        <a:t>*** </a:t>
                      </a:r>
                      <a:r>
                        <a:rPr kumimoji="1" lang="ja-JP" altLang="en-US" sz="1000" dirty="0">
                          <a:latin typeface="BIZ UDPゴシック" panose="020B0400000000000000" pitchFamily="50" charset="-128"/>
                          <a:ea typeface="BIZ UDPゴシック" panose="020B0400000000000000" pitchFamily="50" charset="-128"/>
                        </a:rPr>
                        <a:t>グラム</a:t>
                      </a:r>
                    </a:p>
                  </a:txBody>
                  <a:tcPr marL="51821" marR="51821" marT="25910" marB="25910"/>
                </a:tc>
                <a:extLst>
                  <a:ext uri="{0D108BD9-81ED-4DB2-BD59-A6C34878D82A}">
                    <a16:rowId xmlns:a16="http://schemas.microsoft.com/office/drawing/2014/main" val="1415252707"/>
                  </a:ext>
                </a:extLst>
              </a:tr>
              <a:tr h="227600">
                <a:tc>
                  <a:txBody>
                    <a:bodyPr/>
                    <a:lstStyle/>
                    <a:p>
                      <a:pPr algn="ctr"/>
                      <a:r>
                        <a:rPr kumimoji="1" lang="ja-JP" altLang="en-US" sz="1000" dirty="0">
                          <a:latin typeface="BIZ UDPゴシック" panose="020B0400000000000000" pitchFamily="50" charset="-128"/>
                          <a:ea typeface="BIZ UDPゴシック" panose="020B0400000000000000" pitchFamily="50" charset="-128"/>
                        </a:rPr>
                        <a:t>水</a:t>
                      </a:r>
                    </a:p>
                  </a:txBody>
                  <a:tcPr marL="51821" marR="51821" marT="25910" marB="25910"/>
                </a:tc>
                <a:tc>
                  <a:txBody>
                    <a:bodyPr/>
                    <a:lstStyle/>
                    <a:p>
                      <a:pPr algn="ctr"/>
                      <a:r>
                        <a:rPr kumimoji="1" lang="en-US" altLang="ja-JP" sz="1000" dirty="0">
                          <a:latin typeface="BIZ UDPゴシック" panose="020B0400000000000000" pitchFamily="50" charset="-128"/>
                          <a:ea typeface="BIZ UDPゴシック" panose="020B0400000000000000" pitchFamily="50" charset="-128"/>
                        </a:rPr>
                        <a:t>*** </a:t>
                      </a:r>
                      <a:r>
                        <a:rPr kumimoji="1" lang="ja-JP" altLang="en-US" sz="1000" dirty="0">
                          <a:latin typeface="BIZ UDPゴシック" panose="020B0400000000000000" pitchFamily="50" charset="-128"/>
                          <a:ea typeface="BIZ UDPゴシック" panose="020B0400000000000000" pitchFamily="50" charset="-128"/>
                        </a:rPr>
                        <a:t>リットル</a:t>
                      </a:r>
                    </a:p>
                  </a:txBody>
                  <a:tcPr marL="51821" marR="51821" marT="25910" marB="25910"/>
                </a:tc>
                <a:extLst>
                  <a:ext uri="{0D108BD9-81ED-4DB2-BD59-A6C34878D82A}">
                    <a16:rowId xmlns:a16="http://schemas.microsoft.com/office/drawing/2014/main" val="1792525026"/>
                  </a:ext>
                </a:extLst>
              </a:tr>
            </a:tbl>
          </a:graphicData>
        </a:graphic>
      </p:graphicFrame>
      <p:sp>
        <p:nvSpPr>
          <p:cNvPr id="6277" name="矢印: 右 6276">
            <a:extLst>
              <a:ext uri="{FF2B5EF4-FFF2-40B4-BE49-F238E27FC236}">
                <a16:creationId xmlns:a16="http://schemas.microsoft.com/office/drawing/2014/main" id="{C322722C-8C3F-6D5B-E77C-F82A41282F45}"/>
              </a:ext>
            </a:extLst>
          </p:cNvPr>
          <p:cNvSpPr/>
          <p:nvPr/>
        </p:nvSpPr>
        <p:spPr bwMode="auto">
          <a:xfrm>
            <a:off x="1771260" y="5437529"/>
            <a:ext cx="297201" cy="550247"/>
          </a:xfrm>
          <a:prstGeom prst="rightArrow">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grpSp>
        <p:nvGrpSpPr>
          <p:cNvPr id="6278" name="グループ化 6277">
            <a:extLst>
              <a:ext uri="{FF2B5EF4-FFF2-40B4-BE49-F238E27FC236}">
                <a16:creationId xmlns:a16="http://schemas.microsoft.com/office/drawing/2014/main" id="{AB909426-A84C-9365-5909-5C5C30DA7B4B}"/>
              </a:ext>
            </a:extLst>
          </p:cNvPr>
          <p:cNvGrpSpPr/>
          <p:nvPr/>
        </p:nvGrpSpPr>
        <p:grpSpPr>
          <a:xfrm>
            <a:off x="7405809" y="4914998"/>
            <a:ext cx="2380044" cy="1734328"/>
            <a:chOff x="8887294" y="4449852"/>
            <a:chExt cx="2380044" cy="1734328"/>
          </a:xfrm>
        </p:grpSpPr>
        <p:grpSp>
          <p:nvGrpSpPr>
            <p:cNvPr id="6279" name="グループ化 6278">
              <a:extLst>
                <a:ext uri="{FF2B5EF4-FFF2-40B4-BE49-F238E27FC236}">
                  <a16:creationId xmlns:a16="http://schemas.microsoft.com/office/drawing/2014/main" id="{2DB1F918-FD03-F574-AF54-53EC5BDF63D2}"/>
                </a:ext>
              </a:extLst>
            </p:cNvPr>
            <p:cNvGrpSpPr/>
            <p:nvPr/>
          </p:nvGrpSpPr>
          <p:grpSpPr>
            <a:xfrm>
              <a:off x="8887294" y="4449852"/>
              <a:ext cx="2380044" cy="1734328"/>
              <a:chOff x="9529900" y="4706420"/>
              <a:chExt cx="2380044" cy="1734328"/>
            </a:xfrm>
          </p:grpSpPr>
          <p:pic>
            <p:nvPicPr>
              <p:cNvPr id="6282" name="図 6281">
                <a:extLst>
                  <a:ext uri="{FF2B5EF4-FFF2-40B4-BE49-F238E27FC236}">
                    <a16:creationId xmlns:a16="http://schemas.microsoft.com/office/drawing/2014/main" id="{47E2432B-15AE-9708-F33E-F29E2B9AF619}"/>
                  </a:ext>
                </a:extLst>
              </p:cNvPr>
              <p:cNvPicPr>
                <a:picLocks noChangeAspect="1"/>
              </p:cNvPicPr>
              <p:nvPr/>
            </p:nvPicPr>
            <p:blipFill>
              <a:blip r:embed="rId4"/>
              <a:stretch>
                <a:fillRect/>
              </a:stretch>
            </p:blipFill>
            <p:spPr>
              <a:xfrm>
                <a:off x="9529900" y="4706420"/>
                <a:ext cx="2380044" cy="1734328"/>
              </a:xfrm>
              <a:prstGeom prst="rect">
                <a:avLst/>
              </a:prstGeom>
            </p:spPr>
          </p:pic>
          <p:sp>
            <p:nvSpPr>
              <p:cNvPr id="6283" name="テキスト ボックス 6282">
                <a:extLst>
                  <a:ext uri="{FF2B5EF4-FFF2-40B4-BE49-F238E27FC236}">
                    <a16:creationId xmlns:a16="http://schemas.microsoft.com/office/drawing/2014/main" id="{51765668-2EA2-5B3B-4506-C9483DE2FB54}"/>
                  </a:ext>
                </a:extLst>
              </p:cNvPr>
              <p:cNvSpPr txBox="1"/>
              <p:nvPr/>
            </p:nvSpPr>
            <p:spPr>
              <a:xfrm>
                <a:off x="10681085" y="4921664"/>
                <a:ext cx="1228859" cy="577081"/>
              </a:xfrm>
              <a:prstGeom prst="rect">
                <a:avLst/>
              </a:prstGeom>
              <a:noFill/>
            </p:spPr>
            <p:txBody>
              <a:bodyPr wrap="square" rtlCol="0">
                <a:spAutoFit/>
              </a:bodyPr>
              <a:lstStyle/>
              <a:p>
                <a:r>
                  <a:rPr lang="ja-JP" altLang="en-US" sz="1050" b="1" dirty="0">
                    <a:latin typeface="BIZ UDPゴシック" panose="020B0400000000000000" pitchFamily="50" charset="-128"/>
                    <a:ea typeface="BIZ UDPゴシック" panose="020B0400000000000000" pitchFamily="50" charset="-128"/>
                  </a:rPr>
                  <a:t>体内残留放射能（</a:t>
                </a:r>
                <a:r>
                  <a:rPr lang="en-US" altLang="ja-JP" sz="1050" b="1" dirty="0" err="1">
                    <a:latin typeface="BIZ UDPゴシック" panose="020B0400000000000000" pitchFamily="50" charset="-128"/>
                    <a:ea typeface="BIZ UDPゴシック" panose="020B0400000000000000" pitchFamily="50" charset="-128"/>
                  </a:rPr>
                  <a:t>Bq</a:t>
                </a:r>
                <a:r>
                  <a:rPr lang="ja-JP" altLang="en-US" sz="1050" b="1" dirty="0">
                    <a:latin typeface="BIZ UDPゴシック" panose="020B0400000000000000" pitchFamily="50" charset="-128"/>
                    <a:ea typeface="BIZ UDPゴシック" panose="020B0400000000000000" pitchFamily="50" charset="-128"/>
                  </a:rPr>
                  <a:t>）の推移を</a:t>
                </a:r>
                <a:endParaRPr lang="en-US" altLang="ja-JP" sz="1050" b="1" dirty="0">
                  <a:latin typeface="BIZ UDPゴシック" panose="020B0400000000000000" pitchFamily="50" charset="-128"/>
                  <a:ea typeface="BIZ UDPゴシック" panose="020B0400000000000000" pitchFamily="50" charset="-128"/>
                </a:endParaRPr>
              </a:p>
              <a:p>
                <a:r>
                  <a:rPr lang="ja-JP" altLang="en-US" sz="1050" b="1" dirty="0">
                    <a:latin typeface="BIZ UDPゴシック" panose="020B0400000000000000" pitchFamily="50" charset="-128"/>
                    <a:ea typeface="BIZ UDPゴシック" panose="020B0400000000000000" pitchFamily="50" charset="-128"/>
                  </a:rPr>
                  <a:t>グラフ表示</a:t>
                </a:r>
                <a:endParaRPr lang="en-US" altLang="ja-JP" sz="1050" b="1" dirty="0">
                  <a:latin typeface="BIZ UDPゴシック" panose="020B0400000000000000" pitchFamily="50" charset="-128"/>
                  <a:ea typeface="BIZ UDPゴシック" panose="020B0400000000000000" pitchFamily="50" charset="-128"/>
                </a:endParaRPr>
              </a:p>
            </p:txBody>
          </p:sp>
        </p:grpSp>
        <p:sp>
          <p:nvSpPr>
            <p:cNvPr id="6280" name="矢印: 左右 6279">
              <a:extLst>
                <a:ext uri="{FF2B5EF4-FFF2-40B4-BE49-F238E27FC236}">
                  <a16:creationId xmlns:a16="http://schemas.microsoft.com/office/drawing/2014/main" id="{1A0EB34B-FA7B-CA00-92C6-9047888727A9}"/>
                </a:ext>
              </a:extLst>
            </p:cNvPr>
            <p:cNvSpPr/>
            <p:nvPr/>
          </p:nvSpPr>
          <p:spPr bwMode="auto">
            <a:xfrm>
              <a:off x="9195758" y="5585348"/>
              <a:ext cx="595223" cy="550247"/>
            </a:xfrm>
            <a:prstGeom prst="leftRightArrow">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sp>
          <p:nvSpPr>
            <p:cNvPr id="6281" name="テキスト ボックス 6280">
              <a:extLst>
                <a:ext uri="{FF2B5EF4-FFF2-40B4-BE49-F238E27FC236}">
                  <a16:creationId xmlns:a16="http://schemas.microsoft.com/office/drawing/2014/main" id="{C33264B9-5CFF-560C-C662-50FC9B85F2E1}"/>
                </a:ext>
              </a:extLst>
            </p:cNvPr>
            <p:cNvSpPr txBox="1"/>
            <p:nvPr/>
          </p:nvSpPr>
          <p:spPr>
            <a:xfrm>
              <a:off x="9195758" y="5675990"/>
              <a:ext cx="977710" cy="415498"/>
            </a:xfrm>
            <a:prstGeom prst="rect">
              <a:avLst/>
            </a:prstGeom>
            <a:noFill/>
          </p:spPr>
          <p:txBody>
            <a:bodyPr wrap="square" rtlCol="0">
              <a:spAutoFit/>
            </a:bodyPr>
            <a:lstStyle/>
            <a:p>
              <a:r>
                <a:rPr lang="en-US" altLang="ja-JP" sz="1050" b="1" dirty="0">
                  <a:latin typeface="BIZ UDPゴシック" panose="020B0400000000000000" pitchFamily="50" charset="-128"/>
                  <a:ea typeface="BIZ UDPゴシック" panose="020B0400000000000000" pitchFamily="50" charset="-128"/>
                </a:rPr>
                <a:t>1</a:t>
              </a:r>
              <a:r>
                <a:rPr lang="ja-JP" altLang="en-US" sz="1050" b="1" dirty="0">
                  <a:latin typeface="BIZ UDPゴシック" panose="020B0400000000000000" pitchFamily="50" charset="-128"/>
                  <a:ea typeface="BIZ UDPゴシック" panose="020B0400000000000000" pitchFamily="50" charset="-128"/>
                </a:rPr>
                <a:t>年継続</a:t>
              </a:r>
              <a:endParaRPr lang="en-US" altLang="ja-JP" sz="1050" b="1" dirty="0">
                <a:latin typeface="BIZ UDPゴシック" panose="020B0400000000000000" pitchFamily="50" charset="-128"/>
                <a:ea typeface="BIZ UDPゴシック" panose="020B0400000000000000" pitchFamily="50" charset="-128"/>
              </a:endParaRPr>
            </a:p>
            <a:p>
              <a:r>
                <a:rPr lang="ja-JP" altLang="en-US" sz="1050" b="1" dirty="0">
                  <a:latin typeface="BIZ UDPゴシック" panose="020B0400000000000000" pitchFamily="50" charset="-128"/>
                  <a:ea typeface="BIZ UDPゴシック" panose="020B0400000000000000" pitchFamily="50" charset="-128"/>
                </a:rPr>
                <a:t>摂取</a:t>
              </a:r>
              <a:endParaRPr kumimoji="1" lang="ja-JP" altLang="en-US" sz="1050" dirty="0">
                <a:latin typeface="BIZ UDPゴシック" panose="020B0400000000000000" pitchFamily="50" charset="-128"/>
                <a:ea typeface="BIZ UDPゴシック" panose="020B0400000000000000" pitchFamily="50" charset="-128"/>
              </a:endParaRPr>
            </a:p>
          </p:txBody>
        </p:sp>
      </p:grpSp>
      <p:sp>
        <p:nvSpPr>
          <p:cNvPr id="3" name="Rectangle 7">
            <a:extLst>
              <a:ext uri="{FF2B5EF4-FFF2-40B4-BE49-F238E27FC236}">
                <a16:creationId xmlns:a16="http://schemas.microsoft.com/office/drawing/2014/main" id="{14BB601F-F6AC-82C8-8B40-B2364C47600E}"/>
              </a:ext>
            </a:extLst>
          </p:cNvPr>
          <p:cNvSpPr>
            <a:spLocks noChangeArrowheads="1"/>
          </p:cNvSpPr>
          <p:nvPr/>
        </p:nvSpPr>
        <p:spPr bwMode="auto">
          <a:xfrm>
            <a:off x="91154" y="47109"/>
            <a:ext cx="8814721" cy="576000"/>
          </a:xfrm>
          <a:prstGeom prst="rect">
            <a:avLst/>
          </a:prstGeom>
          <a:solidFill>
            <a:srgbClr val="92D05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参考</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 JAEA</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の提案により進められている</a:t>
            </a:r>
            <a:r>
              <a:rPr lang="en-US" altLang="ja-JP"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F-REI</a:t>
            </a: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での環境動態研究の展開</a:t>
            </a:r>
          </a:p>
        </p:txBody>
      </p:sp>
    </p:spTree>
    <p:extLst>
      <p:ext uri="{BB962C8B-B14F-4D97-AF65-F5344CB8AC3E}">
        <p14:creationId xmlns:p14="http://schemas.microsoft.com/office/powerpoint/2010/main" val="634174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正方形/長方形 33"/>
          <p:cNvSpPr/>
          <p:nvPr/>
        </p:nvSpPr>
        <p:spPr>
          <a:xfrm>
            <a:off x="65395" y="663296"/>
            <a:ext cx="9794875" cy="553591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81322" y="6544868"/>
            <a:ext cx="9784703" cy="28603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自治体、漁業者へ処理水放水前後におけるヒラメ中のトリチウム濃度に関する情報を提供し、安心感の醸成に貢献した</a:t>
            </a: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785959" y="5383062"/>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環境中の極微量放射性物質の濃度・化学形態分析技術</a:t>
            </a: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21</a:t>
            </a:fld>
            <a:endParaRPr lang="ja-JP" altLang="en-US" sz="2400" dirty="0"/>
          </a:p>
        </p:txBody>
      </p:sp>
      <p:sp>
        <p:nvSpPr>
          <p:cNvPr id="6" name="角丸四角形 26">
            <a:extLst>
              <a:ext uri="{FF2B5EF4-FFF2-40B4-BE49-F238E27FC236}">
                <a16:creationId xmlns:a16="http://schemas.microsoft.com/office/drawing/2014/main" id="{EB5C16CE-D257-2472-0AD4-4BA5595B9994}"/>
              </a:ext>
            </a:extLst>
          </p:cNvPr>
          <p:cNvSpPr/>
          <p:nvPr/>
        </p:nvSpPr>
        <p:spPr>
          <a:xfrm>
            <a:off x="81322" y="1083983"/>
            <a:ext cx="9769116" cy="544830"/>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開発した有機結合型トリチウム（</a:t>
            </a:r>
            <a:r>
              <a:rPr lang="en-US" altLang="ja-JP"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OBT</a:t>
            </a:r>
            <a:r>
              <a:rPr lang="ja-JP" altLang="en-US"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）の迅速分析法を福島県沿岸のヒラメに適用して、濃度を測定した。 また、高感度な公定法の適用から、処理水放水前後におけるトリチウムのヒラメへの移行状況を確認した。</a:t>
            </a:r>
          </a:p>
        </p:txBody>
      </p:sp>
      <p:sp>
        <p:nvSpPr>
          <p:cNvPr id="8" name="正方形/長方形 7">
            <a:extLst>
              <a:ext uri="{FF2B5EF4-FFF2-40B4-BE49-F238E27FC236}">
                <a16:creationId xmlns:a16="http://schemas.microsoft.com/office/drawing/2014/main" id="{5A82E6B0-2552-57A1-2776-0A86142B1EDD}"/>
              </a:ext>
            </a:extLst>
          </p:cNvPr>
          <p:cNvSpPr/>
          <p:nvPr/>
        </p:nvSpPr>
        <p:spPr>
          <a:xfrm>
            <a:off x="85025" y="5145244"/>
            <a:ext cx="3737488" cy="1015663"/>
          </a:xfrm>
          <a:prstGeom prst="rect">
            <a:avLst/>
          </a:prstGeom>
        </p:spPr>
        <p:txBody>
          <a:bodyPr wrap="square">
            <a:spAutoFit/>
          </a:bodyPr>
          <a:lstStyle/>
          <a:p>
            <a:pPr>
              <a:spcBef>
                <a:spcPts val="0"/>
              </a:spcBef>
            </a:pPr>
            <a:r>
              <a:rPr lang="en-US" altLang="ja-JP" sz="1200" dirty="0"/>
              <a:t>【</a:t>
            </a:r>
            <a:r>
              <a:rPr lang="ja-JP" altLang="en-US" sz="1200" dirty="0"/>
              <a:t>当初計画</a:t>
            </a:r>
            <a:r>
              <a:rPr lang="en-US" altLang="ja-JP" sz="1200" dirty="0"/>
              <a:t>】</a:t>
            </a:r>
          </a:p>
          <a:p>
            <a:pPr marL="285750" indent="-285750">
              <a:spcBef>
                <a:spcPts val="0"/>
              </a:spcBef>
              <a:buFont typeface="Wingdings" panose="05000000000000000000" pitchFamily="2" charset="2"/>
              <a:buChar char="Ø"/>
            </a:pPr>
            <a:r>
              <a:rPr lang="ja-JP" altLang="en-US" sz="1200" dirty="0"/>
              <a:t>福島県沿岸</a:t>
            </a:r>
            <a:r>
              <a:rPr lang="en-US" altLang="ja-JP" sz="1200" dirty="0"/>
              <a:t>4</a:t>
            </a:r>
            <a:r>
              <a:rPr lang="ja-JP" altLang="en-US" sz="1200" dirty="0"/>
              <a:t>地点から処理水放水前後に捕獲</a:t>
            </a:r>
            <a:br>
              <a:rPr lang="en-US" altLang="ja-JP" sz="1200" dirty="0"/>
            </a:br>
            <a:r>
              <a:rPr lang="ja-JP" altLang="en-US" sz="1200" dirty="0"/>
              <a:t>したヒラメへ</a:t>
            </a:r>
            <a:r>
              <a:rPr lang="ja-JP" altLang="en-US" sz="1200" dirty="0">
                <a:solidFill>
                  <a:srgbClr val="0000FF"/>
                </a:solidFill>
              </a:rPr>
              <a:t>開発した迅速分析手法</a:t>
            </a:r>
            <a:r>
              <a:rPr lang="ja-JP" altLang="en-US" sz="1200" dirty="0"/>
              <a:t>を適用した。</a:t>
            </a:r>
            <a:endParaRPr lang="en-US" altLang="ja-JP" sz="1200" dirty="0"/>
          </a:p>
          <a:p>
            <a:pPr marL="285750" indent="-285750">
              <a:spcBef>
                <a:spcPts val="0"/>
              </a:spcBef>
              <a:buFont typeface="Wingdings" panose="05000000000000000000" pitchFamily="2" charset="2"/>
              <a:buChar char="Ø"/>
            </a:pPr>
            <a:r>
              <a:rPr lang="ja-JP" altLang="en-US" sz="1200" dirty="0"/>
              <a:t>高感度な公定法を用いて、より低濃度までの</a:t>
            </a:r>
            <a:br>
              <a:rPr lang="en-US" altLang="ja-JP" sz="1200" dirty="0"/>
            </a:br>
            <a:r>
              <a:rPr lang="ja-JP" altLang="en-US" sz="1200" dirty="0"/>
              <a:t>分析を実施した。</a:t>
            </a:r>
            <a:endParaRPr lang="en-US" altLang="ja-JP" sz="1200" dirty="0"/>
          </a:p>
        </p:txBody>
      </p:sp>
      <p:sp>
        <p:nvSpPr>
          <p:cNvPr id="9" name="テキスト ボックス 8">
            <a:extLst>
              <a:ext uri="{FF2B5EF4-FFF2-40B4-BE49-F238E27FC236}">
                <a16:creationId xmlns:a16="http://schemas.microsoft.com/office/drawing/2014/main" id="{1C24F775-76A8-829B-284A-BD5BB268B14F}"/>
              </a:ext>
            </a:extLst>
          </p:cNvPr>
          <p:cNvSpPr txBox="1"/>
          <p:nvPr/>
        </p:nvSpPr>
        <p:spPr>
          <a:xfrm>
            <a:off x="312090" y="1642366"/>
            <a:ext cx="3815916" cy="307777"/>
          </a:xfrm>
          <a:prstGeom prst="rect">
            <a:avLst/>
          </a:prstGeom>
          <a:noFill/>
        </p:spPr>
        <p:txBody>
          <a:bodyPr wrap="square" rtlCol="0">
            <a:spAutoFit/>
          </a:bodyPr>
          <a:lstStyle/>
          <a:p>
            <a:r>
              <a:rPr lang="ja-JP" altLang="en-US" sz="1400" dirty="0"/>
              <a:t>福島県沿岸域からの水産物採取の概要</a:t>
            </a:r>
            <a:endParaRPr lang="ja-JP" altLang="ja-JP" sz="1400" dirty="0"/>
          </a:p>
        </p:txBody>
      </p:sp>
      <p:pic>
        <p:nvPicPr>
          <p:cNvPr id="10" name="図 9">
            <a:extLst>
              <a:ext uri="{FF2B5EF4-FFF2-40B4-BE49-F238E27FC236}">
                <a16:creationId xmlns:a16="http://schemas.microsoft.com/office/drawing/2014/main" id="{AEF853E0-3CEA-3D4C-E311-82C72252AA45}"/>
              </a:ext>
            </a:extLst>
          </p:cNvPr>
          <p:cNvPicPr>
            <a:picLocks noChangeAspect="1"/>
          </p:cNvPicPr>
          <p:nvPr/>
        </p:nvPicPr>
        <p:blipFill>
          <a:blip r:embed="rId3"/>
          <a:stretch>
            <a:fillRect/>
          </a:stretch>
        </p:blipFill>
        <p:spPr>
          <a:xfrm>
            <a:off x="215651" y="1910516"/>
            <a:ext cx="3606861" cy="3175642"/>
          </a:xfrm>
          <a:prstGeom prst="rect">
            <a:avLst/>
          </a:prstGeom>
        </p:spPr>
      </p:pic>
      <p:pic>
        <p:nvPicPr>
          <p:cNvPr id="11" name="図 10">
            <a:extLst>
              <a:ext uri="{FF2B5EF4-FFF2-40B4-BE49-F238E27FC236}">
                <a16:creationId xmlns:a16="http://schemas.microsoft.com/office/drawing/2014/main" id="{290E4B6E-71B6-58C6-3703-2BF4A6B97B0E}"/>
              </a:ext>
            </a:extLst>
          </p:cNvPr>
          <p:cNvPicPr>
            <a:picLocks noChangeAspect="1"/>
          </p:cNvPicPr>
          <p:nvPr/>
        </p:nvPicPr>
        <p:blipFill>
          <a:blip r:embed="rId4"/>
          <a:stretch>
            <a:fillRect/>
          </a:stretch>
        </p:blipFill>
        <p:spPr>
          <a:xfrm>
            <a:off x="3910935" y="1908200"/>
            <a:ext cx="1330066" cy="1010518"/>
          </a:xfrm>
          <a:prstGeom prst="rect">
            <a:avLst/>
          </a:prstGeom>
        </p:spPr>
      </p:pic>
      <p:pic>
        <p:nvPicPr>
          <p:cNvPr id="12" name="図 11">
            <a:extLst>
              <a:ext uri="{FF2B5EF4-FFF2-40B4-BE49-F238E27FC236}">
                <a16:creationId xmlns:a16="http://schemas.microsoft.com/office/drawing/2014/main" id="{339272D6-6724-25CC-40DE-62C3E6648CE7}"/>
              </a:ext>
            </a:extLst>
          </p:cNvPr>
          <p:cNvPicPr>
            <a:picLocks noChangeAspect="1"/>
          </p:cNvPicPr>
          <p:nvPr/>
        </p:nvPicPr>
        <p:blipFill>
          <a:blip r:embed="rId5"/>
          <a:stretch>
            <a:fillRect/>
          </a:stretch>
        </p:blipFill>
        <p:spPr>
          <a:xfrm>
            <a:off x="3907994" y="4077251"/>
            <a:ext cx="1332583" cy="1008907"/>
          </a:xfrm>
          <a:prstGeom prst="rect">
            <a:avLst/>
          </a:prstGeom>
        </p:spPr>
      </p:pic>
      <p:pic>
        <p:nvPicPr>
          <p:cNvPr id="13" name="図 12">
            <a:extLst>
              <a:ext uri="{FF2B5EF4-FFF2-40B4-BE49-F238E27FC236}">
                <a16:creationId xmlns:a16="http://schemas.microsoft.com/office/drawing/2014/main" id="{278E4194-6FAF-0CA7-7F07-ACD8E11A8730}"/>
              </a:ext>
            </a:extLst>
          </p:cNvPr>
          <p:cNvPicPr>
            <a:picLocks noChangeAspect="1"/>
          </p:cNvPicPr>
          <p:nvPr/>
        </p:nvPicPr>
        <p:blipFill>
          <a:blip r:embed="rId6"/>
          <a:stretch>
            <a:fillRect/>
          </a:stretch>
        </p:blipFill>
        <p:spPr>
          <a:xfrm>
            <a:off x="3907995" y="2990188"/>
            <a:ext cx="1330066" cy="1017311"/>
          </a:xfrm>
          <a:prstGeom prst="rect">
            <a:avLst/>
          </a:prstGeom>
        </p:spPr>
      </p:pic>
      <p:sp>
        <p:nvSpPr>
          <p:cNvPr id="14" name="テキスト ボックス 13">
            <a:extLst>
              <a:ext uri="{FF2B5EF4-FFF2-40B4-BE49-F238E27FC236}">
                <a16:creationId xmlns:a16="http://schemas.microsoft.com/office/drawing/2014/main" id="{71BDD0A7-1644-FE87-1F3B-44070F5D05C8}"/>
              </a:ext>
            </a:extLst>
          </p:cNvPr>
          <p:cNvSpPr txBox="1"/>
          <p:nvPr/>
        </p:nvSpPr>
        <p:spPr>
          <a:xfrm>
            <a:off x="3865893" y="1933604"/>
            <a:ext cx="1527444" cy="400110"/>
          </a:xfrm>
          <a:prstGeom prst="rect">
            <a:avLst/>
          </a:prstGeom>
          <a:noFill/>
        </p:spPr>
        <p:txBody>
          <a:bodyPr wrap="square" rtlCol="0">
            <a:spAutoFit/>
          </a:bodyPr>
          <a:lstStyle/>
          <a:p>
            <a:r>
              <a:rPr kumimoji="1" lang="en-US" altLang="ja-JP" sz="1000" b="1" dirty="0">
                <a:latin typeface="+mn-ea"/>
              </a:rPr>
              <a:t>2023</a:t>
            </a:r>
            <a:r>
              <a:rPr kumimoji="1" lang="ja-JP" altLang="en-US" sz="1000" b="1" dirty="0">
                <a:latin typeface="+mn-ea"/>
              </a:rPr>
              <a:t>年</a:t>
            </a:r>
            <a:r>
              <a:rPr kumimoji="1" lang="en-US" altLang="ja-JP" sz="1000" b="1" dirty="0">
                <a:latin typeface="+mn-ea"/>
              </a:rPr>
              <a:t>12</a:t>
            </a:r>
            <a:r>
              <a:rPr kumimoji="1" lang="ja-JP" altLang="en-US" sz="1000" b="1" dirty="0">
                <a:latin typeface="+mn-ea"/>
              </a:rPr>
              <a:t>月試料採取の様子（例、</a:t>
            </a:r>
            <a:r>
              <a:rPr kumimoji="1" lang="en-US" altLang="ja-JP" sz="1000" b="1" dirty="0">
                <a:latin typeface="+mn-ea"/>
              </a:rPr>
              <a:t>B</a:t>
            </a:r>
            <a:r>
              <a:rPr kumimoji="1" lang="ja-JP" altLang="en-US" sz="1000" b="1" dirty="0">
                <a:latin typeface="+mn-ea"/>
              </a:rPr>
              <a:t>地点（</a:t>
            </a:r>
            <a:r>
              <a:rPr kumimoji="1" lang="en-US" altLang="ja-JP" sz="1000" b="1" dirty="0">
                <a:latin typeface="+mn-ea"/>
              </a:rPr>
              <a:t>B23</a:t>
            </a:r>
            <a:r>
              <a:rPr kumimoji="1" lang="ja-JP" altLang="en-US" sz="1000" b="1" dirty="0">
                <a:latin typeface="+mn-ea"/>
              </a:rPr>
              <a:t>））</a:t>
            </a:r>
          </a:p>
        </p:txBody>
      </p:sp>
      <p:sp>
        <p:nvSpPr>
          <p:cNvPr id="15" name="正方形/長方形 14">
            <a:extLst>
              <a:ext uri="{FF2B5EF4-FFF2-40B4-BE49-F238E27FC236}">
                <a16:creationId xmlns:a16="http://schemas.microsoft.com/office/drawing/2014/main" id="{8D0663EF-A935-4759-D15E-741D298693F2}"/>
              </a:ext>
            </a:extLst>
          </p:cNvPr>
          <p:cNvSpPr/>
          <p:nvPr/>
        </p:nvSpPr>
        <p:spPr>
          <a:xfrm>
            <a:off x="5955857" y="1689271"/>
            <a:ext cx="3696144" cy="738664"/>
          </a:xfrm>
          <a:prstGeom prst="rect">
            <a:avLst/>
          </a:prstGeom>
        </p:spPr>
        <p:txBody>
          <a:bodyPr wrap="square">
            <a:spAutoFit/>
          </a:bodyPr>
          <a:lstStyle/>
          <a:p>
            <a:r>
              <a:rPr lang="ja-JP" altLang="en-US" sz="1400" dirty="0"/>
              <a:t>高感度な公定法を用いて評価したヒラメ中</a:t>
            </a:r>
            <a:br>
              <a:rPr lang="en-US" altLang="ja-JP" sz="1400" dirty="0"/>
            </a:br>
            <a:r>
              <a:rPr lang="ja-JP" altLang="en-US" sz="1400" dirty="0"/>
              <a:t>トリチウム</a:t>
            </a:r>
            <a:r>
              <a:rPr lang="ja-JP" altLang="en-US" sz="1400"/>
              <a:t>（</a:t>
            </a:r>
            <a:r>
              <a:rPr lang="en-US" altLang="ja-JP" sz="1400" dirty="0"/>
              <a:t>TFWT</a:t>
            </a:r>
            <a:r>
              <a:rPr lang="ja-JP" altLang="en-US" sz="1400"/>
              <a:t>、全</a:t>
            </a:r>
            <a:r>
              <a:rPr lang="en-US" altLang="ja-JP" sz="1400" dirty="0"/>
              <a:t>OBT</a:t>
            </a:r>
            <a:r>
              <a:rPr lang="ja-JP" altLang="en-US" sz="1400"/>
              <a:t>）</a:t>
            </a:r>
            <a:r>
              <a:rPr lang="ja-JP" altLang="en-US" sz="1400" dirty="0"/>
              <a:t>濃度とヒラメ棲息深度の海水に含まれるトリチウム濃度との比較</a:t>
            </a:r>
          </a:p>
        </p:txBody>
      </p:sp>
      <p:sp>
        <p:nvSpPr>
          <p:cNvPr id="16" name="正方形/長方形 15">
            <a:extLst>
              <a:ext uri="{FF2B5EF4-FFF2-40B4-BE49-F238E27FC236}">
                <a16:creationId xmlns:a16="http://schemas.microsoft.com/office/drawing/2014/main" id="{62CCC519-7BE3-9CC3-7858-88C4E9C877CB}"/>
              </a:ext>
            </a:extLst>
          </p:cNvPr>
          <p:cNvSpPr/>
          <p:nvPr/>
        </p:nvSpPr>
        <p:spPr>
          <a:xfrm>
            <a:off x="3969805" y="5134651"/>
            <a:ext cx="5866345" cy="1015663"/>
          </a:xfrm>
          <a:prstGeom prst="rect">
            <a:avLst/>
          </a:prstGeom>
        </p:spPr>
        <p:txBody>
          <a:bodyPr wrap="square">
            <a:spAutoFit/>
          </a:bodyPr>
          <a:lstStyle/>
          <a:p>
            <a:pPr>
              <a:spcBef>
                <a:spcPts val="0"/>
              </a:spcBef>
            </a:pPr>
            <a:r>
              <a:rPr lang="en-US" altLang="ja-JP" sz="1200" dirty="0"/>
              <a:t>【</a:t>
            </a:r>
            <a:r>
              <a:rPr lang="ja-JP" altLang="en-US" sz="1200" dirty="0"/>
              <a:t>成果</a:t>
            </a:r>
            <a:r>
              <a:rPr lang="en-US" altLang="ja-JP" sz="1200" dirty="0"/>
              <a:t>】</a:t>
            </a:r>
          </a:p>
          <a:p>
            <a:pPr marL="285750" indent="-285750">
              <a:spcBef>
                <a:spcPts val="0"/>
              </a:spcBef>
              <a:buFont typeface="Wingdings" panose="05000000000000000000" pitchFamily="2" charset="2"/>
              <a:buChar char="Ø"/>
            </a:pPr>
            <a:r>
              <a:rPr lang="ja-JP" altLang="en-US" sz="1200" dirty="0"/>
              <a:t>迅速分析手法では、全地点のヒラメで、</a:t>
            </a:r>
            <a:r>
              <a:rPr lang="en-US" altLang="ja-JP" sz="1200" dirty="0">
                <a:solidFill>
                  <a:srgbClr val="0000FF"/>
                </a:solidFill>
              </a:rPr>
              <a:t>TFWT</a:t>
            </a:r>
            <a:r>
              <a:rPr lang="ja-JP" altLang="en-US" sz="1200" dirty="0">
                <a:solidFill>
                  <a:srgbClr val="0000FF"/>
                </a:solidFill>
              </a:rPr>
              <a:t>および全</a:t>
            </a:r>
            <a:r>
              <a:rPr lang="en-US" altLang="ja-JP" sz="1200" dirty="0">
                <a:solidFill>
                  <a:srgbClr val="0000FF"/>
                </a:solidFill>
              </a:rPr>
              <a:t>OBT</a:t>
            </a:r>
            <a:r>
              <a:rPr lang="ja-JP" altLang="en-US" sz="1200" dirty="0"/>
              <a:t>は、</a:t>
            </a:r>
            <a:r>
              <a:rPr lang="ja-JP" altLang="en-US" sz="1200" dirty="0">
                <a:solidFill>
                  <a:srgbClr val="0000FF"/>
                </a:solidFill>
              </a:rPr>
              <a:t>検出されなかった</a:t>
            </a:r>
            <a:r>
              <a:rPr lang="ja-JP" altLang="en-US" sz="1200" dirty="0"/>
              <a:t>。</a:t>
            </a:r>
            <a:endParaRPr lang="en-US" altLang="ja-JP" sz="1200" dirty="0"/>
          </a:p>
          <a:p>
            <a:pPr marL="285750" indent="-285750">
              <a:spcBef>
                <a:spcPts val="0"/>
              </a:spcBef>
              <a:buFont typeface="Wingdings" panose="05000000000000000000" pitchFamily="2" charset="2"/>
              <a:buChar char="Ø"/>
            </a:pPr>
            <a:r>
              <a:rPr lang="ja-JP" altLang="en-US" sz="1200" dirty="0"/>
              <a:t>公定法では</a:t>
            </a:r>
            <a:r>
              <a:rPr lang="ja-JP" altLang="en-US" sz="1200"/>
              <a:t>、ヒラメ可食部の</a:t>
            </a:r>
            <a:r>
              <a:rPr lang="en-US" altLang="ja-JP" sz="1200" dirty="0">
                <a:solidFill>
                  <a:srgbClr val="0000FF"/>
                </a:solidFill>
              </a:rPr>
              <a:t>OBT</a:t>
            </a:r>
            <a:r>
              <a:rPr lang="ja-JP" altLang="en-US" sz="1200">
                <a:solidFill>
                  <a:srgbClr val="0000FF"/>
                </a:solidFill>
              </a:rPr>
              <a:t>濃度は検出されなかった。</a:t>
            </a:r>
            <a:br>
              <a:rPr lang="en-US" altLang="ja-JP" sz="1200" dirty="0">
                <a:solidFill>
                  <a:srgbClr val="0000FF"/>
                </a:solidFill>
              </a:rPr>
            </a:br>
            <a:r>
              <a:rPr lang="ja-JP" altLang="en-US" sz="1200"/>
              <a:t>ヒラメ可食部の</a:t>
            </a:r>
            <a:r>
              <a:rPr lang="en-US" altLang="ja-JP" sz="1200" dirty="0"/>
              <a:t>TFWT</a:t>
            </a:r>
            <a:r>
              <a:rPr lang="ja-JP" altLang="en-US" sz="1200"/>
              <a:t>濃度は検出されたが、</a:t>
            </a:r>
            <a:r>
              <a:rPr lang="ja-JP" altLang="en-US" sz="1200">
                <a:solidFill>
                  <a:srgbClr val="0000FF"/>
                </a:solidFill>
              </a:rPr>
              <a:t>海水中濃度と同等</a:t>
            </a:r>
            <a:r>
              <a:rPr lang="ja-JP" altLang="en-US" sz="1200"/>
              <a:t>であった</a:t>
            </a:r>
            <a:r>
              <a:rPr lang="ja-JP" altLang="en-US" sz="1200" dirty="0"/>
              <a:t>。</a:t>
            </a:r>
            <a:endParaRPr lang="en-US" altLang="ja-JP" sz="1200" dirty="0"/>
          </a:p>
          <a:p>
            <a:pPr marL="285750" indent="-285750">
              <a:spcBef>
                <a:spcPts val="0"/>
              </a:spcBef>
              <a:buFont typeface="Wingdings" panose="05000000000000000000" pitchFamily="2" charset="2"/>
              <a:buChar char="Ø"/>
            </a:pPr>
            <a:r>
              <a:rPr lang="ja-JP" altLang="en-US" sz="1200" dirty="0"/>
              <a:t>処理水放水による</a:t>
            </a:r>
            <a:r>
              <a:rPr lang="ja-JP" altLang="en-US" sz="1200" dirty="0">
                <a:solidFill>
                  <a:srgbClr val="0000FF"/>
                </a:solidFill>
              </a:rPr>
              <a:t>ヒラメへのトリチウムの蓄積は確認されなかった</a:t>
            </a:r>
            <a:r>
              <a:rPr lang="ja-JP" altLang="en-US" sz="1200" dirty="0"/>
              <a:t>。</a:t>
            </a:r>
            <a:endParaRPr lang="en-US" altLang="ja-JP" sz="1200" dirty="0"/>
          </a:p>
        </p:txBody>
      </p:sp>
      <p:grpSp>
        <p:nvGrpSpPr>
          <p:cNvPr id="17" name="グループ化 16">
            <a:extLst>
              <a:ext uri="{FF2B5EF4-FFF2-40B4-BE49-F238E27FC236}">
                <a16:creationId xmlns:a16="http://schemas.microsoft.com/office/drawing/2014/main" id="{0D67A637-CFB3-D5A8-19BA-FE51553822FE}"/>
              </a:ext>
            </a:extLst>
          </p:cNvPr>
          <p:cNvGrpSpPr/>
          <p:nvPr/>
        </p:nvGrpSpPr>
        <p:grpSpPr>
          <a:xfrm>
            <a:off x="5266762" y="2375861"/>
            <a:ext cx="4499475" cy="2586417"/>
            <a:chOff x="5266762" y="2375861"/>
            <a:chExt cx="4499475" cy="2586417"/>
          </a:xfrm>
        </p:grpSpPr>
        <p:pic>
          <p:nvPicPr>
            <p:cNvPr id="18" name="図 17">
              <a:extLst>
                <a:ext uri="{FF2B5EF4-FFF2-40B4-BE49-F238E27FC236}">
                  <a16:creationId xmlns:a16="http://schemas.microsoft.com/office/drawing/2014/main" id="{82AAD3B6-2266-8FC2-49AF-25136469546C}"/>
                </a:ext>
              </a:extLst>
            </p:cNvPr>
            <p:cNvPicPr>
              <a:picLocks noChangeAspect="1"/>
            </p:cNvPicPr>
            <p:nvPr/>
          </p:nvPicPr>
          <p:blipFill>
            <a:blip r:embed="rId7"/>
            <a:stretch>
              <a:fillRect/>
            </a:stretch>
          </p:blipFill>
          <p:spPr>
            <a:xfrm>
              <a:off x="5266762" y="2375861"/>
              <a:ext cx="4499475" cy="2586417"/>
            </a:xfrm>
            <a:prstGeom prst="rect">
              <a:avLst/>
            </a:prstGeom>
          </p:spPr>
        </p:pic>
        <p:sp>
          <p:nvSpPr>
            <p:cNvPr id="19" name="円/楕円 7">
              <a:extLst>
                <a:ext uri="{FF2B5EF4-FFF2-40B4-BE49-F238E27FC236}">
                  <a16:creationId xmlns:a16="http://schemas.microsoft.com/office/drawing/2014/main" id="{7B372AF5-3884-9FA3-1612-DD0FBF5607A8}"/>
                </a:ext>
              </a:extLst>
            </p:cNvPr>
            <p:cNvSpPr/>
            <p:nvPr/>
          </p:nvSpPr>
          <p:spPr>
            <a:xfrm>
              <a:off x="7664275" y="3880531"/>
              <a:ext cx="79664" cy="79664"/>
            </a:xfrm>
            <a:prstGeom prst="ellipse">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9">
              <a:extLst>
                <a:ext uri="{FF2B5EF4-FFF2-40B4-BE49-F238E27FC236}">
                  <a16:creationId xmlns:a16="http://schemas.microsoft.com/office/drawing/2014/main" id="{EAE704D1-3ED3-4076-F232-26BC8901E297}"/>
                </a:ext>
              </a:extLst>
            </p:cNvPr>
            <p:cNvSpPr/>
            <p:nvPr/>
          </p:nvSpPr>
          <p:spPr>
            <a:xfrm>
              <a:off x="8232600" y="3880531"/>
              <a:ext cx="79664" cy="79664"/>
            </a:xfrm>
            <a:prstGeom prst="ellipse">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10">
              <a:extLst>
                <a:ext uri="{FF2B5EF4-FFF2-40B4-BE49-F238E27FC236}">
                  <a16:creationId xmlns:a16="http://schemas.microsoft.com/office/drawing/2014/main" id="{20833968-1F5E-0616-CDA2-1BD40E018848}"/>
                </a:ext>
              </a:extLst>
            </p:cNvPr>
            <p:cNvSpPr/>
            <p:nvPr/>
          </p:nvSpPr>
          <p:spPr>
            <a:xfrm>
              <a:off x="8826211" y="3880531"/>
              <a:ext cx="79664" cy="79664"/>
            </a:xfrm>
            <a:prstGeom prst="ellipse">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11">
              <a:extLst>
                <a:ext uri="{FF2B5EF4-FFF2-40B4-BE49-F238E27FC236}">
                  <a16:creationId xmlns:a16="http://schemas.microsoft.com/office/drawing/2014/main" id="{9C32AB76-3751-823B-34B4-F2DF2CE1372A}"/>
                </a:ext>
              </a:extLst>
            </p:cNvPr>
            <p:cNvSpPr/>
            <p:nvPr/>
          </p:nvSpPr>
          <p:spPr>
            <a:xfrm>
              <a:off x="8365950" y="2589134"/>
              <a:ext cx="79664" cy="79664"/>
            </a:xfrm>
            <a:prstGeom prst="ellipse">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B2E0D338-560C-A39E-399D-05F720A40E8F}"/>
                </a:ext>
              </a:extLst>
            </p:cNvPr>
            <p:cNvSpPr txBox="1"/>
            <p:nvPr/>
          </p:nvSpPr>
          <p:spPr>
            <a:xfrm>
              <a:off x="8405782" y="2508172"/>
              <a:ext cx="1186543" cy="415498"/>
            </a:xfrm>
            <a:prstGeom prst="rect">
              <a:avLst/>
            </a:prstGeom>
            <a:noFill/>
          </p:spPr>
          <p:txBody>
            <a:bodyPr wrap="none" rtlCol="0">
              <a:spAutoFit/>
            </a:bodyPr>
            <a:lstStyle/>
            <a:p>
              <a:r>
                <a:rPr kumimoji="1" lang="en-US" altLang="ja-JP" sz="1050" dirty="0">
                  <a:latin typeface="Meiryo" panose="020B0604030504040204" pitchFamily="34" charset="-128"/>
                  <a:ea typeface="Meiryo" panose="020B0604030504040204" pitchFamily="34" charset="-128"/>
                </a:rPr>
                <a:t>(OBT: </a:t>
              </a:r>
            </a:p>
            <a:p>
              <a:r>
                <a:rPr lang="ja-JP" altLang="en-US" sz="1050" dirty="0">
                  <a:latin typeface="Meiryo" panose="020B0604030504040204" pitchFamily="34" charset="-128"/>
                  <a:ea typeface="Meiryo" panose="020B0604030504040204" pitchFamily="34" charset="-128"/>
                </a:rPr>
                <a:t>検出下限値以下</a:t>
              </a:r>
              <a:r>
                <a:rPr kumimoji="1" lang="en-US" altLang="ja-JP" sz="1050" dirty="0">
                  <a:latin typeface="Meiryo" panose="020B0604030504040204" pitchFamily="34" charset="-128"/>
                  <a:ea typeface="Meiryo" panose="020B0604030504040204" pitchFamily="34" charset="-128"/>
                </a:rPr>
                <a:t>)</a:t>
              </a:r>
              <a:endParaRPr kumimoji="1" lang="ja-JP" altLang="en-US" sz="1050" dirty="0">
                <a:latin typeface="Meiryo" panose="020B0604030504040204" pitchFamily="34" charset="-128"/>
                <a:ea typeface="Meiryo" panose="020B0604030504040204" pitchFamily="34" charset="-128"/>
              </a:endParaRPr>
            </a:p>
          </p:txBody>
        </p:sp>
      </p:grpSp>
    </p:spTree>
    <p:extLst>
      <p:ext uri="{BB962C8B-B14F-4D97-AF65-F5344CB8AC3E}">
        <p14:creationId xmlns:p14="http://schemas.microsoft.com/office/powerpoint/2010/main" val="17486728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56456" y="692696"/>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27" name="角丸四角形 26"/>
          <p:cNvSpPr/>
          <p:nvPr/>
        </p:nvSpPr>
        <p:spPr>
          <a:xfrm>
            <a:off x="128464" y="1124743"/>
            <a:ext cx="9611913"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環境中での</a:t>
            </a: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核種移行メカニズムを明らかにするために、環境中における様々な放射性物質の極微量な濃度および化学形態の分析手法を整備する。</a:t>
            </a:r>
          </a:p>
        </p:txBody>
      </p:sp>
      <p:sp>
        <p:nvSpPr>
          <p:cNvPr id="34" name="正方形/長方形 33"/>
          <p:cNvSpPr/>
          <p:nvPr/>
        </p:nvSpPr>
        <p:spPr>
          <a:xfrm>
            <a:off x="56456" y="692695"/>
            <a:ext cx="9793982" cy="528850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105"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128463" y="1815099"/>
            <a:ext cx="2232249" cy="936104"/>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環境試料中に含まれる放射性物質へと干渉する物質を排除する仕組みを構築し、迅速かつ高感度な</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ICP-MS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分析法を開発する。</a:t>
            </a:r>
          </a:p>
        </p:txBody>
      </p:sp>
      <p:sp>
        <p:nvSpPr>
          <p:cNvPr id="106" name="右矢印 19">
            <a:extLst>
              <a:ext uri="{FF2B5EF4-FFF2-40B4-BE49-F238E27FC236}">
                <a16:creationId xmlns:a16="http://schemas.microsoft.com/office/drawing/2014/main" id="{38127547-84A4-F9FA-0E8D-877B6E6B44D1}"/>
              </a:ext>
            </a:extLst>
          </p:cNvPr>
          <p:cNvSpPr/>
          <p:nvPr/>
        </p:nvSpPr>
        <p:spPr>
          <a:xfrm>
            <a:off x="2442822" y="2051071"/>
            <a:ext cx="186872" cy="4376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2711804" y="1815099"/>
            <a:ext cx="7045069" cy="80790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海洋試料に含まれる極微量の</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99</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Tc</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を検出するため、アニオン交換樹脂による海水中の</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99</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Tc</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濃縮試験を行った。また、試料採取場所での濃縮が可能な可搬型</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99</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Tc</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濃縮装置を構築し、実際の海洋調査にて利用できることを確認した。</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ICP-MS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内のコリジョン・リアクションセル（</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CRC</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O</a:t>
            </a:r>
            <a:r>
              <a:rPr lang="en-US" altLang="ja-JP" sz="1100" baseline="-25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および</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CO</a:t>
            </a:r>
            <a:r>
              <a:rPr lang="en-US" altLang="ja-JP" sz="1100" baseline="-25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の混合ガスを導入し，同重体干渉物質の</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129</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Xe</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と</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127</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IH</a:t>
            </a:r>
            <a:r>
              <a:rPr lang="en-US" altLang="ja-JP" sz="1100" baseline="-25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を除去する技術を開発した。本法により、従来適用が難しかった雨水試料に含まれる</a:t>
            </a:r>
            <a:r>
              <a:rPr lang="en-US" altLang="ja-JP" sz="1100" baseline="30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129</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の分析が可能となった。</a:t>
            </a:r>
            <a:endParaRPr lang="en-US" altLang="ja-JP" sz="1100" dirty="0">
              <a:latin typeface="Meiryo UI" panose="020B0604030504040204" pitchFamily="50" charset="-128"/>
              <a:ea typeface="Meiryo UI" panose="020B0604030504040204"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72951" y="6433197"/>
            <a:ext cx="9793982" cy="253970"/>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en-US" altLang="ja-JP" sz="1400" b="1" baseline="30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129</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の研究所間比較に開発した手法で参加し、分析法開発や環境試料分析へと活用される標準物質の開発へと貢献。</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863602" y="5215201"/>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65396" y="47108"/>
            <a:ext cx="8848044" cy="586746"/>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994560" y="701134"/>
            <a:ext cx="7278920" cy="353230"/>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環境中の極微量放射性物質の濃度・化学形態分析技術</a:t>
            </a: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57456" y="47109"/>
            <a:ext cx="792982" cy="578308"/>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22</a:t>
            </a:fld>
            <a:endParaRPr lang="ja-JP" altLang="en-US" sz="2400" dirty="0"/>
          </a:p>
        </p:txBody>
      </p:sp>
      <p:sp>
        <p:nvSpPr>
          <p:cNvPr id="6" name="Text Box 12">
            <a:extLst>
              <a:ext uri="{FF2B5EF4-FFF2-40B4-BE49-F238E27FC236}">
                <a16:creationId xmlns:a16="http://schemas.microsoft.com/office/drawing/2014/main" id="{7B4B8A49-923B-4457-1C26-A9C68DA27508}"/>
              </a:ext>
            </a:extLst>
          </p:cNvPr>
          <p:cNvSpPr txBox="1">
            <a:spLocks noChangeArrowheads="1"/>
          </p:cNvSpPr>
          <p:nvPr/>
        </p:nvSpPr>
        <p:spPr bwMode="auto">
          <a:xfrm>
            <a:off x="4473275" y="2774855"/>
            <a:ext cx="2279337" cy="208592"/>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ヨウ素</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-129</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分析法の概念図</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p:txBody>
      </p:sp>
      <p:sp>
        <p:nvSpPr>
          <p:cNvPr id="9" name="Text Box 12">
            <a:extLst>
              <a:ext uri="{FF2B5EF4-FFF2-40B4-BE49-F238E27FC236}">
                <a16:creationId xmlns:a16="http://schemas.microsoft.com/office/drawing/2014/main" id="{9066D224-8B6B-1471-D279-1DE018208ABD}"/>
              </a:ext>
            </a:extLst>
          </p:cNvPr>
          <p:cNvSpPr txBox="1">
            <a:spLocks noChangeArrowheads="1"/>
          </p:cNvSpPr>
          <p:nvPr/>
        </p:nvSpPr>
        <p:spPr bwMode="auto">
          <a:xfrm>
            <a:off x="4112743" y="5456618"/>
            <a:ext cx="3147688" cy="208592"/>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en-US" altLang="ja-JP" sz="1000" dirty="0"/>
              <a:t>M. Matsueda et al., Anal. Sci., 38, 1371-1376 (2022).</a:t>
            </a:r>
            <a:endParaRPr lang="en-US" altLang="ja-JP" sz="1000" dirty="0">
              <a:latin typeface="Meiryo UI" panose="020B0604030504040204" pitchFamily="50" charset="-128"/>
              <a:ea typeface="Meiryo UI" panose="020B0604030504040204" pitchFamily="50" charset="-128"/>
            </a:endParaRPr>
          </a:p>
        </p:txBody>
      </p:sp>
      <p:pic>
        <p:nvPicPr>
          <p:cNvPr id="10" name="図 9">
            <a:extLst>
              <a:ext uri="{FF2B5EF4-FFF2-40B4-BE49-F238E27FC236}">
                <a16:creationId xmlns:a16="http://schemas.microsoft.com/office/drawing/2014/main" id="{7892323A-9787-AFE1-024C-BCBFB96911CF}"/>
              </a:ext>
            </a:extLst>
          </p:cNvPr>
          <p:cNvPicPr>
            <a:picLocks noChangeAspect="1"/>
          </p:cNvPicPr>
          <p:nvPr/>
        </p:nvPicPr>
        <p:blipFill>
          <a:blip r:embed="rId3"/>
          <a:stretch>
            <a:fillRect/>
          </a:stretch>
        </p:blipFill>
        <p:spPr>
          <a:xfrm>
            <a:off x="135520" y="3609133"/>
            <a:ext cx="2160118" cy="1524408"/>
          </a:xfrm>
          <a:prstGeom prst="rect">
            <a:avLst/>
          </a:prstGeom>
        </p:spPr>
      </p:pic>
      <p:sp>
        <p:nvSpPr>
          <p:cNvPr id="12" name="Text Box 12">
            <a:extLst>
              <a:ext uri="{FF2B5EF4-FFF2-40B4-BE49-F238E27FC236}">
                <a16:creationId xmlns:a16="http://schemas.microsoft.com/office/drawing/2014/main" id="{3F75B072-6061-E8F7-A867-B65EADC234DD}"/>
              </a:ext>
            </a:extLst>
          </p:cNvPr>
          <p:cNvSpPr txBox="1">
            <a:spLocks noChangeArrowheads="1"/>
          </p:cNvSpPr>
          <p:nvPr/>
        </p:nvSpPr>
        <p:spPr bwMode="auto">
          <a:xfrm>
            <a:off x="7128997" y="2718677"/>
            <a:ext cx="2649646" cy="576665"/>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【O</a:t>
            </a:r>
            <a:r>
              <a:rPr lang="en-US" altLang="ja-JP" sz="1100" baseline="-25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+CO</a:t>
            </a:r>
            <a:r>
              <a:rPr lang="en-US" altLang="ja-JP" sz="1100" baseline="-25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混合ガス導入時の</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marL="0" indent="0" algn="ctr">
              <a:spcBef>
                <a:spcPct val="0"/>
              </a:spcBef>
              <a:buNone/>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ヨウ素と</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m/z 129</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のバックグラウンド強度</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lgn="ctr">
              <a:spcBef>
                <a:spcPct val="0"/>
              </a:spcBef>
              <a:buNone/>
              <a:defRPr/>
            </a:pPr>
            <a:r>
              <a:rPr lang="ja-JP" altLang="en-US" sz="105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（安定同位体ヨウ素を</a:t>
            </a:r>
            <a:r>
              <a:rPr lang="en-US" altLang="ja-JP" sz="105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1000 ppm</a:t>
            </a:r>
            <a:r>
              <a:rPr lang="ja-JP" altLang="en-US" sz="105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導入</a:t>
            </a:r>
            <a:r>
              <a:rPr lang="en-US" altLang="ja-JP" sz="105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p:txBody>
      </p:sp>
      <p:pic>
        <p:nvPicPr>
          <p:cNvPr id="15" name="図 14">
            <a:extLst>
              <a:ext uri="{FF2B5EF4-FFF2-40B4-BE49-F238E27FC236}">
                <a16:creationId xmlns:a16="http://schemas.microsoft.com/office/drawing/2014/main" id="{19A934F9-6319-3330-675E-632370EF0DD0}"/>
              </a:ext>
            </a:extLst>
          </p:cNvPr>
          <p:cNvPicPr>
            <a:picLocks noChangeAspect="1"/>
          </p:cNvPicPr>
          <p:nvPr/>
        </p:nvPicPr>
        <p:blipFill>
          <a:blip r:embed="rId4"/>
          <a:stretch>
            <a:fillRect/>
          </a:stretch>
        </p:blipFill>
        <p:spPr>
          <a:xfrm>
            <a:off x="4112743" y="3023960"/>
            <a:ext cx="3012369" cy="2355740"/>
          </a:xfrm>
          <a:prstGeom prst="rect">
            <a:avLst/>
          </a:prstGeom>
        </p:spPr>
      </p:pic>
      <p:pic>
        <p:nvPicPr>
          <p:cNvPr id="18" name="図 17">
            <a:extLst>
              <a:ext uri="{FF2B5EF4-FFF2-40B4-BE49-F238E27FC236}">
                <a16:creationId xmlns:a16="http://schemas.microsoft.com/office/drawing/2014/main" id="{E6D6EC4D-2144-1779-D999-A7C1D04D9364}"/>
              </a:ext>
            </a:extLst>
          </p:cNvPr>
          <p:cNvPicPr>
            <a:picLocks noChangeAspect="1"/>
          </p:cNvPicPr>
          <p:nvPr/>
        </p:nvPicPr>
        <p:blipFill>
          <a:blip r:embed="rId5"/>
          <a:stretch>
            <a:fillRect/>
          </a:stretch>
        </p:blipFill>
        <p:spPr>
          <a:xfrm>
            <a:off x="7427907" y="3324704"/>
            <a:ext cx="2249732" cy="1965470"/>
          </a:xfrm>
          <a:prstGeom prst="rect">
            <a:avLst/>
          </a:prstGeom>
        </p:spPr>
      </p:pic>
      <p:sp>
        <p:nvSpPr>
          <p:cNvPr id="19" name="Text Box 12">
            <a:extLst>
              <a:ext uri="{FF2B5EF4-FFF2-40B4-BE49-F238E27FC236}">
                <a16:creationId xmlns:a16="http://schemas.microsoft.com/office/drawing/2014/main" id="{50B48203-82BB-822F-F52D-8DEDAEEC2716}"/>
              </a:ext>
            </a:extLst>
          </p:cNvPr>
          <p:cNvSpPr txBox="1">
            <a:spLocks noChangeArrowheads="1"/>
          </p:cNvSpPr>
          <p:nvPr/>
        </p:nvSpPr>
        <p:spPr bwMode="auto">
          <a:xfrm>
            <a:off x="7241847" y="5456618"/>
            <a:ext cx="2498530" cy="208592"/>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endParaRPr lang="en-US" altLang="ja-JP" sz="10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BED13545-438E-45C2-EC08-0D3847DA74B7}"/>
              </a:ext>
            </a:extLst>
          </p:cNvPr>
          <p:cNvSpPr txBox="1"/>
          <p:nvPr/>
        </p:nvSpPr>
        <p:spPr>
          <a:xfrm>
            <a:off x="7470025" y="5343584"/>
            <a:ext cx="2165495" cy="430887"/>
          </a:xfrm>
          <a:prstGeom prst="rect">
            <a:avLst/>
          </a:prstGeom>
          <a:noFill/>
        </p:spPr>
        <p:txBody>
          <a:bodyPr wrap="square">
            <a:spAutoFit/>
          </a:bodyPr>
          <a:lstStyle/>
          <a:p>
            <a:pPr marL="0" indent="0" algn="ctr">
              <a:spcBef>
                <a:spcPct val="0"/>
              </a:spcBef>
              <a:buNone/>
              <a:defRPr/>
            </a:pPr>
            <a:r>
              <a:rPr lang="en-US" altLang="ja-JP" sz="1050" dirty="0">
                <a:latin typeface="Meiryo UI" panose="020B0604030504040204" pitchFamily="50" charset="-128"/>
                <a:ea typeface="Meiryo UI" panose="020B0604030504040204" pitchFamily="50" charset="-128"/>
              </a:rPr>
              <a:t>O</a:t>
            </a:r>
            <a:r>
              <a:rPr lang="en-US" altLang="ja-JP" sz="1050" baseline="-25000" dirty="0">
                <a:latin typeface="Meiryo UI" panose="020B0604030504040204" pitchFamily="50" charset="-128"/>
                <a:ea typeface="Meiryo UI" panose="020B0604030504040204" pitchFamily="50" charset="-128"/>
              </a:rPr>
              <a:t>2</a:t>
            </a:r>
            <a:r>
              <a:rPr lang="ja-JP" altLang="en-US" sz="1050" dirty="0">
                <a:latin typeface="Meiryo UI" panose="020B0604030504040204" pitchFamily="50" charset="-128"/>
                <a:ea typeface="Meiryo UI" panose="020B0604030504040204" pitchFamily="50" charset="-128"/>
              </a:rPr>
              <a:t>流量は</a:t>
            </a:r>
            <a:r>
              <a:rPr lang="en-US" altLang="ja-JP" sz="1050" dirty="0">
                <a:latin typeface="Meiryo UI" panose="020B0604030504040204" pitchFamily="50" charset="-128"/>
                <a:ea typeface="Meiryo UI" panose="020B0604030504040204" pitchFamily="50" charset="-128"/>
              </a:rPr>
              <a:t>1.0mL/min</a:t>
            </a:r>
            <a:r>
              <a:rPr lang="ja-JP" altLang="en-US" sz="1050" dirty="0">
                <a:latin typeface="Meiryo UI" panose="020B0604030504040204" pitchFamily="50" charset="-128"/>
                <a:ea typeface="Meiryo UI" panose="020B0604030504040204" pitchFamily="50" charset="-128"/>
              </a:rPr>
              <a:t>に固定し、</a:t>
            </a:r>
            <a:endParaRPr lang="en-US" altLang="ja-JP" sz="1050" dirty="0">
              <a:latin typeface="Meiryo UI" panose="020B0604030504040204" pitchFamily="50" charset="-128"/>
              <a:ea typeface="Meiryo UI" panose="020B0604030504040204" pitchFamily="50" charset="-128"/>
            </a:endParaRPr>
          </a:p>
          <a:p>
            <a:pPr marL="0" indent="0" algn="ctr">
              <a:spcBef>
                <a:spcPct val="0"/>
              </a:spcBef>
              <a:buNone/>
              <a:defRPr/>
            </a:pPr>
            <a:r>
              <a:rPr lang="en-US" altLang="ja-JP" sz="1050" dirty="0">
                <a:latin typeface="Meiryo UI" panose="020B0604030504040204" pitchFamily="50" charset="-128"/>
                <a:ea typeface="Meiryo UI" panose="020B0604030504040204" pitchFamily="50" charset="-128"/>
              </a:rPr>
              <a:t>CO</a:t>
            </a:r>
            <a:r>
              <a:rPr lang="en-US" altLang="ja-JP" sz="1050" baseline="-25000" dirty="0">
                <a:latin typeface="Meiryo UI" panose="020B0604030504040204" pitchFamily="50" charset="-128"/>
                <a:ea typeface="Meiryo UI" panose="020B0604030504040204" pitchFamily="50" charset="-128"/>
              </a:rPr>
              <a:t>2</a:t>
            </a:r>
            <a:r>
              <a:rPr lang="ja-JP" altLang="en-US" sz="1050" dirty="0">
                <a:latin typeface="Meiryo UI" panose="020B0604030504040204" pitchFamily="50" charset="-128"/>
                <a:ea typeface="Meiryo UI" panose="020B0604030504040204" pitchFamily="50" charset="-128"/>
              </a:rPr>
              <a:t>流量を変動</a:t>
            </a:r>
            <a:endParaRPr lang="en-US" altLang="ja-JP" sz="105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2" name="図 21">
            <a:extLst>
              <a:ext uri="{FF2B5EF4-FFF2-40B4-BE49-F238E27FC236}">
                <a16:creationId xmlns:a16="http://schemas.microsoft.com/office/drawing/2014/main" id="{BBFBA429-78A9-45D0-D2AF-4E9A36D526CE}"/>
              </a:ext>
            </a:extLst>
          </p:cNvPr>
          <p:cNvPicPr>
            <a:picLocks noChangeAspect="1"/>
          </p:cNvPicPr>
          <p:nvPr/>
        </p:nvPicPr>
        <p:blipFill>
          <a:blip r:embed="rId6"/>
          <a:srcRect l="6202" t="11119" b="938"/>
          <a:stretch/>
        </p:blipFill>
        <p:spPr>
          <a:xfrm>
            <a:off x="2290285" y="3881709"/>
            <a:ext cx="1616193" cy="1012075"/>
          </a:xfrm>
          <a:prstGeom prst="rect">
            <a:avLst/>
          </a:prstGeom>
        </p:spPr>
      </p:pic>
      <p:sp>
        <p:nvSpPr>
          <p:cNvPr id="23" name="Text Box 12">
            <a:extLst>
              <a:ext uri="{FF2B5EF4-FFF2-40B4-BE49-F238E27FC236}">
                <a16:creationId xmlns:a16="http://schemas.microsoft.com/office/drawing/2014/main" id="{7BBEA6D9-71CA-7C69-E8C9-080411438149}"/>
              </a:ext>
            </a:extLst>
          </p:cNvPr>
          <p:cNvSpPr txBox="1">
            <a:spLocks noChangeArrowheads="1"/>
          </p:cNvSpPr>
          <p:nvPr/>
        </p:nvSpPr>
        <p:spPr bwMode="auto">
          <a:xfrm>
            <a:off x="915756" y="2815288"/>
            <a:ext cx="2279337" cy="208592"/>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可搬型</a:t>
            </a:r>
            <a:r>
              <a:rPr lang="en-US" altLang="ja-JP" sz="1100" baseline="30000" dirty="0">
                <a:latin typeface="Meiryo UI" panose="020B0604030504040204" pitchFamily="50" charset="-128"/>
                <a:ea typeface="Meiryo UI" panose="020B0604030504040204" pitchFamily="50" charset="-128"/>
              </a:rPr>
              <a:t>99</a:t>
            </a:r>
            <a:r>
              <a:rPr lang="en-US" altLang="ja-JP" sz="1100" dirty="0">
                <a:latin typeface="Meiryo UI" panose="020B0604030504040204" pitchFamily="50" charset="-128"/>
                <a:ea typeface="Meiryo UI" panose="020B0604030504040204" pitchFamily="50" charset="-128"/>
              </a:rPr>
              <a:t>Tc</a:t>
            </a:r>
            <a:r>
              <a:rPr lang="ja-JP" altLang="en-US" sz="1100" dirty="0">
                <a:latin typeface="Meiryo UI" panose="020B0604030504040204" pitchFamily="50" charset="-128"/>
                <a:ea typeface="Meiryo UI" panose="020B0604030504040204" pitchFamily="50" charset="-128"/>
              </a:rPr>
              <a:t>濃縮装置と模擬物質を用いた回収率確認</a:t>
            </a:r>
            <a:r>
              <a:rPr lang="en-US" altLang="ja-JP" sz="1100" dirty="0">
                <a:latin typeface="Meiryo UI" panose="020B0604030504040204" pitchFamily="50" charset="-128"/>
                <a:ea typeface="Meiryo UI" panose="020B0604030504040204" pitchFamily="50" charset="-128"/>
              </a:rPr>
              <a:t>】</a:t>
            </a:r>
          </a:p>
        </p:txBody>
      </p:sp>
      <p:sp>
        <p:nvSpPr>
          <p:cNvPr id="24" name="Text Box 12">
            <a:extLst>
              <a:ext uri="{FF2B5EF4-FFF2-40B4-BE49-F238E27FC236}">
                <a16:creationId xmlns:a16="http://schemas.microsoft.com/office/drawing/2014/main" id="{70C390FE-EDDB-C66C-C52C-05CCA6AE5C87}"/>
              </a:ext>
            </a:extLst>
          </p:cNvPr>
          <p:cNvSpPr txBox="1">
            <a:spLocks noChangeArrowheads="1"/>
          </p:cNvSpPr>
          <p:nvPr/>
        </p:nvSpPr>
        <p:spPr bwMode="auto">
          <a:xfrm>
            <a:off x="2126047" y="3474697"/>
            <a:ext cx="1061162" cy="208592"/>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ja-JP" altLang="en-US" sz="1000" dirty="0">
                <a:latin typeface="Meiryo UI" panose="020B0604030504040204" pitchFamily="50" charset="-128"/>
                <a:ea typeface="Meiryo UI" panose="020B0604030504040204" pitchFamily="50" charset="-128"/>
              </a:rPr>
              <a:t>濃縮装置</a:t>
            </a:r>
            <a:endParaRPr lang="en-US" altLang="ja-JP" sz="1000" dirty="0">
              <a:latin typeface="Meiryo UI" panose="020B0604030504040204" pitchFamily="50" charset="-128"/>
              <a:ea typeface="Meiryo UI" panose="020B0604030504040204" pitchFamily="50" charset="-128"/>
            </a:endParaRPr>
          </a:p>
        </p:txBody>
      </p:sp>
      <p:sp>
        <p:nvSpPr>
          <p:cNvPr id="26" name="Text Box 12">
            <a:extLst>
              <a:ext uri="{FF2B5EF4-FFF2-40B4-BE49-F238E27FC236}">
                <a16:creationId xmlns:a16="http://schemas.microsoft.com/office/drawing/2014/main" id="{AAA5984B-7491-01FA-5767-CCD43F19CD00}"/>
              </a:ext>
            </a:extLst>
          </p:cNvPr>
          <p:cNvSpPr txBox="1">
            <a:spLocks noChangeArrowheads="1"/>
          </p:cNvSpPr>
          <p:nvPr/>
        </p:nvSpPr>
        <p:spPr bwMode="auto">
          <a:xfrm>
            <a:off x="228361" y="5355322"/>
            <a:ext cx="3636914" cy="359324"/>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zh-CN" altLang="en-US" sz="1000" dirty="0">
                <a:latin typeface="Meiryo UI" panose="020B0604030504040204" pitchFamily="50" charset="-128"/>
                <a:ea typeface="Meiryo UI" panose="020B0604030504040204" pitchFamily="50" charset="-128"/>
              </a:rPr>
              <a:t>海水</a:t>
            </a:r>
            <a:r>
              <a:rPr lang="en-US" altLang="zh-CN" sz="1000" dirty="0">
                <a:latin typeface="Meiryo UI" panose="020B0604030504040204" pitchFamily="50" charset="-128"/>
                <a:ea typeface="Meiryo UI" panose="020B0604030504040204" pitchFamily="50" charset="-128"/>
              </a:rPr>
              <a:t>200 L</a:t>
            </a:r>
            <a:r>
              <a:rPr lang="ja-JP" altLang="en-US" sz="1000" dirty="0">
                <a:latin typeface="Meiryo UI" panose="020B0604030504040204" pitchFamily="50" charset="-128"/>
                <a:ea typeface="Meiryo UI" panose="020B0604030504040204" pitchFamily="50" charset="-128"/>
              </a:rPr>
              <a:t>をアニオン交換樹脂に通液した際の</a:t>
            </a:r>
            <a:r>
              <a:rPr lang="en-US" altLang="zh-CN" sz="1000" dirty="0">
                <a:latin typeface="Meiryo UI" panose="020B0604030504040204" pitchFamily="50" charset="-128"/>
                <a:ea typeface="Meiryo UI" panose="020B0604030504040204" pitchFamily="50" charset="-128"/>
              </a:rPr>
              <a:t>Re</a:t>
            </a:r>
            <a:r>
              <a:rPr lang="zh-CN" altLang="en-US" sz="1000" dirty="0">
                <a:latin typeface="Meiryo UI" panose="020B0604030504040204" pitchFamily="50" charset="-128"/>
                <a:ea typeface="Meiryo UI" panose="020B0604030504040204" pitchFamily="50" charset="-128"/>
              </a:rPr>
              <a:t>吸着率</a:t>
            </a:r>
            <a:r>
              <a:rPr lang="en-US" altLang="zh-CN" sz="1000" dirty="0">
                <a:latin typeface="Meiryo UI" panose="020B0604030504040204" pitchFamily="50" charset="-128"/>
                <a:ea typeface="Meiryo UI" panose="020B0604030504040204" pitchFamily="50" charset="-128"/>
              </a:rPr>
              <a:t>98%</a:t>
            </a:r>
          </a:p>
          <a:p>
            <a:pPr marL="0" indent="0" algn="ctr">
              <a:spcBef>
                <a:spcPct val="0"/>
              </a:spcBef>
              <a:buNone/>
              <a:defRPr/>
            </a:pPr>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Re</a:t>
            </a:r>
            <a:r>
              <a:rPr lang="ja-JP" altLang="en-US" sz="1000" dirty="0">
                <a:latin typeface="Meiryo UI" panose="020B0604030504040204" pitchFamily="50" charset="-128"/>
                <a:ea typeface="Meiryo UI" panose="020B0604030504040204" pitchFamily="50" charset="-128"/>
              </a:rPr>
              <a:t>は</a:t>
            </a:r>
            <a:r>
              <a:rPr lang="en-US" altLang="ja-JP" sz="1000" baseline="30000" dirty="0">
                <a:latin typeface="Meiryo UI" panose="020B0604030504040204" pitchFamily="50" charset="-128"/>
                <a:ea typeface="Meiryo UI" panose="020B0604030504040204" pitchFamily="50" charset="-128"/>
              </a:rPr>
              <a:t>99</a:t>
            </a:r>
            <a:r>
              <a:rPr lang="en-US" altLang="ja-JP" sz="1000" dirty="0">
                <a:latin typeface="Meiryo UI" panose="020B0604030504040204" pitchFamily="50" charset="-128"/>
                <a:ea typeface="Meiryo UI" panose="020B0604030504040204" pitchFamily="50" charset="-128"/>
              </a:rPr>
              <a:t>Tc</a:t>
            </a:r>
            <a:r>
              <a:rPr lang="ja-JP" altLang="en-US" sz="1000" dirty="0">
                <a:latin typeface="Meiryo UI" panose="020B0604030504040204" pitchFamily="50" charset="-128"/>
                <a:ea typeface="Meiryo UI" panose="020B0604030504040204" pitchFamily="50" charset="-128"/>
              </a:rPr>
              <a:t>と類似挙動を有する回収率トレーサー物質）</a:t>
            </a:r>
            <a:endParaRPr lang="en-US" altLang="zh-CN" sz="1000" dirty="0">
              <a:latin typeface="Meiryo UI" panose="020B0604030504040204" pitchFamily="50" charset="-128"/>
              <a:ea typeface="Meiryo UI" panose="020B0604030504040204" pitchFamily="50" charset="-128"/>
            </a:endParaRPr>
          </a:p>
        </p:txBody>
      </p:sp>
      <p:sp>
        <p:nvSpPr>
          <p:cNvPr id="29" name="Text Box 12">
            <a:extLst>
              <a:ext uri="{FF2B5EF4-FFF2-40B4-BE49-F238E27FC236}">
                <a16:creationId xmlns:a16="http://schemas.microsoft.com/office/drawing/2014/main" id="{167D600A-D2DF-C13B-591E-240967204C76}"/>
              </a:ext>
            </a:extLst>
          </p:cNvPr>
          <p:cNvSpPr txBox="1">
            <a:spLocks noChangeArrowheads="1"/>
          </p:cNvSpPr>
          <p:nvPr/>
        </p:nvSpPr>
        <p:spPr bwMode="auto">
          <a:xfrm>
            <a:off x="83615" y="3174806"/>
            <a:ext cx="1910945" cy="208592"/>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ja-JP" altLang="en-US" sz="1100" u="sng" dirty="0">
                <a:latin typeface="Meiryo UI" panose="020B0604030504040204" pitchFamily="50" charset="-128"/>
                <a:ea typeface="Meiryo UI" panose="020B0604030504040204" pitchFamily="50" charset="-128"/>
              </a:rPr>
              <a:t>濃縮装置の設計</a:t>
            </a:r>
            <a:endParaRPr lang="en-US" altLang="ja-JP" sz="1100" u="sng" dirty="0">
              <a:latin typeface="Meiryo UI" panose="020B0604030504040204" pitchFamily="50" charset="-128"/>
              <a:ea typeface="Meiryo UI" panose="020B0604030504040204" pitchFamily="50" charset="-128"/>
            </a:endParaRPr>
          </a:p>
        </p:txBody>
      </p:sp>
      <p:sp>
        <p:nvSpPr>
          <p:cNvPr id="30" name="Text Box 12">
            <a:extLst>
              <a:ext uri="{FF2B5EF4-FFF2-40B4-BE49-F238E27FC236}">
                <a16:creationId xmlns:a16="http://schemas.microsoft.com/office/drawing/2014/main" id="{B4665211-E798-C82E-1E6A-81840299CA0C}"/>
              </a:ext>
            </a:extLst>
          </p:cNvPr>
          <p:cNvSpPr txBox="1">
            <a:spLocks noChangeArrowheads="1"/>
          </p:cNvSpPr>
          <p:nvPr/>
        </p:nvSpPr>
        <p:spPr bwMode="auto">
          <a:xfrm>
            <a:off x="2136505" y="3174806"/>
            <a:ext cx="1910945" cy="208592"/>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ja-JP" altLang="en-US" sz="1100" u="sng" dirty="0">
                <a:latin typeface="Meiryo UI" panose="020B0604030504040204" pitchFamily="50" charset="-128"/>
                <a:ea typeface="Meiryo UI" panose="020B0604030504040204" pitchFamily="50" charset="-128"/>
              </a:rPr>
              <a:t>船上での海水濃縮</a:t>
            </a:r>
            <a:endParaRPr lang="en-US" altLang="ja-JP" sz="1100" u="sng" dirty="0">
              <a:latin typeface="Meiryo UI" panose="020B0604030504040204" pitchFamily="50" charset="-128"/>
              <a:ea typeface="Meiryo UI" panose="020B0604030504040204" pitchFamily="50" charset="-128"/>
            </a:endParaRPr>
          </a:p>
        </p:txBody>
      </p:sp>
      <p:sp>
        <p:nvSpPr>
          <p:cNvPr id="31" name="Text Box 12">
            <a:extLst>
              <a:ext uri="{FF2B5EF4-FFF2-40B4-BE49-F238E27FC236}">
                <a16:creationId xmlns:a16="http://schemas.microsoft.com/office/drawing/2014/main" id="{244C59FB-45E7-D81C-3D20-E78C4F202D3F}"/>
              </a:ext>
            </a:extLst>
          </p:cNvPr>
          <p:cNvSpPr txBox="1">
            <a:spLocks noChangeArrowheads="1"/>
          </p:cNvSpPr>
          <p:nvPr/>
        </p:nvSpPr>
        <p:spPr bwMode="auto">
          <a:xfrm>
            <a:off x="2276562" y="5015743"/>
            <a:ext cx="1061162" cy="208592"/>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ja-JP" altLang="en-US" sz="1000" dirty="0">
                <a:latin typeface="Meiryo UI" panose="020B0604030504040204" pitchFamily="50" charset="-128"/>
                <a:ea typeface="Meiryo UI" panose="020B0604030504040204" pitchFamily="50" charset="-128"/>
              </a:rPr>
              <a:t>ポータブル電源</a:t>
            </a:r>
            <a:endParaRPr lang="en-US" altLang="ja-JP" sz="1000" dirty="0">
              <a:latin typeface="Meiryo UI" panose="020B0604030504040204" pitchFamily="50" charset="-128"/>
              <a:ea typeface="Meiryo UI" panose="020B0604030504040204" pitchFamily="50" charset="-128"/>
            </a:endParaRPr>
          </a:p>
        </p:txBody>
      </p:sp>
      <p:sp>
        <p:nvSpPr>
          <p:cNvPr id="32" name="Text Box 12">
            <a:extLst>
              <a:ext uri="{FF2B5EF4-FFF2-40B4-BE49-F238E27FC236}">
                <a16:creationId xmlns:a16="http://schemas.microsoft.com/office/drawing/2014/main" id="{7DD05032-898C-0D0D-0B0E-3E885762469D}"/>
              </a:ext>
            </a:extLst>
          </p:cNvPr>
          <p:cNvSpPr txBox="1">
            <a:spLocks noChangeArrowheads="1"/>
          </p:cNvSpPr>
          <p:nvPr/>
        </p:nvSpPr>
        <p:spPr bwMode="auto">
          <a:xfrm>
            <a:off x="3028076" y="3367511"/>
            <a:ext cx="1061162" cy="462846"/>
          </a:xfrm>
          <a:prstGeom prst="rect">
            <a:avLst/>
          </a:prstGeom>
          <a:noFill/>
          <a:ln w="12700">
            <a:noFill/>
            <a:miter lim="800000"/>
            <a:headEnd/>
            <a:tailEnd/>
          </a:ln>
        </p:spPr>
        <p:txBody>
          <a:bodyPr lIns="74295" tIns="8890" rIns="74295" bIns="8890" anchor="ct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ctr">
              <a:spcBef>
                <a:spcPct val="0"/>
              </a:spcBef>
              <a:buNone/>
              <a:defRPr/>
            </a:pPr>
            <a:r>
              <a:rPr lang="ja-JP" altLang="en-US" sz="1000" dirty="0">
                <a:latin typeface="Meiryo UI" panose="020B0604030504040204" pitchFamily="50" charset="-128"/>
                <a:ea typeface="Meiryo UI" panose="020B0604030504040204" pitchFamily="50" charset="-128"/>
              </a:rPr>
              <a:t>海水の採水タンク</a:t>
            </a:r>
            <a:endParaRPr lang="en-US" altLang="ja-JP" sz="1000" dirty="0">
              <a:latin typeface="Meiryo UI" panose="020B0604030504040204" pitchFamily="50" charset="-128"/>
              <a:ea typeface="Meiryo UI" panose="020B0604030504040204" pitchFamily="50" charset="-128"/>
            </a:endParaRPr>
          </a:p>
          <a:p>
            <a:pPr marL="0" indent="0" algn="ctr">
              <a:spcBef>
                <a:spcPct val="0"/>
              </a:spcBef>
              <a:buNone/>
              <a:defRPr/>
            </a:pPr>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200L</a:t>
            </a: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p:txBody>
      </p:sp>
      <p:cxnSp>
        <p:nvCxnSpPr>
          <p:cNvPr id="35" name="直線コネクタ 34">
            <a:extLst>
              <a:ext uri="{FF2B5EF4-FFF2-40B4-BE49-F238E27FC236}">
                <a16:creationId xmlns:a16="http://schemas.microsoft.com/office/drawing/2014/main" id="{41F73AB7-6764-5BE2-BE7D-E5991AFA085B}"/>
              </a:ext>
            </a:extLst>
          </p:cNvPr>
          <p:cNvCxnSpPr>
            <a:cxnSpLocks/>
          </p:cNvCxnSpPr>
          <p:nvPr/>
        </p:nvCxnSpPr>
        <p:spPr>
          <a:xfrm flipH="1">
            <a:off x="2530730" y="3674862"/>
            <a:ext cx="114674" cy="286485"/>
          </a:xfrm>
          <a:prstGeom prst="line">
            <a:avLst/>
          </a:prstGeom>
          <a:ln>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AB54E581-C277-076E-5AD1-C7ED14B04AB4}"/>
              </a:ext>
            </a:extLst>
          </p:cNvPr>
          <p:cNvCxnSpPr>
            <a:cxnSpLocks/>
          </p:cNvCxnSpPr>
          <p:nvPr/>
        </p:nvCxnSpPr>
        <p:spPr>
          <a:xfrm>
            <a:off x="2431826" y="4602547"/>
            <a:ext cx="148241" cy="408444"/>
          </a:xfrm>
          <a:prstGeom prst="line">
            <a:avLst/>
          </a:prstGeom>
          <a:ln>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2A3C4000-1BBD-252D-537D-A7F95593C5D7}"/>
              </a:ext>
            </a:extLst>
          </p:cNvPr>
          <p:cNvCxnSpPr>
            <a:cxnSpLocks/>
          </p:cNvCxnSpPr>
          <p:nvPr/>
        </p:nvCxnSpPr>
        <p:spPr>
          <a:xfrm flipH="1">
            <a:off x="3322334" y="3759750"/>
            <a:ext cx="260191" cy="493455"/>
          </a:xfrm>
          <a:prstGeom prst="line">
            <a:avLst/>
          </a:prstGeom>
          <a:ln>
            <a:solidFill>
              <a:srgbClr val="00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47885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角丸四角形 26"/>
          <p:cNvSpPr/>
          <p:nvPr/>
        </p:nvSpPr>
        <p:spPr>
          <a:xfrm>
            <a:off x="81322" y="1079860"/>
            <a:ext cx="9769116" cy="272415"/>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環境動態に関わる研究成果を基に放射線量の可視化と将来予測が可能なシステムを提供する等、成果の普及を図る</a:t>
            </a:r>
          </a:p>
        </p:txBody>
      </p:sp>
      <p:sp>
        <p:nvSpPr>
          <p:cNvPr id="34" name="正方形/長方形 33"/>
          <p:cNvSpPr/>
          <p:nvPr/>
        </p:nvSpPr>
        <p:spPr>
          <a:xfrm>
            <a:off x="65395" y="663295"/>
            <a:ext cx="9794875" cy="523627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105"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165625" y="1467302"/>
            <a:ext cx="1679042" cy="112663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福島の環境に係る研究成果・モニタリングデータを提供する包括的評価システムの運営</a:t>
            </a:r>
            <a:endParaRPr lang="en-US" altLang="ja-JP" sz="1100" dirty="0">
              <a:latin typeface="Meiryo UI" panose="020B0604030504040204" pitchFamily="50" charset="-128"/>
              <a:ea typeface="Meiryo UI" panose="020B0604030504040204" pitchFamily="50" charset="-128"/>
            </a:endParaRPr>
          </a:p>
        </p:txBody>
      </p:sp>
      <p:sp>
        <p:nvSpPr>
          <p:cNvPr id="106" name="右矢印 19">
            <a:extLst>
              <a:ext uri="{FF2B5EF4-FFF2-40B4-BE49-F238E27FC236}">
                <a16:creationId xmlns:a16="http://schemas.microsoft.com/office/drawing/2014/main" id="{38127547-84A4-F9FA-0E8D-877B6E6B44D1}"/>
              </a:ext>
            </a:extLst>
          </p:cNvPr>
          <p:cNvSpPr/>
          <p:nvPr/>
        </p:nvSpPr>
        <p:spPr>
          <a:xfrm>
            <a:off x="1899499" y="1606800"/>
            <a:ext cx="300960"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2300428" y="1445051"/>
            <a:ext cx="7540177" cy="1472508"/>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環境動態研究に基づく知見を整理した根拠情報</a:t>
            </a:r>
            <a:r>
              <a:rPr lang="en-US" altLang="ja-JP" sz="1100" dirty="0">
                <a:latin typeface="Meiryo UI" panose="020B0604030504040204" pitchFamily="50" charset="-128"/>
                <a:ea typeface="Meiryo UI" panose="020B0604030504040204" pitchFamily="50" charset="-128"/>
              </a:rPr>
              <a:t>Q&amp;A</a:t>
            </a:r>
            <a:r>
              <a:rPr lang="ja-JP" altLang="en-US" sz="1100" dirty="0">
                <a:latin typeface="Meiryo UI" panose="020B0604030504040204" pitchFamily="50" charset="-128"/>
                <a:ea typeface="Meiryo UI" panose="020B0604030504040204" pitchFamily="50" charset="-128"/>
              </a:rPr>
              <a:t>サイトおよび環境モニタリングデータ集約した放射性物質のモニタリングデータの情報公開サイト（</a:t>
            </a:r>
            <a:r>
              <a:rPr lang="en-US" altLang="ja-JP" sz="1100" dirty="0">
                <a:latin typeface="Meiryo UI" panose="020B0604030504040204" pitchFamily="50" charset="-128"/>
                <a:ea typeface="Meiryo UI" panose="020B0604030504040204" pitchFamily="50" charset="-128"/>
              </a:rPr>
              <a:t>EMDB</a:t>
            </a:r>
            <a:r>
              <a:rPr lang="ja-JP" altLang="en-US" sz="1100" dirty="0">
                <a:latin typeface="Meiryo UI" panose="020B0604030504040204" pitchFamily="50" charset="-128"/>
                <a:ea typeface="Meiryo UI" panose="020B0604030504040204" pitchFamily="50" charset="-128"/>
              </a:rPr>
              <a:t>）をコンテンツとする福島総合環境情報サイト</a:t>
            </a:r>
            <a:r>
              <a:rPr lang="en-US" altLang="ja-JP" sz="1100" dirty="0" err="1">
                <a:latin typeface="Meiryo UI" panose="020B0604030504040204" pitchFamily="50" charset="-128"/>
                <a:ea typeface="Meiryo UI" panose="020B0604030504040204" pitchFamily="50" charset="-128"/>
              </a:rPr>
              <a:t>FaCE!S</a:t>
            </a:r>
            <a:r>
              <a:rPr lang="ja-JP" altLang="en-US" sz="1100" dirty="0">
                <a:latin typeface="Meiryo UI" panose="020B0604030504040204" pitchFamily="50" charset="-128"/>
                <a:ea typeface="Meiryo UI" panose="020B0604030504040204" pitchFamily="50" charset="-128"/>
              </a:rPr>
              <a:t>を運営・更新</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根拠情報</a:t>
            </a:r>
            <a:r>
              <a:rPr lang="en-US" altLang="ja-JP" sz="1100" dirty="0">
                <a:latin typeface="Meiryo UI" panose="020B0604030504040204" pitchFamily="50" charset="-128"/>
                <a:ea typeface="Meiryo UI" panose="020B0604030504040204" pitchFamily="50" charset="-128"/>
              </a:rPr>
              <a:t>Q&amp;A</a:t>
            </a:r>
            <a:r>
              <a:rPr lang="ja-JP" altLang="en-US" sz="1100" dirty="0">
                <a:latin typeface="Meiryo UI" panose="020B0604030504040204" pitchFamily="50" charset="-128"/>
                <a:ea typeface="Meiryo UI" panose="020B0604030504040204" pitchFamily="50" charset="-128"/>
              </a:rPr>
              <a:t>サイトは令和</a:t>
            </a:r>
            <a:r>
              <a:rPr lang="en-US" altLang="ja-JP" sz="1100" dirty="0">
                <a:latin typeface="Meiryo UI" panose="020B0604030504040204" pitchFamily="50" charset="-128"/>
                <a:ea typeface="Meiryo UI" panose="020B0604030504040204" pitchFamily="50" charset="-128"/>
              </a:rPr>
              <a:t>6</a:t>
            </a:r>
            <a:r>
              <a:rPr lang="ja-JP" altLang="en-US" sz="1100" dirty="0">
                <a:latin typeface="Meiryo UI" panose="020B0604030504040204" pitchFamily="50" charset="-128"/>
                <a:ea typeface="Meiryo UI" panose="020B0604030504040204" pitchFamily="50" charset="-128"/>
              </a:rPr>
              <a:t>年度末時点で</a:t>
            </a:r>
            <a:r>
              <a:rPr lang="en-US" altLang="ja-JP" sz="1100" dirty="0">
                <a:latin typeface="Meiryo UI" panose="020B0604030504040204" pitchFamily="50" charset="-128"/>
                <a:ea typeface="Meiryo UI" panose="020B0604030504040204" pitchFamily="50" charset="-128"/>
              </a:rPr>
              <a:t>170</a:t>
            </a:r>
            <a:r>
              <a:rPr lang="ja-JP" altLang="en-US" sz="1100" dirty="0">
                <a:latin typeface="Meiryo UI" panose="020B0604030504040204" pitchFamily="50" charset="-128"/>
                <a:ea typeface="Meiryo UI" panose="020B0604030504040204" pitchFamily="50" charset="-128"/>
              </a:rPr>
              <a:t>件の記事を掲載。</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en-US" altLang="ja-JP" sz="1100" dirty="0">
                <a:latin typeface="Meiryo UI" panose="020B0604030504040204" pitchFamily="50" charset="-128"/>
                <a:ea typeface="Meiryo UI" panose="020B0604030504040204" pitchFamily="50" charset="-128"/>
              </a:rPr>
              <a:t>EMDB</a:t>
            </a:r>
            <a:r>
              <a:rPr lang="ja-JP" altLang="en-US" sz="1100" dirty="0">
                <a:latin typeface="Meiryo UI" panose="020B0604030504040204" pitchFamily="50" charset="-128"/>
                <a:ea typeface="Meiryo UI" panose="020B0604030504040204" pitchFamily="50" charset="-128"/>
              </a:rPr>
              <a:t>は令和</a:t>
            </a:r>
            <a:r>
              <a:rPr lang="en-US" altLang="ja-JP" sz="1100" dirty="0">
                <a:latin typeface="Meiryo UI" panose="020B0604030504040204" pitchFamily="50" charset="-128"/>
                <a:ea typeface="Meiryo UI" panose="020B0604030504040204" pitchFamily="50" charset="-128"/>
              </a:rPr>
              <a:t>6</a:t>
            </a:r>
            <a:r>
              <a:rPr lang="ja-JP" altLang="en-US" sz="1100" dirty="0">
                <a:latin typeface="Meiryo UI" panose="020B0604030504040204" pitchFamily="50" charset="-128"/>
                <a:ea typeface="Meiryo UI" panose="020B0604030504040204" pitchFamily="50" charset="-128"/>
              </a:rPr>
              <a:t>年度末時点で約</a:t>
            </a:r>
            <a:r>
              <a:rPr lang="en-US" altLang="ja-JP" sz="1100" dirty="0">
                <a:latin typeface="Meiryo UI" panose="020B0604030504040204" pitchFamily="50" charset="-128"/>
                <a:ea typeface="Meiryo UI" panose="020B0604030504040204" pitchFamily="50" charset="-128"/>
              </a:rPr>
              <a:t>6,800</a:t>
            </a:r>
            <a:r>
              <a:rPr lang="ja-JP" altLang="en-US" sz="1100" dirty="0">
                <a:latin typeface="Meiryo UI" panose="020B0604030504040204" pitchFamily="50" charset="-128"/>
                <a:ea typeface="Meiryo UI" panose="020B0604030504040204" pitchFamily="50" charset="-128"/>
              </a:rPr>
              <a:t>万件のデータを登録・公開</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アクセス数は順調に推移。</a:t>
            </a:r>
            <a:endParaRPr lang="en-US" altLang="ja-JP" sz="1100" dirty="0">
              <a:latin typeface="Meiryo UI" panose="020B0604030504040204" pitchFamily="50" charset="-128"/>
              <a:ea typeface="Meiryo UI" panose="020B0604030504040204"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81322" y="6164031"/>
            <a:ext cx="9784703" cy="54000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福島の環境に係る情報をデータと知見の両面から提示することで、住民の安心・不安低減に寄与</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77800" indent="-177800" eaLnBrk="1" hangingPunct="1">
              <a:lnSpc>
                <a:spcPct val="120000"/>
              </a:lnSpc>
              <a:buFont typeface="Wingdings" panose="05000000000000000000" pitchFamily="2" charset="2"/>
              <a:buChar char="l"/>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EMDB</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は令和</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7</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年度も継続して規制庁受託事業で運営、</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Q&amp;A</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サイトは動態研究終了に伴い</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F-REI</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へ移管</a:t>
            </a: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785959" y="5013320"/>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分かりやすい放射性物質の挙動に関する情報提供</a:t>
            </a: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23</a:t>
            </a:fld>
            <a:endParaRPr lang="ja-JP" altLang="en-US" sz="2400" dirty="0"/>
          </a:p>
        </p:txBody>
      </p:sp>
      <p:pic>
        <p:nvPicPr>
          <p:cNvPr id="25" name="図 24">
            <a:extLst>
              <a:ext uri="{FF2B5EF4-FFF2-40B4-BE49-F238E27FC236}">
                <a16:creationId xmlns:a16="http://schemas.microsoft.com/office/drawing/2014/main" id="{6F6DDB35-B237-4AD2-A14F-D8BEF930466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0829" y="2566764"/>
            <a:ext cx="1506360" cy="1320691"/>
          </a:xfrm>
          <a:prstGeom prst="rect">
            <a:avLst/>
          </a:prstGeom>
          <a:noFill/>
          <a:ln>
            <a:solidFill>
              <a:schemeClr val="bg1">
                <a:lumMod val="85000"/>
              </a:schemeClr>
            </a:solidFill>
          </a:ln>
        </p:spPr>
      </p:pic>
      <p:pic>
        <p:nvPicPr>
          <p:cNvPr id="26" name="図 25" descr="C:\Users\ferg-c-97\Documents\qa-top.png">
            <a:extLst>
              <a:ext uri="{FF2B5EF4-FFF2-40B4-BE49-F238E27FC236}">
                <a16:creationId xmlns:a16="http://schemas.microsoft.com/office/drawing/2014/main" id="{C5163DAF-3F88-41BE-950E-9C98051C14F8}"/>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98682" y="2555413"/>
            <a:ext cx="1919421" cy="1307558"/>
          </a:xfrm>
          <a:prstGeom prst="rect">
            <a:avLst/>
          </a:prstGeom>
          <a:noFill/>
          <a:ln>
            <a:solidFill>
              <a:schemeClr val="bg1">
                <a:lumMod val="85000"/>
              </a:schemeClr>
            </a:solidFill>
          </a:ln>
        </p:spPr>
      </p:pic>
      <p:pic>
        <p:nvPicPr>
          <p:cNvPr id="29" name="図 28" descr="C:\Users\ferg-c-97\Documents\emdb.png">
            <a:extLst>
              <a:ext uri="{FF2B5EF4-FFF2-40B4-BE49-F238E27FC236}">
                <a16:creationId xmlns:a16="http://schemas.microsoft.com/office/drawing/2014/main" id="{46CB9939-1DAF-4C5B-BF97-6F3BE861BA02}"/>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946" y="2581312"/>
            <a:ext cx="1601630" cy="1263472"/>
          </a:xfrm>
          <a:prstGeom prst="rect">
            <a:avLst/>
          </a:prstGeom>
          <a:noFill/>
          <a:ln>
            <a:solidFill>
              <a:schemeClr val="bg1">
                <a:lumMod val="85000"/>
              </a:schemeClr>
            </a:solidFill>
          </a:ln>
        </p:spPr>
      </p:pic>
      <p:sp>
        <p:nvSpPr>
          <p:cNvPr id="6" name="テキスト ボックス 5">
            <a:extLst>
              <a:ext uri="{FF2B5EF4-FFF2-40B4-BE49-F238E27FC236}">
                <a16:creationId xmlns:a16="http://schemas.microsoft.com/office/drawing/2014/main" id="{3F52F887-C7A4-4A3A-9EDA-96949D395111}"/>
              </a:ext>
            </a:extLst>
          </p:cNvPr>
          <p:cNvSpPr txBox="1"/>
          <p:nvPr/>
        </p:nvSpPr>
        <p:spPr>
          <a:xfrm>
            <a:off x="2432929" y="3839994"/>
            <a:ext cx="1795684" cy="461665"/>
          </a:xfrm>
          <a:prstGeom prst="rect">
            <a:avLst/>
          </a:prstGeom>
          <a:noFill/>
        </p:spPr>
        <p:txBody>
          <a:bodyPr wrap="none" rtlCol="0">
            <a:spAutoFit/>
          </a:bodyPr>
          <a:lstStyle/>
          <a:p>
            <a:r>
              <a:rPr lang="ja-JP" altLang="en-US" sz="1200" dirty="0"/>
              <a:t>福島総合環境情報サイト</a:t>
            </a:r>
            <a:endParaRPr lang="en-US" altLang="ja-JP" sz="1200" dirty="0"/>
          </a:p>
          <a:p>
            <a:pPr algn="ctr"/>
            <a:r>
              <a:rPr kumimoji="1" lang="en-US" altLang="ja-JP" sz="1200" dirty="0" err="1"/>
              <a:t>FaCE!S</a:t>
            </a:r>
            <a:endParaRPr kumimoji="1" lang="ja-JP" altLang="en-US" sz="1200" dirty="0"/>
          </a:p>
        </p:txBody>
      </p:sp>
      <p:sp>
        <p:nvSpPr>
          <p:cNvPr id="30" name="テキスト ボックス 29">
            <a:extLst>
              <a:ext uri="{FF2B5EF4-FFF2-40B4-BE49-F238E27FC236}">
                <a16:creationId xmlns:a16="http://schemas.microsoft.com/office/drawing/2014/main" id="{168E8EB5-DEDC-43EC-A58A-09C569B5FC94}"/>
              </a:ext>
            </a:extLst>
          </p:cNvPr>
          <p:cNvSpPr txBox="1"/>
          <p:nvPr/>
        </p:nvSpPr>
        <p:spPr>
          <a:xfrm>
            <a:off x="165625" y="3814079"/>
            <a:ext cx="2318872" cy="461665"/>
          </a:xfrm>
          <a:prstGeom prst="rect">
            <a:avLst/>
          </a:prstGeom>
          <a:noFill/>
        </p:spPr>
        <p:txBody>
          <a:bodyPr wrap="square" rtlCol="0">
            <a:spAutoFit/>
          </a:bodyPr>
          <a:lstStyle/>
          <a:p>
            <a:pPr algn="ctr"/>
            <a:r>
              <a:rPr lang="ja-JP" altLang="en-US" sz="1200" dirty="0"/>
              <a:t>放射性物質モニタリングデータの情報公開サイト</a:t>
            </a:r>
            <a:r>
              <a:rPr lang="en-US" altLang="ja-JP" sz="1200" dirty="0"/>
              <a:t>(EMDB)*</a:t>
            </a:r>
            <a:endParaRPr kumimoji="1" lang="ja-JP" altLang="en-US" sz="1200" dirty="0"/>
          </a:p>
        </p:txBody>
      </p:sp>
      <p:sp>
        <p:nvSpPr>
          <p:cNvPr id="31" name="テキスト ボックス 30">
            <a:extLst>
              <a:ext uri="{FF2B5EF4-FFF2-40B4-BE49-F238E27FC236}">
                <a16:creationId xmlns:a16="http://schemas.microsoft.com/office/drawing/2014/main" id="{A98DD9B8-BA43-4CDD-B123-ECA27D0BC088}"/>
              </a:ext>
            </a:extLst>
          </p:cNvPr>
          <p:cNvSpPr txBox="1"/>
          <p:nvPr/>
        </p:nvSpPr>
        <p:spPr>
          <a:xfrm>
            <a:off x="4395014" y="3862971"/>
            <a:ext cx="1726755" cy="307777"/>
          </a:xfrm>
          <a:prstGeom prst="rect">
            <a:avLst/>
          </a:prstGeom>
          <a:noFill/>
        </p:spPr>
        <p:txBody>
          <a:bodyPr wrap="none" rtlCol="0">
            <a:spAutoFit/>
          </a:bodyPr>
          <a:lstStyle/>
          <a:p>
            <a:r>
              <a:rPr kumimoji="1" lang="ja-JP" altLang="en-US" sz="1400" dirty="0"/>
              <a:t>根拠情報</a:t>
            </a:r>
            <a:r>
              <a:rPr kumimoji="1" lang="en-US" altLang="ja-JP" sz="1400" dirty="0"/>
              <a:t>Q&amp;A</a:t>
            </a:r>
            <a:r>
              <a:rPr kumimoji="1" lang="ja-JP" altLang="en-US" sz="1400" dirty="0"/>
              <a:t>サイト</a:t>
            </a:r>
          </a:p>
        </p:txBody>
      </p:sp>
      <p:pic>
        <p:nvPicPr>
          <p:cNvPr id="32" name="図 31">
            <a:extLst>
              <a:ext uri="{FF2B5EF4-FFF2-40B4-BE49-F238E27FC236}">
                <a16:creationId xmlns:a16="http://schemas.microsoft.com/office/drawing/2014/main" id="{20D8A31C-F943-440E-8F88-31D8A4116618}"/>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11095" y="3906024"/>
            <a:ext cx="2329156" cy="1275527"/>
          </a:xfrm>
          <a:prstGeom prst="rect">
            <a:avLst/>
          </a:prstGeom>
          <a:noFill/>
          <a:ln>
            <a:solidFill>
              <a:schemeClr val="bg1">
                <a:lumMod val="75000"/>
              </a:schemeClr>
            </a:solidFill>
          </a:ln>
        </p:spPr>
      </p:pic>
      <p:sp>
        <p:nvSpPr>
          <p:cNvPr id="33" name="テキスト ボックス 32">
            <a:extLst>
              <a:ext uri="{FF2B5EF4-FFF2-40B4-BE49-F238E27FC236}">
                <a16:creationId xmlns:a16="http://schemas.microsoft.com/office/drawing/2014/main" id="{3AB34433-A9F3-4D34-996F-ADE4AF70882F}"/>
              </a:ext>
            </a:extLst>
          </p:cNvPr>
          <p:cNvSpPr txBox="1"/>
          <p:nvPr/>
        </p:nvSpPr>
        <p:spPr>
          <a:xfrm>
            <a:off x="6614002" y="5209777"/>
            <a:ext cx="2817780" cy="276999"/>
          </a:xfrm>
          <a:prstGeom prst="rect">
            <a:avLst/>
          </a:prstGeom>
          <a:noFill/>
        </p:spPr>
        <p:txBody>
          <a:bodyPr wrap="square" rtlCol="0">
            <a:spAutoFit/>
          </a:bodyPr>
          <a:lstStyle/>
          <a:p>
            <a:pPr algn="ctr"/>
            <a:r>
              <a:rPr kumimoji="1" lang="ja-JP" altLang="en-US" sz="1200" dirty="0"/>
              <a:t>根拠情報</a:t>
            </a:r>
            <a:r>
              <a:rPr kumimoji="1" lang="en-US" altLang="ja-JP" sz="1200" dirty="0"/>
              <a:t>Q&amp;A</a:t>
            </a:r>
            <a:r>
              <a:rPr kumimoji="1" lang="ja-JP" altLang="en-US" sz="1200" dirty="0"/>
              <a:t>サイト　アクセス数</a:t>
            </a:r>
          </a:p>
        </p:txBody>
      </p:sp>
      <p:sp>
        <p:nvSpPr>
          <p:cNvPr id="8" name="四角形: 角を丸くする 7">
            <a:extLst>
              <a:ext uri="{FF2B5EF4-FFF2-40B4-BE49-F238E27FC236}">
                <a16:creationId xmlns:a16="http://schemas.microsoft.com/office/drawing/2014/main" id="{98877911-B0D7-4C44-9B90-D5C843749E82}"/>
              </a:ext>
            </a:extLst>
          </p:cNvPr>
          <p:cNvSpPr/>
          <p:nvPr/>
        </p:nvSpPr>
        <p:spPr>
          <a:xfrm>
            <a:off x="2580829" y="3375391"/>
            <a:ext cx="755495" cy="35941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四角形: 角を丸くする 37">
            <a:extLst>
              <a:ext uri="{FF2B5EF4-FFF2-40B4-BE49-F238E27FC236}">
                <a16:creationId xmlns:a16="http://schemas.microsoft.com/office/drawing/2014/main" id="{6FC3D912-1D11-441B-B67B-DD0245D1A5BD}"/>
              </a:ext>
            </a:extLst>
          </p:cNvPr>
          <p:cNvSpPr/>
          <p:nvPr/>
        </p:nvSpPr>
        <p:spPr>
          <a:xfrm>
            <a:off x="3345812" y="3368666"/>
            <a:ext cx="755495" cy="35941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 name="直線コネクタ 9">
            <a:extLst>
              <a:ext uri="{FF2B5EF4-FFF2-40B4-BE49-F238E27FC236}">
                <a16:creationId xmlns:a16="http://schemas.microsoft.com/office/drawing/2014/main" id="{45EE9A84-B654-4AB4-A5AE-40E51005F018}"/>
              </a:ext>
            </a:extLst>
          </p:cNvPr>
          <p:cNvCxnSpPr/>
          <p:nvPr/>
        </p:nvCxnSpPr>
        <p:spPr>
          <a:xfrm flipH="1" flipV="1">
            <a:off x="2079576" y="2581312"/>
            <a:ext cx="501253" cy="7940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236F6622-1E2B-42C1-AE65-309E4D4BAB83}"/>
              </a:ext>
            </a:extLst>
          </p:cNvPr>
          <p:cNvCxnSpPr/>
          <p:nvPr/>
        </p:nvCxnSpPr>
        <p:spPr>
          <a:xfrm flipH="1">
            <a:off x="2097335" y="3728079"/>
            <a:ext cx="488238" cy="1348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45EAEF70-05FC-49D9-A6DA-46566B5C5D8E}"/>
              </a:ext>
            </a:extLst>
          </p:cNvPr>
          <p:cNvCxnSpPr/>
          <p:nvPr/>
        </p:nvCxnSpPr>
        <p:spPr>
          <a:xfrm flipV="1">
            <a:off x="4087189" y="2555413"/>
            <a:ext cx="197375" cy="8008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FD25A9CD-A429-406B-86C2-4DE64E442191}"/>
              </a:ext>
            </a:extLst>
          </p:cNvPr>
          <p:cNvCxnSpPr/>
          <p:nvPr/>
        </p:nvCxnSpPr>
        <p:spPr>
          <a:xfrm>
            <a:off x="4101307" y="3694735"/>
            <a:ext cx="197375" cy="192720"/>
          </a:xfrm>
          <a:prstGeom prst="line">
            <a:avLst/>
          </a:prstGeom>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561942FF-B1CB-4A4C-8E81-C496A208611C}"/>
              </a:ext>
            </a:extLst>
          </p:cNvPr>
          <p:cNvSpPr txBox="1"/>
          <p:nvPr/>
        </p:nvSpPr>
        <p:spPr>
          <a:xfrm>
            <a:off x="165625" y="4259154"/>
            <a:ext cx="2134803" cy="1200329"/>
          </a:xfrm>
          <a:prstGeom prst="rect">
            <a:avLst/>
          </a:prstGeom>
          <a:solidFill>
            <a:srgbClr val="FFFFCC"/>
          </a:solidFill>
        </p:spPr>
        <p:txBody>
          <a:bodyPr wrap="square" rtlCol="0">
            <a:spAutoFit/>
          </a:bodyPr>
          <a:lstStyle/>
          <a:p>
            <a:pPr marL="171450" indent="-171450">
              <a:buFont typeface="Arial" panose="020B0604020202020204" pitchFamily="34" charset="0"/>
              <a:buChar char="•"/>
            </a:pPr>
            <a:r>
              <a:rPr kumimoji="1" lang="ja-JP" altLang="en-US" sz="1200" dirty="0"/>
              <a:t>省庁、地方自治体、東電等のモニタリングデータを収集・統一フォーマットで登録</a:t>
            </a:r>
            <a:endParaRPr kumimoji="1" lang="en-US" altLang="ja-JP" sz="1200" dirty="0"/>
          </a:p>
          <a:p>
            <a:pPr marL="171450" indent="-171450">
              <a:buFont typeface="Arial" panose="020B0604020202020204" pitchFamily="34" charset="0"/>
              <a:buChar char="•"/>
            </a:pPr>
            <a:r>
              <a:rPr kumimoji="1" lang="ja-JP" altLang="en-US" sz="1200" dirty="0"/>
              <a:t>ウェブブラウザ上でマップ可視化、継時グラフ表示</a:t>
            </a:r>
            <a:endParaRPr kumimoji="1" lang="en-US" altLang="ja-JP" sz="1200" dirty="0"/>
          </a:p>
          <a:p>
            <a:pPr marL="171450" indent="-171450">
              <a:buFont typeface="Arial" panose="020B0604020202020204" pitchFamily="34" charset="0"/>
              <a:buChar char="•"/>
            </a:pPr>
            <a:r>
              <a:rPr lang="ja-JP" altLang="en-US" sz="1200" dirty="0"/>
              <a:t>データダウンロード機能</a:t>
            </a:r>
            <a:endParaRPr kumimoji="1" lang="ja-JP" altLang="en-US" sz="1200" dirty="0"/>
          </a:p>
        </p:txBody>
      </p:sp>
      <p:sp>
        <p:nvSpPr>
          <p:cNvPr id="47" name="テキスト ボックス 46">
            <a:extLst>
              <a:ext uri="{FF2B5EF4-FFF2-40B4-BE49-F238E27FC236}">
                <a16:creationId xmlns:a16="http://schemas.microsoft.com/office/drawing/2014/main" id="{0D531835-3E80-4342-BC48-E809F2891F2D}"/>
              </a:ext>
            </a:extLst>
          </p:cNvPr>
          <p:cNvSpPr txBox="1"/>
          <p:nvPr/>
        </p:nvSpPr>
        <p:spPr>
          <a:xfrm>
            <a:off x="4170078" y="4151912"/>
            <a:ext cx="2134803" cy="1200329"/>
          </a:xfrm>
          <a:prstGeom prst="rect">
            <a:avLst/>
          </a:prstGeom>
          <a:solidFill>
            <a:srgbClr val="FFFFCC"/>
          </a:solidFill>
        </p:spPr>
        <p:txBody>
          <a:bodyPr wrap="square" rtlCol="0">
            <a:spAutoFit/>
          </a:bodyPr>
          <a:lstStyle/>
          <a:p>
            <a:pPr marL="171450" indent="-171450">
              <a:buFont typeface="Arial" panose="020B0604020202020204" pitchFamily="34" charset="0"/>
              <a:buChar char="•"/>
            </a:pPr>
            <a:r>
              <a:rPr kumimoji="1" lang="ja-JP" altLang="en-US" sz="1200" dirty="0"/>
              <a:t>主に環境動態研究の成果を</a:t>
            </a:r>
            <a:r>
              <a:rPr kumimoji="1" lang="en-US" altLang="ja-JP" sz="1200" dirty="0"/>
              <a:t>Q&amp;A</a:t>
            </a:r>
            <a:r>
              <a:rPr kumimoji="1" lang="ja-JP" altLang="en-US" sz="1200" dirty="0"/>
              <a:t>形式でわかりやすく提示</a:t>
            </a:r>
            <a:endParaRPr kumimoji="1" lang="en-US" altLang="ja-JP" sz="1200" dirty="0"/>
          </a:p>
          <a:p>
            <a:pPr marL="171450" indent="-171450">
              <a:buFont typeface="Arial" panose="020B0604020202020204" pitchFamily="34" charset="0"/>
              <a:buChar char="•"/>
            </a:pPr>
            <a:r>
              <a:rPr lang="ja-JP" altLang="en-US" sz="1200" dirty="0"/>
              <a:t>一般向けの記事から根拠情報（論文、報告書）の情報まで幅広く提示</a:t>
            </a:r>
            <a:endParaRPr kumimoji="1" lang="ja-JP" altLang="en-US" sz="1200" dirty="0"/>
          </a:p>
        </p:txBody>
      </p:sp>
      <p:sp>
        <p:nvSpPr>
          <p:cNvPr id="22" name="テキスト ボックス 21">
            <a:extLst>
              <a:ext uri="{FF2B5EF4-FFF2-40B4-BE49-F238E27FC236}">
                <a16:creationId xmlns:a16="http://schemas.microsoft.com/office/drawing/2014/main" id="{5470108E-960D-488C-8477-C0FAD7E9DA81}"/>
              </a:ext>
            </a:extLst>
          </p:cNvPr>
          <p:cNvSpPr txBox="1"/>
          <p:nvPr/>
        </p:nvSpPr>
        <p:spPr>
          <a:xfrm>
            <a:off x="167400" y="5478876"/>
            <a:ext cx="2550698" cy="253916"/>
          </a:xfrm>
          <a:prstGeom prst="rect">
            <a:avLst/>
          </a:prstGeom>
          <a:noFill/>
        </p:spPr>
        <p:txBody>
          <a:bodyPr wrap="none" rtlCol="0">
            <a:spAutoFit/>
          </a:bodyPr>
          <a:lstStyle/>
          <a:p>
            <a:r>
              <a:rPr kumimoji="1" lang="en-US" altLang="ja-JP" sz="1050" u="sng" dirty="0"/>
              <a:t>* </a:t>
            </a:r>
            <a:r>
              <a:rPr kumimoji="1" lang="ja-JP" altLang="en-US" sz="1050" u="sng" dirty="0"/>
              <a:t>原子力規制庁受託事業の直接費で運営</a:t>
            </a:r>
          </a:p>
        </p:txBody>
      </p:sp>
      <p:pic>
        <p:nvPicPr>
          <p:cNvPr id="51" name="図 50" descr="CEIS_qr">
            <a:extLst>
              <a:ext uri="{FF2B5EF4-FFF2-40B4-BE49-F238E27FC236}">
                <a16:creationId xmlns:a16="http://schemas.microsoft.com/office/drawing/2014/main" id="{B01A1B05-1E00-41F3-A81A-7E304DBA75AB}"/>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65215" y="4061992"/>
            <a:ext cx="454422" cy="454422"/>
          </a:xfrm>
          <a:prstGeom prst="rect">
            <a:avLst/>
          </a:prstGeom>
          <a:noFill/>
          <a:ln>
            <a:noFill/>
          </a:ln>
        </p:spPr>
      </p:pic>
      <p:sp>
        <p:nvSpPr>
          <p:cNvPr id="56" name="テキスト ボックス 55">
            <a:extLst>
              <a:ext uri="{FF2B5EF4-FFF2-40B4-BE49-F238E27FC236}">
                <a16:creationId xmlns:a16="http://schemas.microsoft.com/office/drawing/2014/main" id="{66264DDB-1056-44A9-85B4-CFC557DD50F2}"/>
              </a:ext>
            </a:extLst>
          </p:cNvPr>
          <p:cNvSpPr txBox="1"/>
          <p:nvPr/>
        </p:nvSpPr>
        <p:spPr>
          <a:xfrm>
            <a:off x="2410346" y="4625060"/>
            <a:ext cx="1676843" cy="646331"/>
          </a:xfrm>
          <a:prstGeom prst="rect">
            <a:avLst/>
          </a:prstGeom>
          <a:solidFill>
            <a:srgbClr val="FFFFCC"/>
          </a:solidFill>
        </p:spPr>
        <p:txBody>
          <a:bodyPr wrap="square" rtlCol="0">
            <a:spAutoFit/>
          </a:bodyPr>
          <a:lstStyle/>
          <a:p>
            <a:pPr marL="171450" indent="-171450">
              <a:buFont typeface="Arial" panose="020B0604020202020204" pitchFamily="34" charset="0"/>
              <a:buChar char="•"/>
            </a:pPr>
            <a:r>
              <a:rPr lang="ja-JP" altLang="en-US" sz="1200" dirty="0"/>
              <a:t>根拠情報</a:t>
            </a:r>
            <a:r>
              <a:rPr lang="en-US" altLang="ja-JP" sz="1200" dirty="0"/>
              <a:t>Q&amp;A</a:t>
            </a:r>
            <a:r>
              <a:rPr lang="ja-JP" altLang="en-US" sz="1200" dirty="0"/>
              <a:t>サイト、</a:t>
            </a:r>
            <a:r>
              <a:rPr lang="en-US" altLang="ja-JP" sz="1200" dirty="0"/>
              <a:t>EMDB</a:t>
            </a:r>
            <a:r>
              <a:rPr lang="ja-JP" altLang="en-US" sz="1200" dirty="0"/>
              <a:t>のポータル</a:t>
            </a:r>
            <a:endParaRPr lang="en-US" altLang="ja-JP" sz="1200" dirty="0"/>
          </a:p>
          <a:p>
            <a:pPr marL="171450" indent="-171450">
              <a:buFont typeface="Arial" panose="020B0604020202020204" pitchFamily="34" charset="0"/>
              <a:buChar char="•"/>
            </a:pPr>
            <a:r>
              <a:rPr kumimoji="1" lang="ja-JP" altLang="en-US" sz="1200" dirty="0"/>
              <a:t>関連リンク集等整備</a:t>
            </a:r>
          </a:p>
        </p:txBody>
      </p:sp>
      <p:sp>
        <p:nvSpPr>
          <p:cNvPr id="36" name="テキスト ボックス 35">
            <a:extLst>
              <a:ext uri="{FF2B5EF4-FFF2-40B4-BE49-F238E27FC236}">
                <a16:creationId xmlns:a16="http://schemas.microsoft.com/office/drawing/2014/main" id="{489B7768-5C61-4F8F-B8BA-09F2D95962ED}"/>
              </a:ext>
            </a:extLst>
          </p:cNvPr>
          <p:cNvSpPr txBox="1"/>
          <p:nvPr/>
        </p:nvSpPr>
        <p:spPr>
          <a:xfrm>
            <a:off x="6671734" y="3625320"/>
            <a:ext cx="2817780" cy="276999"/>
          </a:xfrm>
          <a:prstGeom prst="rect">
            <a:avLst/>
          </a:prstGeom>
          <a:noFill/>
        </p:spPr>
        <p:txBody>
          <a:bodyPr wrap="square" rtlCol="0">
            <a:spAutoFit/>
          </a:bodyPr>
          <a:lstStyle/>
          <a:p>
            <a:pPr algn="ctr"/>
            <a:r>
              <a:rPr kumimoji="1" lang="en-US" altLang="ja-JP" sz="1200" dirty="0"/>
              <a:t>EMDB </a:t>
            </a:r>
            <a:r>
              <a:rPr kumimoji="1" lang="ja-JP" altLang="en-US" sz="1200" dirty="0"/>
              <a:t>登録データ件数</a:t>
            </a:r>
          </a:p>
        </p:txBody>
      </p:sp>
      <p:pic>
        <p:nvPicPr>
          <p:cNvPr id="9" name="図 8">
            <a:extLst>
              <a:ext uri="{FF2B5EF4-FFF2-40B4-BE49-F238E27FC236}">
                <a16:creationId xmlns:a16="http://schemas.microsoft.com/office/drawing/2014/main" id="{335C1F2D-0E49-4861-A42B-519A4CFA1160}"/>
              </a:ext>
            </a:extLst>
          </p:cNvPr>
          <p:cNvPicPr>
            <a:picLocks noChangeAspect="1"/>
          </p:cNvPicPr>
          <p:nvPr/>
        </p:nvPicPr>
        <p:blipFill>
          <a:blip r:embed="rId8"/>
          <a:stretch>
            <a:fillRect/>
          </a:stretch>
        </p:blipFill>
        <p:spPr>
          <a:xfrm>
            <a:off x="6620463" y="2056247"/>
            <a:ext cx="2566786" cy="1632386"/>
          </a:xfrm>
          <a:prstGeom prst="rect">
            <a:avLst/>
          </a:prstGeom>
        </p:spPr>
      </p:pic>
      <p:sp>
        <p:nvSpPr>
          <p:cNvPr id="35" name="角丸四角形 34"/>
          <p:cNvSpPr/>
          <p:nvPr/>
        </p:nvSpPr>
        <p:spPr>
          <a:xfrm>
            <a:off x="2770126" y="5450944"/>
            <a:ext cx="7020502" cy="408623"/>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説明の詳細度が異なる複数の階層に分かれた情報提供サイトや、データのダウンロードに加えてウェブブラウザ上で様々な可視化が可能なモニタリングデータの情報公開サイトを構築し、分かりやすく成果情報を提供した。</a:t>
            </a:r>
          </a:p>
        </p:txBody>
      </p:sp>
    </p:spTree>
    <p:extLst>
      <p:ext uri="{BB962C8B-B14F-4D97-AF65-F5344CB8AC3E}">
        <p14:creationId xmlns:p14="http://schemas.microsoft.com/office/powerpoint/2010/main" val="3187006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角丸四角形 26"/>
          <p:cNvSpPr/>
          <p:nvPr/>
        </p:nvSpPr>
        <p:spPr>
          <a:xfrm>
            <a:off x="136884" y="5371928"/>
            <a:ext cx="9769116" cy="544830"/>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自治体や住民の方々に、技術や知見を直接提供し、質問・回答のプロセスを経て理解を深めていただく</a:t>
            </a:r>
            <a:r>
              <a:rPr lang="en-US" altLang="ja-JP"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Face to Face</a:t>
            </a:r>
            <a:r>
              <a:rPr lang="ja-JP" altLang="en-US"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の情報提供の場を、様々な形で設けた。</a:t>
            </a:r>
          </a:p>
        </p:txBody>
      </p:sp>
      <p:sp>
        <p:nvSpPr>
          <p:cNvPr id="34" name="正方形/長方形 33"/>
          <p:cNvSpPr/>
          <p:nvPr/>
        </p:nvSpPr>
        <p:spPr>
          <a:xfrm>
            <a:off x="65395" y="663295"/>
            <a:ext cx="9794875" cy="53097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105"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58850" y="1445051"/>
            <a:ext cx="2520568" cy="112663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各自治体に対する環境動態研究の成果説明の実施。</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福島県環境創造センターの取り組みなどを活用したアウトリーチ活動の実施。</a:t>
            </a:r>
            <a:endParaRPr lang="en-US" altLang="ja-JP" sz="1100" dirty="0">
              <a:latin typeface="Meiryo UI" panose="020B0604030504040204" pitchFamily="50" charset="-128"/>
              <a:ea typeface="Meiryo UI" panose="020B0604030504040204" pitchFamily="50" charset="-128"/>
            </a:endParaRPr>
          </a:p>
        </p:txBody>
      </p:sp>
      <p:sp>
        <p:nvSpPr>
          <p:cNvPr id="106" name="右矢印 19">
            <a:extLst>
              <a:ext uri="{FF2B5EF4-FFF2-40B4-BE49-F238E27FC236}">
                <a16:creationId xmlns:a16="http://schemas.microsoft.com/office/drawing/2014/main" id="{38127547-84A4-F9FA-0E8D-877B6E6B44D1}"/>
              </a:ext>
            </a:extLst>
          </p:cNvPr>
          <p:cNvSpPr/>
          <p:nvPr/>
        </p:nvSpPr>
        <p:spPr>
          <a:xfrm>
            <a:off x="2728461" y="1695900"/>
            <a:ext cx="300960"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3103593" y="1426337"/>
            <a:ext cx="6763796" cy="587306"/>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R4</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年度は</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関係機関、</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R6</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年度は、</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関係機関に対して説明を実施した。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R4</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年度は</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中学校、</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R5</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年度は</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中学校、</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関係団体、</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R6</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年度は</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中学校、</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短大において、出張講座を実施した。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81322" y="6274808"/>
            <a:ext cx="9784703" cy="54000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自治体のニーズを踏まえた研究計画を策定できた。その結果、自治体の除染検証委員会等において、避難指示解除の根拠情報として活用されることにつながった。</a:t>
            </a: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785959" y="5156907"/>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16" name="Text Box 12">
            <a:extLst>
              <a:ext uri="{FF2B5EF4-FFF2-40B4-BE49-F238E27FC236}">
                <a16:creationId xmlns:a16="http://schemas.microsoft.com/office/drawing/2014/main" id="{106911D4-D899-B0FD-FD49-DE239327C94D}"/>
              </a:ext>
            </a:extLst>
          </p:cNvPr>
          <p:cNvSpPr txBox="1">
            <a:spLocks noChangeArrowheads="1"/>
          </p:cNvSpPr>
          <p:nvPr/>
        </p:nvSpPr>
        <p:spPr bwMode="auto">
          <a:xfrm>
            <a:off x="3090928" y="1987433"/>
            <a:ext cx="6776460" cy="75493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評価</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各自治体の具体的なニーズを把握することができた。</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1F</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事故の記憶があいまいな中学生等に対し、あらためて事故後の取り組みを認識し、理解してもらうことができた。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分かりやすい放射性物質の挙動に関する情報提供</a:t>
            </a: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24</a:t>
            </a:fld>
            <a:endParaRPr lang="ja-JP" altLang="en-US" sz="2400" dirty="0"/>
          </a:p>
        </p:txBody>
      </p:sp>
      <p:sp>
        <p:nvSpPr>
          <p:cNvPr id="91" name="正方形/長方形 90">
            <a:extLst>
              <a:ext uri="{FF2B5EF4-FFF2-40B4-BE49-F238E27FC236}">
                <a16:creationId xmlns:a16="http://schemas.microsoft.com/office/drawing/2014/main" id="{08C1FE4B-BA71-408D-8315-0AF388560F29}"/>
              </a:ext>
            </a:extLst>
          </p:cNvPr>
          <p:cNvSpPr/>
          <p:nvPr/>
        </p:nvSpPr>
        <p:spPr>
          <a:xfrm>
            <a:off x="5218870" y="4429422"/>
            <a:ext cx="4612926" cy="830997"/>
          </a:xfrm>
          <a:prstGeom prst="rect">
            <a:avLst/>
          </a:prstGeom>
          <a:noFill/>
        </p:spPr>
        <p:txBody>
          <a:bodyPr wrap="square">
            <a:spAutoFit/>
          </a:bodyPr>
          <a:lstStyle/>
          <a:p>
            <a:pPr>
              <a:defRPr/>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環境創造センターの活動の一環として、福島県内の中学校等を対象に、放射線の基礎的な知識や、環境動態研究の成果などを説明する出張授業を実施した。</a:t>
            </a:r>
            <a:endParaRPr lang="en-US" altLang="ja-JP" sz="1600" kern="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正方形/長方形 93">
            <a:extLst>
              <a:ext uri="{FF2B5EF4-FFF2-40B4-BE49-F238E27FC236}">
                <a16:creationId xmlns:a16="http://schemas.microsoft.com/office/drawing/2014/main" id="{08C1FE4B-BA71-408D-8315-0AF388560F29}"/>
              </a:ext>
            </a:extLst>
          </p:cNvPr>
          <p:cNvSpPr/>
          <p:nvPr/>
        </p:nvSpPr>
        <p:spPr>
          <a:xfrm>
            <a:off x="358671" y="4182603"/>
            <a:ext cx="4455949" cy="1077218"/>
          </a:xfrm>
          <a:prstGeom prst="rect">
            <a:avLst/>
          </a:prstGeom>
          <a:noFill/>
        </p:spPr>
        <p:txBody>
          <a:bodyPr wrap="square">
            <a:spAutoFit/>
          </a:bodyPr>
          <a:lstStyle/>
          <a:p>
            <a:pPr>
              <a:defRPr/>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関係自治体（調査実施自治体、立地自治体）の首長や担当課に対し、毎年度、環境動態研究の成果と今後の計画を説明し、自治体の要望をお聞きする機会を設けた。</a:t>
            </a:r>
            <a:endParaRPr lang="en-US" altLang="ja-JP" sz="1600" kern="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7930" y="2634809"/>
            <a:ext cx="2765972" cy="1843981"/>
          </a:xfrm>
          <a:prstGeom prst="rect">
            <a:avLst/>
          </a:prstGeom>
        </p:spPr>
      </p:pic>
      <p:sp>
        <p:nvSpPr>
          <p:cNvPr id="18" name="角丸四角形 17"/>
          <p:cNvSpPr/>
          <p:nvPr/>
        </p:nvSpPr>
        <p:spPr>
          <a:xfrm>
            <a:off x="81322" y="1079860"/>
            <a:ext cx="9769116" cy="272415"/>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6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環境動態に関わる研究成果を基に放射線量の可視化と将来予測が可能なシステムを提供する等、成果の普及を図る</a:t>
            </a:r>
          </a:p>
        </p:txBody>
      </p:sp>
      <p:pic>
        <p:nvPicPr>
          <p:cNvPr id="4" name="図 3"/>
          <p:cNvPicPr>
            <a:picLocks noChangeAspect="1"/>
          </p:cNvPicPr>
          <p:nvPr/>
        </p:nvPicPr>
        <p:blipFill>
          <a:blip r:embed="rId4"/>
          <a:stretch>
            <a:fillRect/>
          </a:stretch>
        </p:blipFill>
        <p:spPr>
          <a:xfrm>
            <a:off x="2563224" y="2844755"/>
            <a:ext cx="1549653" cy="1088274"/>
          </a:xfrm>
          <a:prstGeom prst="rect">
            <a:avLst/>
          </a:prstGeom>
          <a:ln>
            <a:solidFill>
              <a:schemeClr val="tx1"/>
            </a:solidFill>
          </a:ln>
        </p:spPr>
      </p:pic>
      <p:pic>
        <p:nvPicPr>
          <p:cNvPr id="6" name="図 5"/>
          <p:cNvPicPr>
            <a:picLocks noChangeAspect="1"/>
          </p:cNvPicPr>
          <p:nvPr/>
        </p:nvPicPr>
        <p:blipFill>
          <a:blip r:embed="rId5"/>
          <a:stretch>
            <a:fillRect/>
          </a:stretch>
        </p:blipFill>
        <p:spPr>
          <a:xfrm>
            <a:off x="319134" y="2618089"/>
            <a:ext cx="2124928" cy="1484858"/>
          </a:xfrm>
          <a:prstGeom prst="rect">
            <a:avLst/>
          </a:prstGeom>
          <a:ln>
            <a:solidFill>
              <a:schemeClr val="tx1"/>
            </a:solidFill>
          </a:ln>
        </p:spPr>
      </p:pic>
      <p:pic>
        <p:nvPicPr>
          <p:cNvPr id="8" name="図 7"/>
          <p:cNvPicPr>
            <a:picLocks noChangeAspect="1"/>
          </p:cNvPicPr>
          <p:nvPr/>
        </p:nvPicPr>
        <p:blipFill>
          <a:blip r:embed="rId6"/>
          <a:stretch>
            <a:fillRect/>
          </a:stretch>
        </p:blipFill>
        <p:spPr>
          <a:xfrm>
            <a:off x="3036544" y="2957820"/>
            <a:ext cx="1565371" cy="1089498"/>
          </a:xfrm>
          <a:prstGeom prst="rect">
            <a:avLst/>
          </a:prstGeom>
          <a:ln>
            <a:solidFill>
              <a:schemeClr val="tx1"/>
            </a:solidFill>
          </a:ln>
        </p:spPr>
      </p:pic>
      <p:pic>
        <p:nvPicPr>
          <p:cNvPr id="9" name="図 8"/>
          <p:cNvPicPr>
            <a:picLocks noChangeAspect="1"/>
          </p:cNvPicPr>
          <p:nvPr/>
        </p:nvPicPr>
        <p:blipFill>
          <a:blip r:embed="rId7"/>
          <a:stretch>
            <a:fillRect/>
          </a:stretch>
        </p:blipFill>
        <p:spPr>
          <a:xfrm>
            <a:off x="3611068" y="3075756"/>
            <a:ext cx="1583329" cy="1102827"/>
          </a:xfrm>
          <a:prstGeom prst="rect">
            <a:avLst/>
          </a:prstGeom>
          <a:ln>
            <a:solidFill>
              <a:schemeClr val="tx1"/>
            </a:solidFill>
          </a:ln>
        </p:spPr>
      </p:pic>
    </p:spTree>
    <p:extLst>
      <p:ext uri="{BB962C8B-B14F-4D97-AF65-F5344CB8AC3E}">
        <p14:creationId xmlns:p14="http://schemas.microsoft.com/office/powerpoint/2010/main" val="19316739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4"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25</a:t>
            </a:fld>
            <a:endParaRPr lang="ja-JP" altLang="en-US" sz="2400" dirty="0"/>
          </a:p>
        </p:txBody>
      </p:sp>
      <p:pic>
        <p:nvPicPr>
          <p:cNvPr id="5" name="Picture 1" descr="C:\Users\t173x040\Desktop\解析イメージ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20551" y="1896095"/>
            <a:ext cx="4999892" cy="333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図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3770" y="1254954"/>
            <a:ext cx="2957392" cy="305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正方形/長方形 6"/>
          <p:cNvSpPr/>
          <p:nvPr/>
        </p:nvSpPr>
        <p:spPr>
          <a:xfrm>
            <a:off x="2451426" y="1314933"/>
            <a:ext cx="1445576" cy="472964"/>
          </a:xfrm>
          <a:prstGeom prst="rect">
            <a:avLst/>
          </a:prstGeom>
          <a:solidFill>
            <a:sysClr val="window" lastClr="FFFFFF"/>
          </a:solidFill>
          <a:ln w="26425" cap="flat" cmpd="sng" algn="ctr">
            <a:noFill/>
            <a:prstDash val="solid"/>
          </a:ln>
          <a:effectLst/>
        </p:spPr>
        <p:txBody>
          <a:bodyPr rtlCol="0" anchor="ctr"/>
          <a:lstStyle/>
          <a:p>
            <a:pPr algn="ctr" eaLnBrk="1" hangingPunct="1">
              <a:defRPr/>
            </a:pPr>
            <a:endParaRPr kumimoji="0" lang="ja-JP" altLang="en-US" kern="0">
              <a:solidFill>
                <a:prstClr val="black"/>
              </a:solidFill>
              <a:latin typeface="Arial"/>
              <a:ea typeface="ＭＳ Ｐゴシック" panose="020B0600070205080204" pitchFamily="50" charset="-128"/>
            </a:endParaRPr>
          </a:p>
        </p:txBody>
      </p:sp>
      <p:pic>
        <p:nvPicPr>
          <p:cNvPr id="9" name="Picture 4" descr="http://yajidesign.com/i/0218/0218_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204302">
            <a:off x="5040093" y="2445302"/>
            <a:ext cx="347907" cy="13950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yajidesign.com/i/0218/0218_1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flipH="1">
            <a:off x="4925395" y="3291358"/>
            <a:ext cx="595498" cy="1419478"/>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435314" y="2955294"/>
            <a:ext cx="758505" cy="461665"/>
          </a:xfrm>
          <a:prstGeom prst="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eaLnBrk="1" hangingPunct="1"/>
            <a:r>
              <a:rPr lang="ja-JP" altLang="en-US" sz="1200" dirty="0">
                <a:solidFill>
                  <a:prstClr val="white"/>
                </a:solidFill>
                <a:latin typeface="HGP創英角ｺﾞｼｯｸUB" panose="020B0900000000000000" pitchFamily="50" charset="-128"/>
                <a:ea typeface="HGP創英角ｺﾞｼｯｸUB" panose="020B0900000000000000" pitchFamily="50" charset="-128"/>
              </a:rPr>
              <a:t>落葉等の分解</a:t>
            </a:r>
          </a:p>
        </p:txBody>
      </p:sp>
      <p:sp>
        <p:nvSpPr>
          <p:cNvPr id="12" name="テキスト ボックス 11"/>
          <p:cNvSpPr txBox="1"/>
          <p:nvPr/>
        </p:nvSpPr>
        <p:spPr>
          <a:xfrm>
            <a:off x="437609" y="2298397"/>
            <a:ext cx="756210" cy="461665"/>
          </a:xfrm>
          <a:prstGeom prst="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eaLnBrk="1" hangingPunct="1"/>
            <a:r>
              <a:rPr lang="ja-JP" altLang="en-US" sz="1200" dirty="0">
                <a:solidFill>
                  <a:prstClr val="white"/>
                </a:solidFill>
                <a:latin typeface="HGP創英角ｺﾞｼｯｸUB" panose="020B0900000000000000" pitchFamily="50" charset="-128"/>
                <a:ea typeface="HGP創英角ｺﾞｼｯｸUB" panose="020B0900000000000000" pitchFamily="50" charset="-128"/>
              </a:rPr>
              <a:t>樹木の洗い流し</a:t>
            </a:r>
          </a:p>
        </p:txBody>
      </p:sp>
      <p:sp>
        <p:nvSpPr>
          <p:cNvPr id="15" name="テキスト ボックス 14"/>
          <p:cNvSpPr txBox="1"/>
          <p:nvPr/>
        </p:nvSpPr>
        <p:spPr>
          <a:xfrm>
            <a:off x="3701982" y="3509657"/>
            <a:ext cx="962762" cy="519351"/>
          </a:xfrm>
          <a:prstGeom prst="ellipse">
            <a:avLst/>
          </a:prstGeom>
          <a:solidFill>
            <a:srgbClr val="FF9933"/>
          </a:solidFill>
          <a:ln>
            <a:solidFill>
              <a:srgbClr val="EAEBDE">
                <a:lumMod val="25000"/>
              </a:srgbClr>
            </a:solidFill>
          </a:ln>
        </p:spPr>
        <p:txBody>
          <a:bodyPr wrap="square" lIns="0" tIns="0" rIns="0" bIns="0" rtlCol="0" anchor="ctr" anchorCtr="1">
            <a:spAutoFit/>
          </a:bodyPr>
          <a:lstStyle/>
          <a:p>
            <a:pPr algn="ctr" eaLnBrk="1" hangingPunct="1">
              <a:defRPr/>
            </a:pPr>
            <a:r>
              <a:rPr kumimoji="0" lang="ja-JP" altLang="en-US" sz="1200" b="1" kern="0" dirty="0">
                <a:solidFill>
                  <a:prstClr val="black"/>
                </a:solidFill>
                <a:latin typeface="游ゴシック" panose="020B0400000000000000" pitchFamily="50" charset="-128"/>
                <a:ea typeface="游ゴシック" panose="020B0400000000000000" pitchFamily="50" charset="-128"/>
              </a:rPr>
              <a:t>懸濁態</a:t>
            </a:r>
            <a:endParaRPr kumimoji="0" lang="en-US" altLang="ja-JP" sz="1200" b="1" kern="0" dirty="0">
              <a:solidFill>
                <a:prstClr val="black"/>
              </a:solidFill>
              <a:latin typeface="游ゴシック" panose="020B0400000000000000" pitchFamily="50" charset="-128"/>
              <a:ea typeface="游ゴシック" panose="020B0400000000000000" pitchFamily="50" charset="-128"/>
            </a:endParaRPr>
          </a:p>
          <a:p>
            <a:pPr algn="ctr" eaLnBrk="1" hangingPunct="1">
              <a:defRPr/>
            </a:pPr>
            <a:r>
              <a:rPr kumimoji="0" lang="ja-JP" altLang="en-US" sz="1200" b="1" kern="0" dirty="0">
                <a:solidFill>
                  <a:prstClr val="black"/>
                </a:solidFill>
                <a:latin typeface="游ゴシック" panose="020B0400000000000000" pitchFamily="50" charset="-128"/>
                <a:ea typeface="游ゴシック" panose="020B0400000000000000" pitchFamily="50" charset="-128"/>
              </a:rPr>
              <a:t>（粒子）</a:t>
            </a:r>
          </a:p>
        </p:txBody>
      </p:sp>
      <p:sp>
        <p:nvSpPr>
          <p:cNvPr id="16" name="コンテンツ プレースホルダー 4"/>
          <p:cNvSpPr txBox="1">
            <a:spLocks/>
          </p:cNvSpPr>
          <p:nvPr/>
        </p:nvSpPr>
        <p:spPr>
          <a:xfrm>
            <a:off x="5132080" y="742822"/>
            <a:ext cx="4682765" cy="797568"/>
          </a:xfrm>
          <a:prstGeom prst="rect">
            <a:avLst/>
          </a:prstGeom>
          <a:solidFill>
            <a:srgbClr val="4F81BD">
              <a:lumMod val="40000"/>
              <a:lumOff val="60000"/>
            </a:srgbClr>
          </a:solidFill>
          <a:ln w="38100">
            <a:solidFill>
              <a:schemeClr val="accent1">
                <a:lumMod val="50000"/>
              </a:schemeClr>
            </a:solidFill>
          </a:ln>
        </p:spPr>
        <p:txBody>
          <a:bodyPr/>
          <a:lstStyle>
            <a:lvl1pPr marL="342900" indent="-342900" algn="l" rtl="0" eaLnBrk="1" fontAlgn="base" hangingPunct="1">
              <a:spcBef>
                <a:spcPct val="20000"/>
              </a:spcBef>
              <a:spcAft>
                <a:spcPct val="0"/>
              </a:spcAft>
              <a:buChar char="•"/>
              <a:defRPr kumimoji="1" sz="3200">
                <a:solidFill>
                  <a:schemeClr val="tx1"/>
                </a:solidFill>
                <a:latin typeface="Meiryo UI" panose="020B0604030504040204" pitchFamily="50" charset="-128"/>
                <a:ea typeface="Meiryo UI" panose="020B0604030504040204" pitchFamily="50" charset="-128"/>
                <a:cs typeface="+mn-cs"/>
              </a:defRPr>
            </a:lvl1pPr>
            <a:lvl2pPr marL="742950" indent="-285750" algn="l" rtl="0" eaLnBrk="1" fontAlgn="base" hangingPunct="1">
              <a:spcBef>
                <a:spcPct val="20000"/>
              </a:spcBef>
              <a:spcAft>
                <a:spcPct val="0"/>
              </a:spcAft>
              <a:buChar char="–"/>
              <a:defRPr kumimoji="1" sz="2800">
                <a:solidFill>
                  <a:schemeClr val="tx1"/>
                </a:solidFill>
                <a:latin typeface="Meiryo UI" panose="020B0604030504040204" pitchFamily="50" charset="-128"/>
                <a:ea typeface="Meiryo UI" panose="020B0604030504040204" pitchFamily="50" charset="-128"/>
              </a:defRPr>
            </a:lvl2pPr>
            <a:lvl3pPr marL="1143000" indent="-228600" algn="l" rtl="0" eaLnBrk="1" fontAlgn="base" hangingPunct="1">
              <a:spcBef>
                <a:spcPct val="20000"/>
              </a:spcBef>
              <a:spcAft>
                <a:spcPct val="0"/>
              </a:spcAft>
              <a:buChar char="•"/>
              <a:defRPr kumimoji="1" sz="2400">
                <a:solidFill>
                  <a:schemeClr val="tx1"/>
                </a:solidFill>
                <a:latin typeface="Meiryo UI" panose="020B0604030504040204" pitchFamily="50" charset="-128"/>
                <a:ea typeface="Meiryo UI" panose="020B0604030504040204" pitchFamily="50" charset="-128"/>
              </a:defRPr>
            </a:lvl3pPr>
            <a:lvl4pPr marL="1600200" indent="-228600" algn="l" rtl="0" eaLnBrk="1" fontAlgn="base" hangingPunct="1">
              <a:spcBef>
                <a:spcPct val="20000"/>
              </a:spcBef>
              <a:spcAft>
                <a:spcPct val="0"/>
              </a:spcAft>
              <a:buChar char="–"/>
              <a:defRPr kumimoji="1" sz="2000">
                <a:solidFill>
                  <a:schemeClr val="tx1"/>
                </a:solidFill>
                <a:latin typeface="Meiryo UI" panose="020B0604030504040204" pitchFamily="50" charset="-128"/>
                <a:ea typeface="Meiryo UI" panose="020B0604030504040204" pitchFamily="50" charset="-128"/>
              </a:defRPr>
            </a:lvl4pPr>
            <a:lvl5pPr marL="2057400" indent="-228600" algn="l" rtl="0" eaLnBrk="1" fontAlgn="base" hangingPunct="1">
              <a:spcBef>
                <a:spcPct val="20000"/>
              </a:spcBef>
              <a:spcAft>
                <a:spcPct val="0"/>
              </a:spcAft>
              <a:buChar char="»"/>
              <a:defRPr kumimoji="1" sz="2000">
                <a:solidFill>
                  <a:schemeClr val="tx1"/>
                </a:solidFill>
                <a:latin typeface="Meiryo UI" panose="020B0604030504040204" pitchFamily="50" charset="-128"/>
                <a:ea typeface="Meiryo UI" panose="020B0604030504040204"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180975" marR="0" lvl="0" indent="-180975" algn="l" defTabSz="914400" rtl="0" eaLnBrk="1" fontAlgn="base" latinLnBrk="0" hangingPunct="1">
              <a:lnSpc>
                <a:spcPct val="100000"/>
              </a:lnSpc>
              <a:spcBef>
                <a:spcPct val="20000"/>
              </a:spcBef>
              <a:spcAft>
                <a:spcPct val="0"/>
              </a:spcAft>
              <a:buClrTx/>
              <a:buSzTx/>
              <a:buFontTx/>
              <a:buChar char="•"/>
              <a:tabLst/>
              <a:defRPr/>
            </a:pPr>
            <a:r>
              <a:rPr kumimoji="1" lang="ja-JP" altLang="en-US" sz="24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森林</a:t>
            </a:r>
            <a:r>
              <a:rPr kumimoji="0" lang="ja-JP" altLang="en-US" sz="2400" b="0" i="0" u="none" strike="noStrike" kern="0" cap="none" spc="0" normalizeH="0" baseline="0" noProof="0" dirty="0">
                <a:ln>
                  <a:noFill/>
                </a:ln>
                <a:solidFill>
                  <a:sysClr val="windowText" lastClr="000000"/>
                </a:solidFill>
                <a:effectLst/>
                <a:uLnTx/>
                <a:uFillTx/>
                <a:latin typeface="MS UI Gothic"/>
                <a:ea typeface="Meiryo UI" panose="020B0604030504040204" pitchFamily="50" charset="-128"/>
                <a:cs typeface="+mn-cs"/>
              </a:rPr>
              <a:t>から流出する放射性</a:t>
            </a:r>
            <a:r>
              <a:rPr kumimoji="0" lang="pl-PL" altLang="ja-JP" sz="2400" b="0" i="0" u="none" strike="noStrike" kern="0" cap="none" spc="0" normalizeH="0" baseline="0" noProof="0" dirty="0">
                <a:ln>
                  <a:noFill/>
                </a:ln>
                <a:solidFill>
                  <a:sysClr val="windowText" lastClr="000000"/>
                </a:solidFill>
                <a:effectLst/>
                <a:uLnTx/>
                <a:uFillTx/>
                <a:latin typeface="MS UI Gothic"/>
                <a:ea typeface="Meiryo UI" panose="020B0604030504040204" pitchFamily="50" charset="-128"/>
                <a:cs typeface="+mn-cs"/>
              </a:rPr>
              <a:t>Cs</a:t>
            </a:r>
            <a:r>
              <a:rPr kumimoji="0" lang="ja-JP" altLang="en-US" sz="2400" b="0" i="0" u="none" strike="noStrike" kern="0" cap="none" spc="0" normalizeH="0" baseline="0" noProof="0" dirty="0">
                <a:ln>
                  <a:noFill/>
                </a:ln>
                <a:solidFill>
                  <a:sysClr val="windowText" lastClr="000000"/>
                </a:solidFill>
                <a:effectLst/>
                <a:uLnTx/>
                <a:uFillTx/>
                <a:latin typeface="MS UI Gothic"/>
                <a:ea typeface="Meiryo UI" panose="020B0604030504040204" pitchFamily="50" charset="-128"/>
                <a:cs typeface="+mn-cs"/>
              </a:rPr>
              <a:t>は少なく、生活圏への影響はほとんどない</a:t>
            </a:r>
            <a:r>
              <a:rPr kumimoji="1" lang="ja-JP" altLang="en-US" sz="24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a:t>
            </a:r>
          </a:p>
        </p:txBody>
      </p:sp>
      <p:sp>
        <p:nvSpPr>
          <p:cNvPr id="33" name="コンテンツ プレースホルダー 2"/>
          <p:cNvSpPr txBox="1">
            <a:spLocks/>
          </p:cNvSpPr>
          <p:nvPr/>
        </p:nvSpPr>
        <p:spPr>
          <a:xfrm>
            <a:off x="40090" y="5891860"/>
            <a:ext cx="4624654" cy="879536"/>
          </a:xfrm>
          <a:prstGeom prst="rect">
            <a:avLst/>
          </a:prstGeom>
          <a:solidFill>
            <a:srgbClr val="FFCCFF"/>
          </a:solidFill>
          <a:ln w="38100">
            <a:solidFill>
              <a:srgbClr val="C00000"/>
            </a:solidFill>
          </a:ln>
        </p:spPr>
        <p:txBody>
          <a:bodyPr/>
          <a:lstStyle>
            <a:lvl1pPr marL="342900" indent="-342900" algn="l" rtl="0" eaLnBrk="1" fontAlgn="base" hangingPunct="1">
              <a:spcBef>
                <a:spcPct val="20000"/>
              </a:spcBef>
              <a:spcAft>
                <a:spcPct val="0"/>
              </a:spcAft>
              <a:buChar char="•"/>
              <a:defRPr kumimoji="1" sz="3200">
                <a:solidFill>
                  <a:schemeClr val="tx1"/>
                </a:solidFill>
                <a:latin typeface="Meiryo UI" panose="020B0604030504040204" pitchFamily="50" charset="-128"/>
                <a:ea typeface="Meiryo UI" panose="020B0604030504040204" pitchFamily="50" charset="-128"/>
                <a:cs typeface="+mn-cs"/>
              </a:defRPr>
            </a:lvl1pPr>
            <a:lvl2pPr marL="742950" indent="-285750" algn="l" rtl="0" eaLnBrk="1" fontAlgn="base" hangingPunct="1">
              <a:spcBef>
                <a:spcPct val="20000"/>
              </a:spcBef>
              <a:spcAft>
                <a:spcPct val="0"/>
              </a:spcAft>
              <a:buChar char="–"/>
              <a:defRPr kumimoji="1" sz="2800">
                <a:solidFill>
                  <a:schemeClr val="tx1"/>
                </a:solidFill>
                <a:latin typeface="Meiryo UI" panose="020B0604030504040204" pitchFamily="50" charset="-128"/>
                <a:ea typeface="Meiryo UI" panose="020B0604030504040204" pitchFamily="50" charset="-128"/>
              </a:defRPr>
            </a:lvl2pPr>
            <a:lvl3pPr marL="1143000" indent="-228600" algn="l" rtl="0" eaLnBrk="1" fontAlgn="base" hangingPunct="1">
              <a:spcBef>
                <a:spcPct val="20000"/>
              </a:spcBef>
              <a:spcAft>
                <a:spcPct val="0"/>
              </a:spcAft>
              <a:buChar char="•"/>
              <a:defRPr kumimoji="1" sz="2400">
                <a:solidFill>
                  <a:schemeClr val="tx1"/>
                </a:solidFill>
                <a:latin typeface="Meiryo UI" panose="020B0604030504040204" pitchFamily="50" charset="-128"/>
                <a:ea typeface="Meiryo UI" panose="020B0604030504040204" pitchFamily="50" charset="-128"/>
              </a:defRPr>
            </a:lvl3pPr>
            <a:lvl4pPr marL="1600200" indent="-228600" algn="l" rtl="0" eaLnBrk="1" fontAlgn="base" hangingPunct="1">
              <a:spcBef>
                <a:spcPct val="20000"/>
              </a:spcBef>
              <a:spcAft>
                <a:spcPct val="0"/>
              </a:spcAft>
              <a:buChar char="–"/>
              <a:defRPr kumimoji="1" sz="2000">
                <a:solidFill>
                  <a:schemeClr val="tx1"/>
                </a:solidFill>
                <a:latin typeface="Meiryo UI" panose="020B0604030504040204" pitchFamily="50" charset="-128"/>
                <a:ea typeface="Meiryo UI" panose="020B0604030504040204" pitchFamily="50" charset="-128"/>
              </a:defRPr>
            </a:lvl4pPr>
            <a:lvl5pPr marL="2057400" indent="-228600" algn="l" rtl="0" eaLnBrk="1" fontAlgn="base" hangingPunct="1">
              <a:spcBef>
                <a:spcPct val="20000"/>
              </a:spcBef>
              <a:spcAft>
                <a:spcPct val="0"/>
              </a:spcAft>
              <a:buChar char="»"/>
              <a:defRPr kumimoji="1" sz="2000">
                <a:solidFill>
                  <a:schemeClr val="tx1"/>
                </a:solidFill>
                <a:latin typeface="Meiryo UI" panose="020B0604030504040204" pitchFamily="50" charset="-128"/>
                <a:ea typeface="Meiryo UI" panose="020B0604030504040204"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180975" marR="0" lvl="0" indent="-180975" algn="l" defTabSz="914400" rtl="0" eaLnBrk="1" fontAlgn="base" latinLnBrk="0" hangingPunct="1">
              <a:lnSpc>
                <a:spcPct val="100000"/>
              </a:lnSpc>
              <a:spcBef>
                <a:spcPct val="20000"/>
              </a:spcBef>
              <a:spcAft>
                <a:spcPct val="0"/>
              </a:spcAft>
              <a:buClrTx/>
              <a:buSzTx/>
              <a:buFontTx/>
              <a:buChar char="•"/>
              <a:tabLst/>
              <a:defRPr/>
            </a:pPr>
            <a:r>
              <a:rPr kumimoji="1" lang="ja-JP" altLang="en-US" sz="24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森林に放射性</a:t>
            </a:r>
            <a:r>
              <a:rPr kumimoji="1" lang="pl-PL" altLang="ja-JP" sz="24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Cs</a:t>
            </a:r>
            <a:r>
              <a:rPr kumimoji="1" lang="ja-JP" altLang="en-US" sz="24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が残存し、隣接する生態系に長期間影響を及ぼす。</a:t>
            </a:r>
          </a:p>
        </p:txBody>
      </p:sp>
      <p:grpSp>
        <p:nvGrpSpPr>
          <p:cNvPr id="34" name="グループ化 33"/>
          <p:cNvGrpSpPr/>
          <p:nvPr/>
        </p:nvGrpSpPr>
        <p:grpSpPr>
          <a:xfrm>
            <a:off x="2491109" y="3714944"/>
            <a:ext cx="3343153" cy="1204346"/>
            <a:chOff x="37400" y="4046711"/>
            <a:chExt cx="3343153" cy="1204346"/>
          </a:xfrm>
        </p:grpSpPr>
        <p:sp>
          <p:nvSpPr>
            <p:cNvPr id="35" name="フリーフォーム 34"/>
            <p:cNvSpPr/>
            <p:nvPr/>
          </p:nvSpPr>
          <p:spPr bwMode="auto">
            <a:xfrm flipH="1">
              <a:off x="770157" y="4046711"/>
              <a:ext cx="264665" cy="505124"/>
            </a:xfrm>
            <a:custGeom>
              <a:avLst/>
              <a:gdLst>
                <a:gd name="connsiteX0" fmla="*/ 475488 w 475488"/>
                <a:gd name="connsiteY0" fmla="*/ 0 h 694944"/>
                <a:gd name="connsiteX1" fmla="*/ 0 w 475488"/>
                <a:gd name="connsiteY1" fmla="*/ 630936 h 694944"/>
                <a:gd name="connsiteX2" fmla="*/ 256032 w 475488"/>
                <a:gd name="connsiteY2" fmla="*/ 694944 h 694944"/>
                <a:gd name="connsiteX3" fmla="*/ 475488 w 475488"/>
                <a:gd name="connsiteY3" fmla="*/ 0 h 694944"/>
              </a:gdLst>
              <a:ahLst/>
              <a:cxnLst>
                <a:cxn ang="0">
                  <a:pos x="connsiteX0" y="connsiteY0"/>
                </a:cxn>
                <a:cxn ang="0">
                  <a:pos x="connsiteX1" y="connsiteY1"/>
                </a:cxn>
                <a:cxn ang="0">
                  <a:pos x="connsiteX2" y="connsiteY2"/>
                </a:cxn>
                <a:cxn ang="0">
                  <a:pos x="connsiteX3" y="connsiteY3"/>
                </a:cxn>
              </a:cxnLst>
              <a:rect l="l" t="t" r="r" b="b"/>
              <a:pathLst>
                <a:path w="475488" h="694944">
                  <a:moveTo>
                    <a:pt x="475488" y="0"/>
                  </a:moveTo>
                  <a:lnTo>
                    <a:pt x="0" y="630936"/>
                  </a:lnTo>
                  <a:lnTo>
                    <a:pt x="256032" y="694944"/>
                  </a:lnTo>
                  <a:lnTo>
                    <a:pt x="475488" y="0"/>
                  </a:lnTo>
                  <a:close/>
                </a:path>
              </a:pathLst>
            </a:custGeom>
            <a:solidFill>
              <a:srgbClr val="9BBB59">
                <a:lumMod val="40000"/>
                <a:lumOff val="60000"/>
              </a:srgbClr>
            </a:solidFill>
            <a:ln w="9525" cap="flat" cmpd="sng" algn="ctr">
              <a:solidFill>
                <a:srgbClr val="00B050"/>
              </a:solid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spAutoFit/>
            </a:bodyPr>
            <a:lstStyle/>
            <a:p>
              <a:pPr marL="95250" marR="0" lvl="0" indent="-9525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6" name="角丸四角形 35"/>
            <p:cNvSpPr/>
            <p:nvPr/>
          </p:nvSpPr>
          <p:spPr>
            <a:xfrm>
              <a:off x="37400" y="4450085"/>
              <a:ext cx="3343153" cy="800972"/>
            </a:xfrm>
            <a:prstGeom prst="roundRect">
              <a:avLst/>
            </a:prstGeom>
            <a:solidFill>
              <a:srgbClr val="9BBB59">
                <a:lumMod val="40000"/>
                <a:lumOff val="60000"/>
              </a:srgbClr>
            </a:solidFill>
            <a:ln w="9525" cap="flat" cmpd="sng" algn="ctr">
              <a:solidFill>
                <a:srgbClr val="72A376">
                  <a:lumMod val="75000"/>
                </a:srgbClr>
              </a:solidFill>
              <a:prstDash val="solid"/>
            </a:ln>
            <a:effectLst/>
          </p:spPr>
          <p:txBody>
            <a:bodyPr lIns="36000" tIns="36000" rIns="36000" bIns="36000" rtlCol="0" anchor="ctr"/>
            <a:lstStyle/>
            <a:p>
              <a:pPr marL="96838" marR="0" lvl="0" indent="-96838" algn="just" defTabSz="914400" eaLnBrk="1" fontAlgn="auto" latinLnBrk="0" hangingPunct="1">
                <a:lnSpc>
                  <a:spcPct val="100000"/>
                </a:lnSpc>
                <a:spcBef>
                  <a:spcPts val="300"/>
                </a:spcBef>
                <a:spcAft>
                  <a:spcPts val="0"/>
                </a:spcAft>
                <a:buClrTx/>
                <a:buSzTx/>
                <a:buFont typeface="Wingdings" panose="05000000000000000000" pitchFamily="2" charset="2"/>
                <a:buChar char="ü"/>
                <a:tabLst/>
                <a:defRPr/>
              </a:pP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深部への</a:t>
              </a:r>
              <a:r>
                <a:rPr kumimoji="0" lang="en-US" altLang="ja-JP" sz="1400" b="1" kern="0" dirty="0">
                  <a:solidFill>
                    <a:prstClr val="black"/>
                  </a:solidFill>
                  <a:latin typeface="ＭＳ Ｐゴシック" panose="020B0600070205080204" pitchFamily="50" charset="-128"/>
                  <a:ea typeface="ＭＳ Ｐゴシック" panose="020B0600070205080204" pitchFamily="50" charset="-128"/>
                </a:rPr>
                <a:t>Cs</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の移行は極めて遅く、地表</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から</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6 cm</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に</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80%</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以上の</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Cs</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が存在。森林</a:t>
              </a:r>
              <a:b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b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斜面からの</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Cs</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流出は年に</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0.1%</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程度。</a:t>
              </a:r>
              <a:endPar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endParaRPr>
            </a:p>
          </p:txBody>
        </p:sp>
      </p:grpSp>
      <p:grpSp>
        <p:nvGrpSpPr>
          <p:cNvPr id="39" name="グループ化 38"/>
          <p:cNvGrpSpPr/>
          <p:nvPr/>
        </p:nvGrpSpPr>
        <p:grpSpPr>
          <a:xfrm>
            <a:off x="3478708" y="1884198"/>
            <a:ext cx="4253087" cy="1725396"/>
            <a:chOff x="1268837" y="1261123"/>
            <a:chExt cx="4253087" cy="1725396"/>
          </a:xfrm>
        </p:grpSpPr>
        <p:sp>
          <p:nvSpPr>
            <p:cNvPr id="40" name="フリーフォーム 39"/>
            <p:cNvSpPr/>
            <p:nvPr/>
          </p:nvSpPr>
          <p:spPr bwMode="auto">
            <a:xfrm flipH="1">
              <a:off x="1268837" y="2011681"/>
              <a:ext cx="2006938" cy="974838"/>
            </a:xfrm>
            <a:custGeom>
              <a:avLst/>
              <a:gdLst>
                <a:gd name="connsiteX0" fmla="*/ 941832 w 941832"/>
                <a:gd name="connsiteY0" fmla="*/ 1371600 h 1371600"/>
                <a:gd name="connsiteX1" fmla="*/ 0 w 941832"/>
                <a:gd name="connsiteY1" fmla="*/ 0 h 1371600"/>
                <a:gd name="connsiteX2" fmla="*/ 292608 w 941832"/>
                <a:gd name="connsiteY2" fmla="*/ 18288 h 1371600"/>
                <a:gd name="connsiteX3" fmla="*/ 941832 w 941832"/>
                <a:gd name="connsiteY3" fmla="*/ 1371600 h 1371600"/>
              </a:gdLst>
              <a:ahLst/>
              <a:cxnLst>
                <a:cxn ang="0">
                  <a:pos x="connsiteX0" y="connsiteY0"/>
                </a:cxn>
                <a:cxn ang="0">
                  <a:pos x="connsiteX1" y="connsiteY1"/>
                </a:cxn>
                <a:cxn ang="0">
                  <a:pos x="connsiteX2" y="connsiteY2"/>
                </a:cxn>
                <a:cxn ang="0">
                  <a:pos x="connsiteX3" y="connsiteY3"/>
                </a:cxn>
              </a:cxnLst>
              <a:rect l="l" t="t" r="r" b="b"/>
              <a:pathLst>
                <a:path w="941832" h="1371600">
                  <a:moveTo>
                    <a:pt x="941832" y="1371600"/>
                  </a:moveTo>
                  <a:lnTo>
                    <a:pt x="0" y="0"/>
                  </a:lnTo>
                  <a:lnTo>
                    <a:pt x="292608" y="18288"/>
                  </a:lnTo>
                  <a:lnTo>
                    <a:pt x="941832" y="1371600"/>
                  </a:lnTo>
                  <a:close/>
                </a:path>
              </a:pathLst>
            </a:custGeom>
            <a:solidFill>
              <a:srgbClr val="4BACC6">
                <a:lumMod val="40000"/>
                <a:lumOff val="60000"/>
              </a:srgbClr>
            </a:solidFill>
            <a:ln w="9525" cap="flat" cmpd="sng" algn="ctr">
              <a:solidFill>
                <a:srgbClr val="00B0F0"/>
              </a:solid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spAutoFit/>
            </a:bodyPr>
            <a:lstStyle/>
            <a:p>
              <a:pPr marL="95250" marR="0" lvl="0" indent="-9525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41" name="角丸四角形 40"/>
            <p:cNvSpPr/>
            <p:nvPr/>
          </p:nvSpPr>
          <p:spPr>
            <a:xfrm>
              <a:off x="2387628" y="1261123"/>
              <a:ext cx="3134296" cy="823442"/>
            </a:xfrm>
            <a:prstGeom prst="roundRect">
              <a:avLst/>
            </a:prstGeom>
            <a:solidFill>
              <a:srgbClr val="4BACC6">
                <a:lumMod val="40000"/>
                <a:lumOff val="60000"/>
              </a:srgbClr>
            </a:solidFill>
            <a:ln w="9525" cap="flat" cmpd="sng" algn="ctr">
              <a:solidFill>
                <a:srgbClr val="66A7B9"/>
              </a:solidFill>
              <a:prstDash val="solid"/>
            </a:ln>
            <a:effectLst/>
          </p:spPr>
          <p:txBody>
            <a:bodyPr lIns="36000" tIns="36000" rIns="36000" bIns="36000" rtlCol="0" anchor="ctr"/>
            <a:lstStyle/>
            <a:p>
              <a:pPr marL="96838" marR="0" lvl="0" indent="-96838" algn="just" defTabSz="914400" eaLnBrk="1" fontAlgn="auto" latinLnBrk="0" hangingPunct="1">
                <a:lnSpc>
                  <a:spcPct val="100000"/>
                </a:lnSpc>
                <a:spcBef>
                  <a:spcPts val="600"/>
                </a:spcBef>
                <a:spcAft>
                  <a:spcPts val="0"/>
                </a:spcAft>
                <a:buClrTx/>
                <a:buSzTx/>
                <a:buFont typeface="Wingdings" panose="05000000000000000000" pitchFamily="2" charset="2"/>
                <a:buChar char="ü"/>
                <a:tabLst/>
                <a:defRPr/>
              </a:pP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湧水中に溶存態は検出されないが、落葉層の上を数</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m</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流れた渓流水中には溶存態</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Cs</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がわずかに溶出。</a:t>
              </a:r>
            </a:p>
          </p:txBody>
        </p:sp>
      </p:grpSp>
      <p:grpSp>
        <p:nvGrpSpPr>
          <p:cNvPr id="44" name="グループ化 43"/>
          <p:cNvGrpSpPr/>
          <p:nvPr/>
        </p:nvGrpSpPr>
        <p:grpSpPr>
          <a:xfrm>
            <a:off x="5932882" y="2767553"/>
            <a:ext cx="3533084" cy="747772"/>
            <a:chOff x="5734774" y="1263908"/>
            <a:chExt cx="3626415" cy="747772"/>
          </a:xfrm>
        </p:grpSpPr>
        <p:sp>
          <p:nvSpPr>
            <p:cNvPr id="45" name="フリーフォーム 44"/>
            <p:cNvSpPr/>
            <p:nvPr/>
          </p:nvSpPr>
          <p:spPr bwMode="auto">
            <a:xfrm>
              <a:off x="5734774" y="1525269"/>
              <a:ext cx="899393" cy="388045"/>
            </a:xfrm>
            <a:custGeom>
              <a:avLst/>
              <a:gdLst>
                <a:gd name="connsiteX0" fmla="*/ 795528 w 795528"/>
                <a:gd name="connsiteY0" fmla="*/ 164592 h 950976"/>
                <a:gd name="connsiteX1" fmla="*/ 0 w 795528"/>
                <a:gd name="connsiteY1" fmla="*/ 950976 h 950976"/>
                <a:gd name="connsiteX2" fmla="*/ 722376 w 795528"/>
                <a:gd name="connsiteY2" fmla="*/ 0 h 950976"/>
                <a:gd name="connsiteX3" fmla="*/ 795528 w 795528"/>
                <a:gd name="connsiteY3" fmla="*/ 164592 h 950976"/>
              </a:gdLst>
              <a:ahLst/>
              <a:cxnLst>
                <a:cxn ang="0">
                  <a:pos x="connsiteX0" y="connsiteY0"/>
                </a:cxn>
                <a:cxn ang="0">
                  <a:pos x="connsiteX1" y="connsiteY1"/>
                </a:cxn>
                <a:cxn ang="0">
                  <a:pos x="connsiteX2" y="connsiteY2"/>
                </a:cxn>
                <a:cxn ang="0">
                  <a:pos x="connsiteX3" y="connsiteY3"/>
                </a:cxn>
              </a:cxnLst>
              <a:rect l="l" t="t" r="r" b="b"/>
              <a:pathLst>
                <a:path w="795528" h="950976">
                  <a:moveTo>
                    <a:pt x="795528" y="164592"/>
                  </a:moveTo>
                  <a:lnTo>
                    <a:pt x="0" y="950976"/>
                  </a:lnTo>
                  <a:lnTo>
                    <a:pt x="722376" y="0"/>
                  </a:lnTo>
                  <a:lnTo>
                    <a:pt x="795528" y="164592"/>
                  </a:lnTo>
                  <a:close/>
                </a:path>
              </a:pathLst>
            </a:custGeom>
            <a:solidFill>
              <a:srgbClr val="4BACC6">
                <a:lumMod val="40000"/>
                <a:lumOff val="60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lvl="0" indent="-9525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46" name="角丸四角形 45"/>
            <p:cNvSpPr/>
            <p:nvPr/>
          </p:nvSpPr>
          <p:spPr>
            <a:xfrm>
              <a:off x="6522431" y="1263908"/>
              <a:ext cx="2838758" cy="747772"/>
            </a:xfrm>
            <a:prstGeom prst="roundRect">
              <a:avLst/>
            </a:prstGeom>
            <a:solidFill>
              <a:srgbClr val="4BACC6">
                <a:lumMod val="40000"/>
                <a:lumOff val="60000"/>
              </a:srgbClr>
            </a:solidFill>
            <a:ln w="9525" cap="flat" cmpd="sng" algn="ctr">
              <a:solidFill>
                <a:srgbClr val="A8CDD7">
                  <a:lumMod val="75000"/>
                </a:srgbClr>
              </a:solidFill>
              <a:prstDash val="solid"/>
            </a:ln>
            <a:effectLst/>
          </p:spPr>
          <p:txBody>
            <a:bodyPr lIns="36000" tIns="36000" rIns="36000" bIns="36000" rtlCol="0" anchor="ctr"/>
            <a:lstStyle/>
            <a:p>
              <a:pPr marL="182563" marR="0" lvl="0" indent="-182563" defTabSz="914400" eaLnBrk="1" fontAlgn="auto" latinLnBrk="0" hangingPunct="1">
                <a:lnSpc>
                  <a:spcPct val="100000"/>
                </a:lnSpc>
                <a:spcBef>
                  <a:spcPts val="600"/>
                </a:spcBef>
                <a:spcAft>
                  <a:spcPts val="0"/>
                </a:spcAft>
                <a:buClrTx/>
                <a:buSzTx/>
                <a:buFont typeface="Wingdings" panose="05000000000000000000" pitchFamily="2" charset="2"/>
                <a:buChar char="ü"/>
                <a:tabLst/>
                <a:defRPr/>
              </a:pP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河川水中の溶存態</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Cs</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濃度は、</a:t>
              </a:r>
              <a:b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b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時間とともに緩やかに減少。</a:t>
              </a:r>
              <a:b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b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現在は</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0.1 </a:t>
              </a:r>
              <a:r>
                <a:rPr kumimoji="0" lang="en-US" altLang="ja-JP" sz="1400" b="1" i="0" u="none" strike="noStrike" kern="0" cap="none" spc="0" normalizeH="0" baseline="0" noProof="0" dirty="0" err="1">
                  <a:ln>
                    <a:noFill/>
                  </a:ln>
                  <a:solidFill>
                    <a:prstClr val="black"/>
                  </a:solidFill>
                  <a:effectLst/>
                  <a:uLnTx/>
                  <a:uFillTx/>
                  <a:latin typeface="ＭＳ Ｐゴシック" panose="020B0600070205080204" pitchFamily="50" charset="-128"/>
                  <a:ea typeface="ＭＳ Ｐゴシック" panose="020B0600070205080204" pitchFamily="50" charset="-128"/>
                </a:rPr>
                <a:t>Bq</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/L</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以下。</a:t>
              </a:r>
            </a:p>
          </p:txBody>
        </p:sp>
      </p:grpSp>
      <p:grpSp>
        <p:nvGrpSpPr>
          <p:cNvPr id="47" name="グループ化 46"/>
          <p:cNvGrpSpPr/>
          <p:nvPr/>
        </p:nvGrpSpPr>
        <p:grpSpPr>
          <a:xfrm>
            <a:off x="4488598" y="3749806"/>
            <a:ext cx="3094732" cy="2084088"/>
            <a:chOff x="3373354" y="4633184"/>
            <a:chExt cx="3094732" cy="2084088"/>
          </a:xfrm>
        </p:grpSpPr>
        <p:sp>
          <p:nvSpPr>
            <p:cNvPr id="48" name="フリーフォーム 47"/>
            <p:cNvSpPr/>
            <p:nvPr/>
          </p:nvSpPr>
          <p:spPr bwMode="auto">
            <a:xfrm flipH="1">
              <a:off x="4959480" y="4633184"/>
              <a:ext cx="508627" cy="1279925"/>
            </a:xfrm>
            <a:custGeom>
              <a:avLst/>
              <a:gdLst>
                <a:gd name="connsiteX0" fmla="*/ 0 w 521208"/>
                <a:gd name="connsiteY0" fmla="*/ 1444752 h 1481328"/>
                <a:gd name="connsiteX1" fmla="*/ 521208 w 521208"/>
                <a:gd name="connsiteY1" fmla="*/ 0 h 1481328"/>
                <a:gd name="connsiteX2" fmla="*/ 201168 w 521208"/>
                <a:gd name="connsiteY2" fmla="*/ 1481328 h 1481328"/>
                <a:gd name="connsiteX3" fmla="*/ 0 w 521208"/>
                <a:gd name="connsiteY3" fmla="*/ 1444752 h 1481328"/>
              </a:gdLst>
              <a:ahLst/>
              <a:cxnLst>
                <a:cxn ang="0">
                  <a:pos x="connsiteX0" y="connsiteY0"/>
                </a:cxn>
                <a:cxn ang="0">
                  <a:pos x="connsiteX1" y="connsiteY1"/>
                </a:cxn>
                <a:cxn ang="0">
                  <a:pos x="connsiteX2" y="connsiteY2"/>
                </a:cxn>
                <a:cxn ang="0">
                  <a:pos x="connsiteX3" y="connsiteY3"/>
                </a:cxn>
              </a:cxnLst>
              <a:rect l="l" t="t" r="r" b="b"/>
              <a:pathLst>
                <a:path w="521208" h="1481328">
                  <a:moveTo>
                    <a:pt x="0" y="1444752"/>
                  </a:moveTo>
                  <a:lnTo>
                    <a:pt x="521208" y="0"/>
                  </a:lnTo>
                  <a:lnTo>
                    <a:pt x="201168" y="1481328"/>
                  </a:lnTo>
                  <a:lnTo>
                    <a:pt x="0" y="1444752"/>
                  </a:lnTo>
                  <a:close/>
                </a:path>
              </a:pathLst>
            </a:custGeom>
            <a:solidFill>
              <a:srgbClr val="4BACC6">
                <a:lumMod val="40000"/>
                <a:lumOff val="60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lvl="0" indent="-9525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49" name="角丸四角形 48"/>
            <p:cNvSpPr/>
            <p:nvPr/>
          </p:nvSpPr>
          <p:spPr>
            <a:xfrm>
              <a:off x="3373354" y="5831058"/>
              <a:ext cx="3094732" cy="886214"/>
            </a:xfrm>
            <a:prstGeom prst="roundRect">
              <a:avLst/>
            </a:prstGeom>
            <a:solidFill>
              <a:srgbClr val="4BACC6">
                <a:lumMod val="40000"/>
                <a:lumOff val="60000"/>
              </a:srgbClr>
            </a:solidFill>
            <a:ln w="9525" cap="flat" cmpd="sng" algn="ctr">
              <a:solidFill>
                <a:srgbClr val="A8CDD7">
                  <a:lumMod val="75000"/>
                </a:srgbClr>
              </a:solidFill>
              <a:prstDash val="solid"/>
            </a:ln>
            <a:effectLst/>
          </p:spPr>
          <p:txBody>
            <a:bodyPr lIns="36000" tIns="36000" rIns="36000" bIns="36000" rtlCol="0" anchor="ctr"/>
            <a:lstStyle/>
            <a:p>
              <a:pPr marL="182563" marR="0" lvl="0" indent="-182563" algn="just" defTabSz="914400" eaLnBrk="1" fontAlgn="auto" latinLnBrk="0" hangingPunct="1">
                <a:lnSpc>
                  <a:spcPct val="100000"/>
                </a:lnSpc>
                <a:spcBef>
                  <a:spcPts val="600"/>
                </a:spcBef>
                <a:spcAft>
                  <a:spcPts val="0"/>
                </a:spcAft>
                <a:buClrTx/>
                <a:buSzTx/>
                <a:buFont typeface="Wingdings" panose="05000000000000000000" pitchFamily="2" charset="2"/>
                <a:buChar char="ü"/>
                <a:tabLst/>
                <a:defRPr/>
              </a:pP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河川の懸濁態中</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Cs</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濃度は、時間とともに緩やかに減少。</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土砂が堆積する</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河川敷の線量率は低下。</a:t>
              </a:r>
            </a:p>
          </p:txBody>
        </p:sp>
      </p:grpSp>
      <p:grpSp>
        <p:nvGrpSpPr>
          <p:cNvPr id="50" name="グループ化 49"/>
          <p:cNvGrpSpPr/>
          <p:nvPr/>
        </p:nvGrpSpPr>
        <p:grpSpPr>
          <a:xfrm>
            <a:off x="7435075" y="4072477"/>
            <a:ext cx="2435694" cy="957254"/>
            <a:chOff x="7263644" y="5587184"/>
            <a:chExt cx="2435694" cy="957254"/>
          </a:xfrm>
        </p:grpSpPr>
        <p:sp>
          <p:nvSpPr>
            <p:cNvPr id="51" name="フリーフォーム 50"/>
            <p:cNvSpPr/>
            <p:nvPr/>
          </p:nvSpPr>
          <p:spPr bwMode="auto">
            <a:xfrm rot="19552765">
              <a:off x="7263644" y="5616986"/>
              <a:ext cx="252954" cy="792000"/>
            </a:xfrm>
            <a:custGeom>
              <a:avLst/>
              <a:gdLst>
                <a:gd name="connsiteX0" fmla="*/ 45720 w 265176"/>
                <a:gd name="connsiteY0" fmla="*/ 0 h 1161288"/>
                <a:gd name="connsiteX1" fmla="*/ 0 w 265176"/>
                <a:gd name="connsiteY1" fmla="*/ 1161288 h 1161288"/>
                <a:gd name="connsiteX2" fmla="*/ 265176 w 265176"/>
                <a:gd name="connsiteY2" fmla="*/ 1161288 h 1161288"/>
                <a:gd name="connsiteX3" fmla="*/ 45720 w 265176"/>
                <a:gd name="connsiteY3" fmla="*/ 0 h 1161288"/>
              </a:gdLst>
              <a:ahLst/>
              <a:cxnLst>
                <a:cxn ang="0">
                  <a:pos x="connsiteX0" y="connsiteY0"/>
                </a:cxn>
                <a:cxn ang="0">
                  <a:pos x="connsiteX1" y="connsiteY1"/>
                </a:cxn>
                <a:cxn ang="0">
                  <a:pos x="connsiteX2" y="connsiteY2"/>
                </a:cxn>
                <a:cxn ang="0">
                  <a:pos x="connsiteX3" y="connsiteY3"/>
                </a:cxn>
              </a:cxnLst>
              <a:rect l="l" t="t" r="r" b="b"/>
              <a:pathLst>
                <a:path w="265176" h="1161288">
                  <a:moveTo>
                    <a:pt x="45720" y="0"/>
                  </a:moveTo>
                  <a:lnTo>
                    <a:pt x="0" y="1161288"/>
                  </a:lnTo>
                  <a:lnTo>
                    <a:pt x="265176" y="1161288"/>
                  </a:lnTo>
                  <a:lnTo>
                    <a:pt x="45720" y="0"/>
                  </a:lnTo>
                  <a:close/>
                </a:path>
              </a:pathLst>
            </a:custGeom>
            <a:solidFill>
              <a:srgbClr val="4BACC6">
                <a:lumMod val="40000"/>
                <a:lumOff val="60000"/>
              </a:srgbClr>
            </a:solidFill>
            <a:ln w="9525" cap="flat" cmpd="sng" algn="ctr">
              <a:solidFill>
                <a:srgbClr val="00B0F0"/>
              </a:solid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spAutoFit/>
            </a:bodyPr>
            <a:lstStyle/>
            <a:p>
              <a:pPr marL="95250" marR="0" lvl="0" indent="-9525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52" name="角丸四角形 51"/>
            <p:cNvSpPr/>
            <p:nvPr/>
          </p:nvSpPr>
          <p:spPr>
            <a:xfrm>
              <a:off x="7411899" y="5587184"/>
              <a:ext cx="2287439" cy="957254"/>
            </a:xfrm>
            <a:prstGeom prst="roundRect">
              <a:avLst/>
            </a:prstGeom>
            <a:solidFill>
              <a:srgbClr val="4BACC6">
                <a:lumMod val="40000"/>
                <a:lumOff val="60000"/>
              </a:srgbClr>
            </a:solidFill>
            <a:ln w="9525" cap="flat" cmpd="sng" algn="ctr">
              <a:solidFill>
                <a:srgbClr val="A8CDD7">
                  <a:lumMod val="50000"/>
                </a:srgbClr>
              </a:solidFill>
              <a:prstDash val="solid"/>
            </a:ln>
            <a:effectLst/>
          </p:spPr>
          <p:txBody>
            <a:bodyPr lIns="36000" tIns="36000" rIns="36000" bIns="36000" rtlCol="0" anchor="ctr"/>
            <a:lstStyle/>
            <a:p>
              <a:pPr marL="184150" marR="0" lvl="0" indent="-184150"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大雨時の沿岸域における比較的</a:t>
              </a:r>
              <a: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Cs</a:t>
              </a: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濃度が高い</a:t>
              </a:r>
              <a:br>
                <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br>
              <a:r>
                <a:rPr kumimoji="0" lang="ja-JP" altLang="en-US"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土砂の堆積は、局所的であり、一時的。</a:t>
              </a:r>
              <a:endParaRPr kumimoji="0" lang="en-US" altLang="ja-JP" sz="1400" b="1" i="0" u="none" strike="noStrike" kern="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endParaRPr>
            </a:p>
          </p:txBody>
        </p:sp>
      </p:grpSp>
      <p:sp>
        <p:nvSpPr>
          <p:cNvPr id="13" name="テキスト ボックス 12"/>
          <p:cNvSpPr txBox="1"/>
          <p:nvPr/>
        </p:nvSpPr>
        <p:spPr>
          <a:xfrm>
            <a:off x="3620550" y="2879267"/>
            <a:ext cx="1085405" cy="519351"/>
          </a:xfrm>
          <a:prstGeom prst="ellipse">
            <a:avLst/>
          </a:prstGeom>
          <a:solidFill>
            <a:srgbClr val="CCECFF"/>
          </a:solidFill>
          <a:ln>
            <a:solidFill>
              <a:srgbClr val="006699"/>
            </a:solidFill>
          </a:ln>
        </p:spPr>
        <p:txBody>
          <a:bodyPr wrap="square" lIns="0" tIns="0" rIns="0" bIns="0" rtlCol="0" anchor="ctr" anchorCtr="1">
            <a:spAutoFit/>
          </a:bodyPr>
          <a:lstStyle/>
          <a:p>
            <a:pPr algn="ctr" eaLnBrk="1" hangingPunct="1"/>
            <a:r>
              <a:rPr lang="ja-JP" altLang="en-US" sz="1200" b="1" dirty="0">
                <a:solidFill>
                  <a:prstClr val="black"/>
                </a:solidFill>
                <a:latin typeface="游ゴシック" panose="020B0400000000000000" pitchFamily="50" charset="-128"/>
                <a:ea typeface="游ゴシック" panose="020B0400000000000000" pitchFamily="50" charset="-128"/>
              </a:rPr>
              <a:t>溶存態</a:t>
            </a:r>
            <a:endParaRPr lang="en-US" altLang="ja-JP" sz="1200" b="1" dirty="0">
              <a:solidFill>
                <a:prstClr val="black"/>
              </a:solidFill>
              <a:latin typeface="游ゴシック" panose="020B0400000000000000" pitchFamily="50" charset="-128"/>
              <a:ea typeface="游ゴシック" panose="020B0400000000000000" pitchFamily="50" charset="-128"/>
            </a:endParaRPr>
          </a:p>
          <a:p>
            <a:pPr algn="ctr" eaLnBrk="1" hangingPunct="1"/>
            <a:r>
              <a:rPr lang="ja-JP" altLang="en-US" sz="1200" b="1" dirty="0">
                <a:solidFill>
                  <a:prstClr val="black"/>
                </a:solidFill>
                <a:latin typeface="游ゴシック" panose="020B0400000000000000" pitchFamily="50" charset="-128"/>
                <a:ea typeface="游ゴシック" panose="020B0400000000000000" pitchFamily="50" charset="-128"/>
              </a:rPr>
              <a:t>（イオン）</a:t>
            </a:r>
          </a:p>
        </p:txBody>
      </p:sp>
      <p:sp>
        <p:nvSpPr>
          <p:cNvPr id="53" name="フリーフォーム 52"/>
          <p:cNvSpPr/>
          <p:nvPr/>
        </p:nvSpPr>
        <p:spPr bwMode="auto">
          <a:xfrm>
            <a:off x="839872" y="3041782"/>
            <a:ext cx="521208" cy="2052000"/>
          </a:xfrm>
          <a:custGeom>
            <a:avLst/>
            <a:gdLst>
              <a:gd name="connsiteX0" fmla="*/ 521208 w 521208"/>
              <a:gd name="connsiteY0" fmla="*/ 0 h 1362456"/>
              <a:gd name="connsiteX1" fmla="*/ 0 w 521208"/>
              <a:gd name="connsiteY1" fmla="*/ 1362456 h 1362456"/>
              <a:gd name="connsiteX2" fmla="*/ 265176 w 521208"/>
              <a:gd name="connsiteY2" fmla="*/ 1353312 h 1362456"/>
              <a:gd name="connsiteX3" fmla="*/ 521208 w 521208"/>
              <a:gd name="connsiteY3" fmla="*/ 0 h 1362456"/>
            </a:gdLst>
            <a:ahLst/>
            <a:cxnLst>
              <a:cxn ang="0">
                <a:pos x="connsiteX0" y="connsiteY0"/>
              </a:cxn>
              <a:cxn ang="0">
                <a:pos x="connsiteX1" y="connsiteY1"/>
              </a:cxn>
              <a:cxn ang="0">
                <a:pos x="connsiteX2" y="connsiteY2"/>
              </a:cxn>
              <a:cxn ang="0">
                <a:pos x="connsiteX3" y="connsiteY3"/>
              </a:cxn>
            </a:cxnLst>
            <a:rect l="l" t="t" r="r" b="b"/>
            <a:pathLst>
              <a:path w="521208" h="1362456">
                <a:moveTo>
                  <a:pt x="521208" y="0"/>
                </a:moveTo>
                <a:lnTo>
                  <a:pt x="0" y="1362456"/>
                </a:lnTo>
                <a:lnTo>
                  <a:pt x="265176" y="1353312"/>
                </a:lnTo>
                <a:lnTo>
                  <a:pt x="521208" y="0"/>
                </a:lnTo>
                <a:close/>
              </a:path>
            </a:pathLst>
          </a:custGeom>
          <a:solidFill>
            <a:srgbClr val="99FF99"/>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indent="-95250" eaLnBrk="1" hangingPunct="1"/>
            <a:endParaRPr lang="ja-JP" altLang="en-US" sz="1200" dirty="0">
              <a:solidFill>
                <a:prstClr val="black"/>
              </a:solidFill>
              <a:latin typeface="Meiryo UI" panose="020B0604030504040204" pitchFamily="50" charset="-128"/>
              <a:ea typeface="Meiryo UI" panose="020B0604030504040204" pitchFamily="50" charset="-128"/>
            </a:endParaRPr>
          </a:p>
        </p:txBody>
      </p:sp>
      <p:sp>
        <p:nvSpPr>
          <p:cNvPr id="42" name="角丸四角形 41"/>
          <p:cNvSpPr/>
          <p:nvPr/>
        </p:nvSpPr>
        <p:spPr>
          <a:xfrm>
            <a:off x="81575" y="5037756"/>
            <a:ext cx="3434896" cy="797981"/>
          </a:xfrm>
          <a:prstGeom prst="roundRect">
            <a:avLst/>
          </a:prstGeom>
          <a:solidFill>
            <a:srgbClr val="99FF99"/>
          </a:solidFill>
          <a:ln w="9525" cap="flat" cmpd="sng" algn="ctr">
            <a:solidFill>
              <a:srgbClr val="008000"/>
            </a:solidFill>
            <a:prstDash val="solid"/>
          </a:ln>
          <a:effectLst/>
        </p:spPr>
        <p:txBody>
          <a:bodyPr lIns="36000" tIns="36000" rIns="36000" bIns="36000" rtlCol="0" anchor="ctr"/>
          <a:lstStyle/>
          <a:p>
            <a:pPr marL="96838" indent="-96838" eaLnBrk="1" hangingPunct="1">
              <a:spcBef>
                <a:spcPts val="600"/>
              </a:spcBef>
              <a:buFont typeface="Wingdings" panose="05000000000000000000" pitchFamily="2" charset="2"/>
              <a:buChar char="ü"/>
              <a:defRPr/>
            </a:pPr>
            <a:r>
              <a:rPr kumimoji="0" lang="ja-JP" altLang="en-US" sz="1400" b="1" kern="0" dirty="0">
                <a:solidFill>
                  <a:srgbClr val="FF0000"/>
                </a:solidFill>
                <a:latin typeface="ＭＳ Ｐゴシック" panose="020B0600070205080204" pitchFamily="50" charset="-128"/>
                <a:ea typeface="ＭＳ Ｐゴシック" panose="020B0600070205080204" pitchFamily="50" charset="-128"/>
              </a:rPr>
              <a:t>根から樹木に吸収・蓄積</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されている</a:t>
            </a:r>
            <a:r>
              <a:rPr kumimoji="0" lang="en-US" altLang="ja-JP" sz="1400" b="1" kern="0" dirty="0">
                <a:solidFill>
                  <a:prstClr val="black"/>
                </a:solidFill>
                <a:latin typeface="ＭＳ Ｐゴシック" panose="020B0600070205080204" pitchFamily="50" charset="-128"/>
                <a:ea typeface="ＭＳ Ｐゴシック" panose="020B0600070205080204" pitchFamily="50" charset="-128"/>
              </a:rPr>
              <a:t>Cs</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の量は、</a:t>
            </a:r>
            <a:r>
              <a:rPr kumimoji="0" lang="en-US" altLang="ja-JP" sz="1400" b="1" kern="0" dirty="0">
                <a:solidFill>
                  <a:prstClr val="black"/>
                </a:solidFill>
                <a:latin typeface="ＭＳ Ｐゴシック" panose="020B0600070205080204" pitchFamily="50" charset="-128"/>
                <a:ea typeface="ＭＳ Ｐゴシック" panose="020B0600070205080204" pitchFamily="50" charset="-128"/>
              </a:rPr>
              <a:t>1</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年間に実質</a:t>
            </a:r>
            <a:r>
              <a:rPr kumimoji="0" lang="en-US" altLang="ja-JP" sz="1400" b="1" kern="0" dirty="0">
                <a:solidFill>
                  <a:prstClr val="black"/>
                </a:solidFill>
                <a:latin typeface="ＭＳ Ｐゴシック" panose="020B0600070205080204" pitchFamily="50" charset="-128"/>
                <a:ea typeface="ＭＳ Ｐゴシック" panose="020B0600070205080204" pitchFamily="50" charset="-128"/>
              </a:rPr>
              <a:t>0.1%</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程度。樹木内を</a:t>
            </a:r>
            <a:r>
              <a:rPr kumimoji="0" lang="en-US" altLang="ja-JP" sz="1400" b="1" kern="0" dirty="0">
                <a:solidFill>
                  <a:prstClr val="black"/>
                </a:solidFill>
                <a:latin typeface="ＭＳ Ｐゴシック" panose="020B0600070205080204" pitchFamily="50" charset="-128"/>
                <a:ea typeface="ＭＳ Ｐゴシック" panose="020B0600070205080204" pitchFamily="50" charset="-128"/>
              </a:rPr>
              <a:t>Cs</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が循環し、ほぼ一定になっている可能性。</a:t>
            </a:r>
          </a:p>
        </p:txBody>
      </p:sp>
      <p:sp>
        <p:nvSpPr>
          <p:cNvPr id="54" name="フリーフォーム 53"/>
          <p:cNvSpPr/>
          <p:nvPr/>
        </p:nvSpPr>
        <p:spPr bwMode="auto">
          <a:xfrm flipH="1">
            <a:off x="3054917" y="1748653"/>
            <a:ext cx="420624" cy="1872000"/>
          </a:xfrm>
          <a:custGeom>
            <a:avLst/>
            <a:gdLst>
              <a:gd name="connsiteX0" fmla="*/ 0 w 420624"/>
              <a:gd name="connsiteY0" fmla="*/ 1078992 h 1078992"/>
              <a:gd name="connsiteX1" fmla="*/ 173736 w 420624"/>
              <a:gd name="connsiteY1" fmla="*/ 0 h 1078992"/>
              <a:gd name="connsiteX2" fmla="*/ 420624 w 420624"/>
              <a:gd name="connsiteY2" fmla="*/ 9144 h 1078992"/>
              <a:gd name="connsiteX3" fmla="*/ 0 w 420624"/>
              <a:gd name="connsiteY3" fmla="*/ 1078992 h 1078992"/>
            </a:gdLst>
            <a:ahLst/>
            <a:cxnLst>
              <a:cxn ang="0">
                <a:pos x="connsiteX0" y="connsiteY0"/>
              </a:cxn>
              <a:cxn ang="0">
                <a:pos x="connsiteX1" y="connsiteY1"/>
              </a:cxn>
              <a:cxn ang="0">
                <a:pos x="connsiteX2" y="connsiteY2"/>
              </a:cxn>
              <a:cxn ang="0">
                <a:pos x="connsiteX3" y="connsiteY3"/>
              </a:cxn>
            </a:cxnLst>
            <a:rect l="l" t="t" r="r" b="b"/>
            <a:pathLst>
              <a:path w="420624" h="1078992">
                <a:moveTo>
                  <a:pt x="0" y="1078992"/>
                </a:moveTo>
                <a:lnTo>
                  <a:pt x="173736" y="0"/>
                </a:lnTo>
                <a:lnTo>
                  <a:pt x="420624" y="9144"/>
                </a:lnTo>
                <a:lnTo>
                  <a:pt x="0" y="1078992"/>
                </a:lnTo>
                <a:close/>
              </a:path>
            </a:pathLst>
          </a:custGeom>
          <a:solidFill>
            <a:srgbClr val="66FFFF"/>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indent="-95250" eaLnBrk="1" hangingPunct="1"/>
            <a:endParaRPr lang="ja-JP" altLang="en-US" sz="1200" dirty="0">
              <a:solidFill>
                <a:prstClr val="black"/>
              </a:solidFill>
              <a:latin typeface="Meiryo UI" panose="020B0604030504040204" pitchFamily="50" charset="-128"/>
              <a:ea typeface="Meiryo UI" panose="020B0604030504040204" pitchFamily="50" charset="-128"/>
            </a:endParaRPr>
          </a:p>
        </p:txBody>
      </p:sp>
      <p:sp>
        <p:nvSpPr>
          <p:cNvPr id="43" name="角丸四角形 42"/>
          <p:cNvSpPr/>
          <p:nvPr/>
        </p:nvSpPr>
        <p:spPr>
          <a:xfrm>
            <a:off x="663102" y="1111188"/>
            <a:ext cx="3880260" cy="873565"/>
          </a:xfrm>
          <a:prstGeom prst="roundRect">
            <a:avLst/>
          </a:prstGeom>
          <a:solidFill>
            <a:srgbClr val="66FFFF"/>
          </a:solidFill>
          <a:ln w="9525" cap="flat" cmpd="sng" algn="ctr">
            <a:solidFill>
              <a:srgbClr val="00B0F0"/>
            </a:solidFill>
            <a:prstDash val="solid"/>
          </a:ln>
          <a:effectLst/>
        </p:spPr>
        <p:txBody>
          <a:bodyPr lIns="36000" tIns="36000" rIns="36000" bIns="36000" rtlCol="0" anchor="ctr"/>
          <a:lstStyle/>
          <a:p>
            <a:pPr marL="182563" indent="-182563" eaLnBrk="1" hangingPunct="1">
              <a:spcBef>
                <a:spcPts val="600"/>
              </a:spcBef>
              <a:buFont typeface="Wingdings" panose="05000000000000000000" pitchFamily="2" charset="2"/>
              <a:buChar char="ü"/>
              <a:defRPr/>
            </a:pP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濃度の高い河川の</a:t>
            </a:r>
            <a:r>
              <a:rPr kumimoji="0" lang="ja-JP" altLang="en-US" sz="1400" b="1" kern="0" dirty="0">
                <a:solidFill>
                  <a:srgbClr val="FF0000"/>
                </a:solidFill>
                <a:latin typeface="ＭＳ Ｐゴシック" panose="020B0600070205080204" pitchFamily="50" charset="-128"/>
                <a:ea typeface="ＭＳ Ｐゴシック" panose="020B0600070205080204" pitchFamily="50" charset="-128"/>
              </a:rPr>
              <a:t>淡水魚（特に渓流魚）</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には、</a:t>
            </a:r>
            <a:r>
              <a:rPr kumimoji="0" lang="en-US" altLang="ja-JP" sz="1400" b="1" kern="0" dirty="0">
                <a:solidFill>
                  <a:prstClr val="black"/>
                </a:solidFill>
                <a:latin typeface="ＭＳ Ｐゴシック" panose="020B0600070205080204" pitchFamily="50" charset="-128"/>
                <a:ea typeface="ＭＳ Ｐゴシック" panose="020B0600070205080204" pitchFamily="50" charset="-128"/>
              </a:rPr>
              <a:t>Cs</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濃度が</a:t>
            </a:r>
            <a:r>
              <a:rPr kumimoji="0" lang="en-US" altLang="ja-JP" sz="1400" b="1" kern="0" dirty="0">
                <a:solidFill>
                  <a:prstClr val="black"/>
                </a:solidFill>
                <a:latin typeface="ＭＳ Ｐゴシック" panose="020B0600070205080204" pitchFamily="50" charset="-128"/>
                <a:ea typeface="ＭＳ Ｐゴシック" panose="020B0600070205080204" pitchFamily="50" charset="-128"/>
              </a:rPr>
              <a:t>100 </a:t>
            </a:r>
            <a:r>
              <a:rPr kumimoji="0" lang="en-US" altLang="ja-JP" sz="1400" b="1" kern="0" dirty="0" err="1">
                <a:solidFill>
                  <a:prstClr val="black"/>
                </a:solidFill>
                <a:latin typeface="ＭＳ Ｐゴシック" panose="020B0600070205080204" pitchFamily="50" charset="-128"/>
                <a:ea typeface="ＭＳ Ｐゴシック" panose="020B0600070205080204" pitchFamily="50" charset="-128"/>
              </a:rPr>
              <a:t>Bq</a:t>
            </a:r>
            <a:r>
              <a:rPr kumimoji="0" lang="en-US" altLang="ja-JP" sz="1400" b="1" kern="0" dirty="0">
                <a:solidFill>
                  <a:prstClr val="black"/>
                </a:solidFill>
                <a:latin typeface="ＭＳ Ｐゴシック" panose="020B0600070205080204" pitchFamily="50" charset="-128"/>
                <a:ea typeface="ＭＳ Ｐゴシック" panose="020B0600070205080204" pitchFamily="50" charset="-128"/>
              </a:rPr>
              <a:t>/kg</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を超える個体が認められる。</a:t>
            </a:r>
            <a:r>
              <a:rPr kumimoji="0" lang="ja-JP" altLang="en-US" sz="1400" b="1" kern="0" dirty="0">
                <a:solidFill>
                  <a:srgbClr val="FF0000"/>
                </a:solidFill>
                <a:latin typeface="ＭＳ Ｐゴシック" panose="020B0600070205080204" pitchFamily="50" charset="-128"/>
                <a:ea typeface="ＭＳ Ｐゴシック" panose="020B0600070205080204" pitchFamily="50" charset="-128"/>
              </a:rPr>
              <a:t>森林土壌が渓流魚の主たる</a:t>
            </a:r>
            <a:r>
              <a:rPr kumimoji="0" lang="en-US" altLang="ja-JP" sz="1400" b="1" kern="0" dirty="0">
                <a:solidFill>
                  <a:srgbClr val="FF0000"/>
                </a:solidFill>
                <a:latin typeface="ＭＳ Ｐゴシック" panose="020B0600070205080204" pitchFamily="50" charset="-128"/>
                <a:ea typeface="ＭＳ Ｐゴシック" panose="020B0600070205080204" pitchFamily="50" charset="-128"/>
              </a:rPr>
              <a:t>Cs</a:t>
            </a:r>
            <a:r>
              <a:rPr kumimoji="0" lang="ja-JP" altLang="en-US" sz="1400" b="1" kern="0" dirty="0">
                <a:solidFill>
                  <a:srgbClr val="FF0000"/>
                </a:solidFill>
                <a:latin typeface="ＭＳ Ｐゴシック" panose="020B0600070205080204" pitchFamily="50" charset="-128"/>
                <a:ea typeface="ＭＳ Ｐゴシック" panose="020B0600070205080204" pitchFamily="50" charset="-128"/>
              </a:rPr>
              <a:t>供給源</a:t>
            </a:r>
            <a:r>
              <a:rPr kumimoji="0" lang="ja-JP" altLang="en-US" sz="1400" b="1" kern="0" dirty="0">
                <a:solidFill>
                  <a:prstClr val="black"/>
                </a:solidFill>
                <a:latin typeface="ＭＳ Ｐゴシック" panose="020B0600070205080204" pitchFamily="50" charset="-128"/>
                <a:ea typeface="ＭＳ Ｐゴシック" panose="020B0600070205080204" pitchFamily="50" charset="-128"/>
              </a:rPr>
              <a:t>。</a:t>
            </a:r>
          </a:p>
        </p:txBody>
      </p:sp>
      <p:sp>
        <p:nvSpPr>
          <p:cNvPr id="8" name="テキスト ボックス 7"/>
          <p:cNvSpPr txBox="1"/>
          <p:nvPr/>
        </p:nvSpPr>
        <p:spPr>
          <a:xfrm>
            <a:off x="2748303" y="2870488"/>
            <a:ext cx="951203" cy="461665"/>
          </a:xfrm>
          <a:prstGeom prst="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eaLnBrk="1" hangingPunct="1"/>
            <a:r>
              <a:rPr lang="ja-JP" altLang="en-US" sz="1200" dirty="0">
                <a:solidFill>
                  <a:prstClr val="white"/>
                </a:solidFill>
                <a:latin typeface="HGP創英角ｺﾞｼｯｸUB" panose="020B0900000000000000" pitchFamily="50" charset="-128"/>
                <a:ea typeface="HGP創英角ｺﾞｼｯｸUB" panose="020B0900000000000000" pitchFamily="50" charset="-128"/>
              </a:rPr>
              <a:t>堆積物からの溶出</a:t>
            </a:r>
          </a:p>
        </p:txBody>
      </p:sp>
      <p:sp>
        <p:nvSpPr>
          <p:cNvPr id="55" name="コンテンツ プレースホルダー 2"/>
          <p:cNvSpPr txBox="1">
            <a:spLocks/>
          </p:cNvSpPr>
          <p:nvPr/>
        </p:nvSpPr>
        <p:spPr>
          <a:xfrm>
            <a:off x="5034224" y="5889088"/>
            <a:ext cx="4836545" cy="852164"/>
          </a:xfrm>
          <a:prstGeom prst="rect">
            <a:avLst/>
          </a:prstGeom>
          <a:solidFill>
            <a:srgbClr val="FFCCFF">
              <a:alpha val="50196"/>
            </a:srgbClr>
          </a:solidFill>
          <a:ln>
            <a:solidFill>
              <a:srgbClr val="C00000"/>
            </a:solidFill>
          </a:ln>
        </p:spPr>
        <p:txBody>
          <a:bodyPr/>
          <a:lstStyle>
            <a:lvl1pPr marL="342900" indent="-342900" algn="l" rtl="0" eaLnBrk="1" fontAlgn="base" hangingPunct="1">
              <a:spcBef>
                <a:spcPct val="20000"/>
              </a:spcBef>
              <a:spcAft>
                <a:spcPct val="0"/>
              </a:spcAft>
              <a:buChar char="•"/>
              <a:defRPr kumimoji="1" sz="3200">
                <a:solidFill>
                  <a:schemeClr val="tx1"/>
                </a:solidFill>
                <a:latin typeface="Meiryo UI" panose="020B0604030504040204" pitchFamily="50" charset="-128"/>
                <a:ea typeface="Meiryo UI" panose="020B0604030504040204" pitchFamily="50" charset="-128"/>
                <a:cs typeface="+mn-cs"/>
              </a:defRPr>
            </a:lvl1pPr>
            <a:lvl2pPr marL="742950" indent="-285750" algn="l" rtl="0" eaLnBrk="1" fontAlgn="base" hangingPunct="1">
              <a:spcBef>
                <a:spcPct val="20000"/>
              </a:spcBef>
              <a:spcAft>
                <a:spcPct val="0"/>
              </a:spcAft>
              <a:buChar char="–"/>
              <a:defRPr kumimoji="1" sz="2800">
                <a:solidFill>
                  <a:schemeClr val="tx1"/>
                </a:solidFill>
                <a:latin typeface="Meiryo UI" panose="020B0604030504040204" pitchFamily="50" charset="-128"/>
                <a:ea typeface="Meiryo UI" panose="020B0604030504040204" pitchFamily="50" charset="-128"/>
              </a:defRPr>
            </a:lvl2pPr>
            <a:lvl3pPr marL="1143000" indent="-228600" algn="l" rtl="0" eaLnBrk="1" fontAlgn="base" hangingPunct="1">
              <a:spcBef>
                <a:spcPct val="20000"/>
              </a:spcBef>
              <a:spcAft>
                <a:spcPct val="0"/>
              </a:spcAft>
              <a:buChar char="•"/>
              <a:defRPr kumimoji="1" sz="2400">
                <a:solidFill>
                  <a:schemeClr val="tx1"/>
                </a:solidFill>
                <a:latin typeface="Meiryo UI" panose="020B0604030504040204" pitchFamily="50" charset="-128"/>
                <a:ea typeface="Meiryo UI" panose="020B0604030504040204" pitchFamily="50" charset="-128"/>
              </a:defRPr>
            </a:lvl3pPr>
            <a:lvl4pPr marL="1600200" indent="-228600" algn="l" rtl="0" eaLnBrk="1" fontAlgn="base" hangingPunct="1">
              <a:spcBef>
                <a:spcPct val="20000"/>
              </a:spcBef>
              <a:spcAft>
                <a:spcPct val="0"/>
              </a:spcAft>
              <a:buChar char="–"/>
              <a:defRPr kumimoji="1" sz="2000">
                <a:solidFill>
                  <a:schemeClr val="tx1"/>
                </a:solidFill>
                <a:latin typeface="Meiryo UI" panose="020B0604030504040204" pitchFamily="50" charset="-128"/>
                <a:ea typeface="Meiryo UI" panose="020B0604030504040204" pitchFamily="50" charset="-128"/>
              </a:defRPr>
            </a:lvl4pPr>
            <a:lvl5pPr marL="2057400" indent="-228600" algn="l" rtl="0" eaLnBrk="1" fontAlgn="base" hangingPunct="1">
              <a:spcBef>
                <a:spcPct val="20000"/>
              </a:spcBef>
              <a:spcAft>
                <a:spcPct val="0"/>
              </a:spcAft>
              <a:buChar char="»"/>
              <a:defRPr kumimoji="1" sz="2000">
                <a:solidFill>
                  <a:schemeClr val="tx1"/>
                </a:solidFill>
                <a:latin typeface="Meiryo UI" panose="020B0604030504040204" pitchFamily="50" charset="-128"/>
                <a:ea typeface="Meiryo UI" panose="020B0604030504040204"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180975" lvl="0" indent="-180975">
              <a:defRPr/>
            </a:pPr>
            <a:r>
              <a:rPr lang="ja-JP" altLang="en-US" sz="2400" kern="0" dirty="0">
                <a:solidFill>
                  <a:prstClr val="black"/>
                </a:solidFill>
              </a:rPr>
              <a:t>森林に隣接する生活圏では、影響を考慮した環境回復策の検討が必須。</a:t>
            </a:r>
            <a:endParaRPr kumimoji="1" lang="ja-JP" altLang="en-US" sz="24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 name="右矢印 1"/>
          <p:cNvSpPr/>
          <p:nvPr/>
        </p:nvSpPr>
        <p:spPr>
          <a:xfrm>
            <a:off x="4624850" y="5970485"/>
            <a:ext cx="438304" cy="733277"/>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Rectangle 38">
            <a:extLst>
              <a:ext uri="{FF2B5EF4-FFF2-40B4-BE49-F238E27FC236}">
                <a16:creationId xmlns:a16="http://schemas.microsoft.com/office/drawing/2014/main" id="{69D60211-3041-6440-7546-6DEDB3CA469E}"/>
              </a:ext>
            </a:extLst>
          </p:cNvPr>
          <p:cNvSpPr>
            <a:spLocks noChangeArrowheads="1"/>
          </p:cNvSpPr>
          <p:nvPr/>
        </p:nvSpPr>
        <p:spPr bwMode="auto">
          <a:xfrm>
            <a:off x="70101" y="669445"/>
            <a:ext cx="3324740"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これまでの研究成果の総括</a:t>
            </a:r>
          </a:p>
        </p:txBody>
      </p:sp>
    </p:spTree>
    <p:extLst>
      <p:ext uri="{BB962C8B-B14F-4D97-AF65-F5344CB8AC3E}">
        <p14:creationId xmlns:p14="http://schemas.microsoft.com/office/powerpoint/2010/main" val="195231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a:extLst>
              <a:ext uri="{FF2B5EF4-FFF2-40B4-BE49-F238E27FC236}">
                <a16:creationId xmlns:a16="http://schemas.microsoft.com/office/drawing/2014/main" id="{04F6FF60-B5B8-4032-B208-794F4966AA1A}"/>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第</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4</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期中長期計画における研究開発</a:t>
            </a:r>
          </a:p>
        </p:txBody>
      </p:sp>
      <p:sp>
        <p:nvSpPr>
          <p:cNvPr id="4" name="スライド番号プレースホルダー 1">
            <a:extLst>
              <a:ext uri="{FF2B5EF4-FFF2-40B4-BE49-F238E27FC236}">
                <a16:creationId xmlns:a16="http://schemas.microsoft.com/office/drawing/2014/main" id="{E3687EB7-9BAD-487C-98A5-BE897E44FDCA}"/>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26</a:t>
            </a:fld>
            <a:endParaRPr lang="ja-JP" altLang="en-US" sz="2400" dirty="0"/>
          </a:p>
        </p:txBody>
      </p:sp>
      <p:sp>
        <p:nvSpPr>
          <p:cNvPr id="5" name="テキスト ボックス 4"/>
          <p:cNvSpPr txBox="1"/>
          <p:nvPr/>
        </p:nvSpPr>
        <p:spPr>
          <a:xfrm>
            <a:off x="195518" y="641472"/>
            <a:ext cx="9710481" cy="5724644"/>
          </a:xfrm>
          <a:prstGeom prst="rect">
            <a:avLst/>
          </a:prstGeom>
          <a:noFill/>
        </p:spPr>
        <p:txBody>
          <a:bodyPr wrap="square" rtlCol="0">
            <a:spAutoFit/>
          </a:bodyPr>
          <a:lstStyle/>
          <a:p>
            <a:pPr>
              <a:spcBef>
                <a:spcPts val="600"/>
              </a:spcBef>
            </a:pPr>
            <a:r>
              <a:rPr lang="en-US" altLang="ja-JP" dirty="0"/>
              <a:t>(2) </a:t>
            </a:r>
            <a:r>
              <a:rPr lang="ja-JP" altLang="en-US" dirty="0"/>
              <a:t>環境回復に係る研究開発</a:t>
            </a:r>
          </a:p>
          <a:p>
            <a:pPr marL="285750" indent="-285750">
              <a:spcBef>
                <a:spcPts val="600"/>
              </a:spcBef>
              <a:buFont typeface="Arial" panose="020B0604020202020204" pitchFamily="34" charset="0"/>
              <a:buChar char="•"/>
            </a:pPr>
            <a:r>
              <a:rPr lang="ja-JP" altLang="en-US" b="1" dirty="0">
                <a:solidFill>
                  <a:srgbClr val="0000FF"/>
                </a:solidFill>
              </a:rPr>
              <a:t>森林、河川域等の広いフィールドを対象とした放射性物質の環境動態に関わる研究</a:t>
            </a:r>
            <a:r>
              <a:rPr lang="ja-JP" altLang="en-US" dirty="0">
                <a:solidFill>
                  <a:srgbClr val="0000FF"/>
                </a:solidFill>
              </a:rPr>
              <a:t>を行う</a:t>
            </a:r>
            <a:endParaRPr lang="en-US" altLang="ja-JP" dirty="0">
              <a:solidFill>
                <a:srgbClr val="0000FF"/>
              </a:solidFill>
            </a:endParaRPr>
          </a:p>
          <a:p>
            <a:pPr marL="285750" indent="-285750">
              <a:spcBef>
                <a:spcPts val="600"/>
              </a:spcBef>
              <a:buFont typeface="Arial" panose="020B0604020202020204" pitchFamily="34" charset="0"/>
              <a:buChar char="•"/>
            </a:pPr>
            <a:r>
              <a:rPr lang="ja-JP" altLang="en-US" b="1" dirty="0">
                <a:solidFill>
                  <a:srgbClr val="0000FF"/>
                </a:solidFill>
              </a:rPr>
              <a:t>放射線量の可視化と将来予測が可能なシステムを提供</a:t>
            </a:r>
            <a:r>
              <a:rPr lang="ja-JP" altLang="en-US" dirty="0">
                <a:solidFill>
                  <a:srgbClr val="0000FF"/>
                </a:solidFill>
              </a:rPr>
              <a:t>する</a:t>
            </a:r>
            <a:endParaRPr lang="en-US" altLang="ja-JP" dirty="0">
              <a:solidFill>
                <a:srgbClr val="0000FF"/>
              </a:solidFill>
            </a:endParaRPr>
          </a:p>
          <a:p>
            <a:pPr marL="742950" lvl="1" indent="-285750">
              <a:spcBef>
                <a:spcPts val="600"/>
              </a:spcBef>
              <a:buFont typeface="Arial" panose="020B0604020202020204" pitchFamily="34" charset="0"/>
              <a:buChar char="•"/>
            </a:pPr>
            <a:r>
              <a:rPr lang="ja-JP" altLang="en-US" dirty="0"/>
              <a:t>森林から河川水系・河口域まで系統的に調査を行うことにより、環境中での放射性</a:t>
            </a:r>
            <a:r>
              <a:rPr lang="pl-PL" altLang="ja-JP" dirty="0"/>
              <a:t>Cs</a:t>
            </a:r>
            <a:r>
              <a:rPr lang="ja-JP" altLang="en-US" dirty="0"/>
              <a:t>の移行メカニズムを明らかにし、挙動予測が可能なシステムを構築した。</a:t>
            </a:r>
            <a:endParaRPr lang="en-US" altLang="ja-JP" dirty="0"/>
          </a:p>
          <a:p>
            <a:pPr marL="742950" lvl="1" indent="-285750">
              <a:spcBef>
                <a:spcPts val="600"/>
              </a:spcBef>
              <a:buFont typeface="Arial" panose="020B0604020202020204" pitchFamily="34" charset="0"/>
              <a:buChar char="•"/>
            </a:pPr>
            <a:r>
              <a:rPr lang="ja-JP" altLang="en-US" dirty="0"/>
              <a:t>森林から流出する放射性</a:t>
            </a:r>
            <a:r>
              <a:rPr lang="pl-PL" altLang="ja-JP" dirty="0"/>
              <a:t>Cs</a:t>
            </a:r>
            <a:r>
              <a:rPr lang="ja-JP" altLang="en-US" dirty="0"/>
              <a:t>は少なく、生活圏への影響はほとんどないことについて、科学的根拠とともに説明のロジックを明確に整理した。</a:t>
            </a:r>
            <a:endParaRPr lang="en-US" altLang="ja-JP" dirty="0"/>
          </a:p>
          <a:p>
            <a:pPr marL="742950" lvl="1" indent="-285750">
              <a:spcBef>
                <a:spcPts val="600"/>
              </a:spcBef>
              <a:buFont typeface="Arial" panose="020B0604020202020204" pitchFamily="34" charset="0"/>
              <a:buChar char="•"/>
            </a:pPr>
            <a:endParaRPr lang="en-US" altLang="ja-JP" dirty="0"/>
          </a:p>
          <a:p>
            <a:pPr marL="285750" indent="-285750">
              <a:spcBef>
                <a:spcPts val="600"/>
              </a:spcBef>
              <a:buFont typeface="Arial" panose="020B0604020202020204" pitchFamily="34" charset="0"/>
              <a:buChar char="•"/>
            </a:pPr>
            <a:r>
              <a:rPr lang="ja-JP" altLang="en-US" b="1" dirty="0">
                <a:solidFill>
                  <a:srgbClr val="00B050"/>
                </a:solidFill>
              </a:rPr>
              <a:t>民間・自治体への技術移転等を積極的に進め</a:t>
            </a:r>
            <a:r>
              <a:rPr lang="ja-JP" altLang="en-US" dirty="0">
                <a:solidFill>
                  <a:srgbClr val="00B050"/>
                </a:solidFill>
              </a:rPr>
              <a:t>つつ、</a:t>
            </a:r>
            <a:r>
              <a:rPr lang="ja-JP" altLang="en-US" b="1" dirty="0">
                <a:solidFill>
                  <a:srgbClr val="00B050"/>
                </a:solidFill>
              </a:rPr>
              <a:t>成果を着実に現場へ実装</a:t>
            </a:r>
            <a:r>
              <a:rPr lang="ja-JP" altLang="en-US" dirty="0">
                <a:solidFill>
                  <a:srgbClr val="00B050"/>
                </a:solidFill>
              </a:rPr>
              <a:t>する</a:t>
            </a:r>
            <a:endParaRPr lang="en-US" altLang="ja-JP" dirty="0">
              <a:solidFill>
                <a:srgbClr val="00B050"/>
              </a:solidFill>
            </a:endParaRPr>
          </a:p>
          <a:p>
            <a:pPr marL="285750" indent="-285750">
              <a:spcBef>
                <a:spcPts val="600"/>
              </a:spcBef>
              <a:buFont typeface="Arial" panose="020B0604020202020204" pitchFamily="34" charset="0"/>
              <a:buChar char="•"/>
            </a:pPr>
            <a:r>
              <a:rPr lang="ja-JP" altLang="en-US" b="1" dirty="0">
                <a:solidFill>
                  <a:srgbClr val="00B050"/>
                </a:solidFill>
              </a:rPr>
              <a:t>住民の帰還や各自治体における帰還に係る計画立案、地元の農林業等の再生等にも貢献</a:t>
            </a:r>
            <a:r>
              <a:rPr lang="ja-JP" altLang="en-US" dirty="0">
                <a:solidFill>
                  <a:srgbClr val="00B050"/>
                </a:solidFill>
              </a:rPr>
              <a:t>する</a:t>
            </a:r>
            <a:endParaRPr lang="en-US" altLang="ja-JP" dirty="0">
              <a:solidFill>
                <a:srgbClr val="00B050"/>
              </a:solidFill>
            </a:endParaRPr>
          </a:p>
          <a:p>
            <a:pPr marL="742950" lvl="1" indent="-285750">
              <a:spcBef>
                <a:spcPts val="600"/>
              </a:spcBef>
              <a:buFont typeface="Arial" panose="020B0604020202020204" pitchFamily="34" charset="0"/>
              <a:buChar char="•"/>
            </a:pPr>
            <a:r>
              <a:rPr lang="ja-JP" altLang="en-US" dirty="0"/>
              <a:t>情報提供サイトを構築し、成果情報を分かりやすく発信した。</a:t>
            </a:r>
            <a:endParaRPr lang="en-US" altLang="ja-JP" dirty="0"/>
          </a:p>
          <a:p>
            <a:pPr marL="742950" lvl="1" indent="-285750">
              <a:spcBef>
                <a:spcPts val="600"/>
              </a:spcBef>
              <a:buFont typeface="Arial" panose="020B0604020202020204" pitchFamily="34" charset="0"/>
              <a:buChar char="•"/>
            </a:pPr>
            <a:r>
              <a:rPr lang="ja-JP" altLang="en-US" dirty="0"/>
              <a:t>得られた情報を、自治体や住民の方々、関係機関等受け手側に合わせた形に整理して、</a:t>
            </a:r>
            <a:br>
              <a:rPr lang="en-US" altLang="ja-JP" dirty="0"/>
            </a:br>
            <a:r>
              <a:rPr lang="ja-JP" altLang="en-US" dirty="0"/>
              <a:t>毎年提供することにより、施策立案に貢献した。</a:t>
            </a:r>
            <a:endParaRPr lang="en-US" altLang="ja-JP" dirty="0"/>
          </a:p>
          <a:p>
            <a:pPr marL="742950" lvl="1" indent="-285750">
              <a:spcBef>
                <a:spcPts val="600"/>
              </a:spcBef>
              <a:buFont typeface="Arial" panose="020B0604020202020204" pitchFamily="34" charset="0"/>
              <a:buChar char="•"/>
            </a:pPr>
            <a:endParaRPr lang="ja-JP" altLang="en-US" dirty="0"/>
          </a:p>
          <a:p>
            <a:pPr marL="285750" indent="-285750">
              <a:spcBef>
                <a:spcPts val="600"/>
              </a:spcBef>
              <a:buFont typeface="Arial" panose="020B0604020202020204" pitchFamily="34" charset="0"/>
              <a:buChar char="•"/>
            </a:pPr>
            <a:r>
              <a:rPr lang="ja-JP" altLang="en-US" dirty="0">
                <a:solidFill>
                  <a:srgbClr val="7030A0"/>
                </a:solidFill>
              </a:rPr>
              <a:t>成果を</a:t>
            </a:r>
            <a:r>
              <a:rPr lang="ja-JP" altLang="en-US" b="1" dirty="0">
                <a:solidFill>
                  <a:srgbClr val="7030A0"/>
                </a:solidFill>
              </a:rPr>
              <a:t>廃止措置等に活用することを視野</a:t>
            </a:r>
            <a:r>
              <a:rPr lang="ja-JP" altLang="en-US" dirty="0">
                <a:solidFill>
                  <a:srgbClr val="7030A0"/>
                </a:solidFill>
              </a:rPr>
              <a:t>に入れる</a:t>
            </a:r>
            <a:endParaRPr lang="en-US" altLang="ja-JP" dirty="0">
              <a:solidFill>
                <a:srgbClr val="7030A0"/>
              </a:solidFill>
            </a:endParaRPr>
          </a:p>
          <a:p>
            <a:pPr marL="742950" lvl="1" indent="-285750">
              <a:spcBef>
                <a:spcPts val="600"/>
              </a:spcBef>
              <a:buFont typeface="Arial" panose="020B0604020202020204" pitchFamily="34" charset="0"/>
              <a:buChar char="•"/>
            </a:pPr>
            <a:r>
              <a:rPr lang="ja-JP" altLang="en-US" dirty="0"/>
              <a:t>開発した環境中の極低濃度核種の分析技術を、廃炉現場における極低濃度難測定放射性核種の分析の迅速化、効率化、自動化、省力化技術開発に反映させた。</a:t>
            </a:r>
          </a:p>
        </p:txBody>
      </p:sp>
    </p:spTree>
    <p:extLst>
      <p:ext uri="{BB962C8B-B14F-4D97-AF65-F5344CB8AC3E}">
        <p14:creationId xmlns:p14="http://schemas.microsoft.com/office/powerpoint/2010/main" val="12909937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8618E-11AC-D3CB-786F-3C1389F197F8}"/>
            </a:ext>
          </a:extLst>
        </p:cNvPr>
        <p:cNvGrpSpPr/>
        <p:nvPr/>
      </p:nvGrpSpPr>
      <p:grpSpPr>
        <a:xfrm>
          <a:off x="0" y="0"/>
          <a:ext cx="0" cy="0"/>
          <a:chOff x="0" y="0"/>
          <a:chExt cx="0" cy="0"/>
        </a:xfrm>
      </p:grpSpPr>
      <p:sp>
        <p:nvSpPr>
          <p:cNvPr id="7" name="スライド番号プレースホルダー 1">
            <a:extLst>
              <a:ext uri="{FF2B5EF4-FFF2-40B4-BE49-F238E27FC236}">
                <a16:creationId xmlns:a16="http://schemas.microsoft.com/office/drawing/2014/main" id="{CE96268E-72C1-BDE7-2182-C6B9C8C00CC6}"/>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27</a:t>
            </a:fld>
            <a:endParaRPr lang="ja-JP" altLang="en-US" sz="2400" dirty="0"/>
          </a:p>
        </p:txBody>
      </p:sp>
      <p:sp>
        <p:nvSpPr>
          <p:cNvPr id="3" name="テキスト ボックス 2">
            <a:extLst>
              <a:ext uri="{FF2B5EF4-FFF2-40B4-BE49-F238E27FC236}">
                <a16:creationId xmlns:a16="http://schemas.microsoft.com/office/drawing/2014/main" id="{C2B573A5-2C31-D7F9-897C-881D2C63905E}"/>
              </a:ext>
            </a:extLst>
          </p:cNvPr>
          <p:cNvSpPr txBox="1"/>
          <p:nvPr/>
        </p:nvSpPr>
        <p:spPr>
          <a:xfrm>
            <a:off x="2586807" y="2598003"/>
            <a:ext cx="4732386" cy="830997"/>
          </a:xfrm>
          <a:prstGeom prst="rect">
            <a:avLst/>
          </a:prstGeom>
          <a:noFill/>
        </p:spPr>
        <p:txBody>
          <a:bodyPr wrap="none" rtlCol="0">
            <a:spAutoFit/>
          </a:bodyPr>
          <a:lstStyle/>
          <a:p>
            <a:pPr algn="ctr"/>
            <a:r>
              <a:rPr kumimoji="1" lang="ja-JP" altLang="en-US" sz="2400" dirty="0"/>
              <a:t>以下、参考 </a:t>
            </a:r>
            <a:r>
              <a:rPr kumimoji="1" lang="en-US" altLang="ja-JP" sz="2400" dirty="0"/>
              <a:t>(</a:t>
            </a:r>
            <a:r>
              <a:rPr kumimoji="1" lang="ja-JP" altLang="en-US" sz="2400" dirty="0">
                <a:latin typeface="ＭＳ ゴシック" panose="020B0609070205080204" pitchFamily="49" charset="-128"/>
                <a:ea typeface="ＭＳ ゴシック" panose="020B0609070205080204" pitchFamily="49" charset="-128"/>
                <a:cs typeface="メイリオ" pitchFamily="50" charset="-128"/>
              </a:rPr>
              <a:t>研究開発評価対象外</a:t>
            </a:r>
            <a:r>
              <a:rPr kumimoji="1" lang="en-US" altLang="ja-JP" sz="2400" dirty="0">
                <a:latin typeface="ＭＳ ゴシック" panose="020B0609070205080204" pitchFamily="49" charset="-128"/>
                <a:ea typeface="ＭＳ ゴシック" panose="020B0609070205080204" pitchFamily="49" charset="-128"/>
                <a:cs typeface="メイリオ" pitchFamily="50" charset="-128"/>
              </a:rPr>
              <a:t>)</a:t>
            </a:r>
          </a:p>
          <a:p>
            <a:pPr algn="ctr"/>
            <a:r>
              <a:rPr lang="en-US" altLang="ja-JP" sz="2400" dirty="0">
                <a:latin typeface="ＭＳ ゴシック" panose="020B0609070205080204" pitchFamily="49" charset="-128"/>
                <a:ea typeface="ＭＳ ゴシック" panose="020B0609070205080204" pitchFamily="49" charset="-128"/>
              </a:rPr>
              <a:t>F-REI</a:t>
            </a:r>
            <a:r>
              <a:rPr lang="ja-JP" altLang="en-US" sz="2400" dirty="0">
                <a:latin typeface="ＭＳ ゴシック" panose="020B0609070205080204" pitchFamily="49" charset="-128"/>
                <a:ea typeface="ＭＳ ゴシック" panose="020B0609070205080204" pitchFamily="49" charset="-128"/>
              </a:rPr>
              <a:t>での環境動態研究の展開</a:t>
            </a:r>
            <a:endParaRPr kumimoji="1" lang="ja-JP" altLang="en-US" sz="2400" dirty="0"/>
          </a:p>
        </p:txBody>
      </p:sp>
    </p:spTree>
    <p:extLst>
      <p:ext uri="{BB962C8B-B14F-4D97-AF65-F5344CB8AC3E}">
        <p14:creationId xmlns:p14="http://schemas.microsoft.com/office/powerpoint/2010/main" val="1839067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7">
            <a:extLst>
              <a:ext uri="{FF2B5EF4-FFF2-40B4-BE49-F238E27FC236}">
                <a16:creationId xmlns:a16="http://schemas.microsoft.com/office/drawing/2014/main" id="{04F6FF60-B5B8-4032-B208-794F4966AA1A}"/>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第</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4</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期中長期計画における研究開発</a:t>
            </a:r>
          </a:p>
        </p:txBody>
      </p:sp>
      <p:sp>
        <p:nvSpPr>
          <p:cNvPr id="10" name="テキスト ボックス 9">
            <a:extLst>
              <a:ext uri="{FF2B5EF4-FFF2-40B4-BE49-F238E27FC236}">
                <a16:creationId xmlns:a16="http://schemas.microsoft.com/office/drawing/2014/main" id="{696CF56E-7D93-463D-87C8-C4252E3D0C94}"/>
              </a:ext>
            </a:extLst>
          </p:cNvPr>
          <p:cNvSpPr txBox="1"/>
          <p:nvPr/>
        </p:nvSpPr>
        <p:spPr>
          <a:xfrm>
            <a:off x="381000" y="633695"/>
            <a:ext cx="7031865" cy="400110"/>
          </a:xfrm>
          <a:prstGeom prst="rect">
            <a:avLst/>
          </a:prstGeom>
          <a:noFill/>
        </p:spPr>
        <p:txBody>
          <a:bodyPr wrap="square">
            <a:spAutoFit/>
          </a:bodyPr>
          <a:lstStyle/>
          <a:p>
            <a:r>
              <a:rPr lang="ja-JP" altLang="en-US" sz="2000" b="1" dirty="0">
                <a:solidFill>
                  <a:schemeClr val="bg1">
                    <a:lumMod val="65000"/>
                  </a:schemeClr>
                </a:solidFill>
              </a:rPr>
              <a:t>１．燃料デブリ安全に関連する研究開発</a:t>
            </a:r>
          </a:p>
        </p:txBody>
      </p:sp>
      <p:sp>
        <p:nvSpPr>
          <p:cNvPr id="11" name="テキスト ボックス 10">
            <a:extLst>
              <a:ext uri="{FF2B5EF4-FFF2-40B4-BE49-F238E27FC236}">
                <a16:creationId xmlns:a16="http://schemas.microsoft.com/office/drawing/2014/main" id="{CD37EE5F-15A9-4374-94A9-0B3CE856DF52}"/>
              </a:ext>
            </a:extLst>
          </p:cNvPr>
          <p:cNvSpPr txBox="1"/>
          <p:nvPr/>
        </p:nvSpPr>
        <p:spPr>
          <a:xfrm>
            <a:off x="806003" y="1049612"/>
            <a:ext cx="8628844" cy="1077218"/>
          </a:xfrm>
          <a:prstGeom prst="rect">
            <a:avLst/>
          </a:prstGeom>
          <a:noFill/>
        </p:spPr>
        <p:txBody>
          <a:bodyPr wrap="square">
            <a:spAutoFit/>
          </a:bodyPr>
          <a:lstStyle/>
          <a:p>
            <a:pPr marL="342900" indent="-342900" algn="just">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燃料デブリの分析と事故事象の解析・評価により炉内状況を推定する。</a:t>
            </a:r>
          </a:p>
          <a:p>
            <a:pPr marL="342900" indent="-342900" algn="just">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非破壊測定を含む取り出された燃料デブリの</a:t>
            </a:r>
            <a:r>
              <a:rPr lang="zh-TW" altLang="en-US" sz="1600" kern="100" dirty="0">
                <a:solidFill>
                  <a:schemeClr val="bg1">
                    <a:lumMod val="65000"/>
                  </a:schemeClr>
                </a:solidFill>
                <a:latin typeface="+mn-ea"/>
                <a:cs typeface="Times New Roman" panose="02020603050405020304" pitchFamily="18" charset="0"/>
              </a:rPr>
              <a:t>分析評価手法</a:t>
            </a:r>
            <a:r>
              <a:rPr lang="ja-JP" altLang="en-US" sz="1600" kern="100" dirty="0">
                <a:solidFill>
                  <a:schemeClr val="bg1">
                    <a:lumMod val="65000"/>
                  </a:schemeClr>
                </a:solidFill>
                <a:latin typeface="+mn-ea"/>
                <a:cs typeface="Times New Roman" panose="02020603050405020304" pitchFamily="18" charset="0"/>
              </a:rPr>
              <a:t>を確立する。</a:t>
            </a:r>
            <a:endParaRPr lang="ja-JP" altLang="ja-JP" sz="1600" kern="100" dirty="0">
              <a:solidFill>
                <a:schemeClr val="bg1">
                  <a:lumMod val="65000"/>
                </a:schemeClr>
              </a:solidFill>
              <a:latin typeface="+mn-ea"/>
              <a:cs typeface="Times New Roman" panose="02020603050405020304" pitchFamily="18" charset="0"/>
            </a:endParaRPr>
          </a:p>
          <a:p>
            <a:pPr marL="342900" indent="-342900" algn="just">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燃料デブリ取り出し及び保管時の安全を確保し、処分概念の技術候補を提示する。</a:t>
            </a:r>
            <a:endParaRPr lang="ja-JP" altLang="ja-JP" sz="1600" kern="100" dirty="0">
              <a:solidFill>
                <a:schemeClr val="bg1">
                  <a:lumMod val="65000"/>
                </a:schemeClr>
              </a:solidFill>
              <a:latin typeface="+mn-ea"/>
              <a:cs typeface="Times New Roman" panose="02020603050405020304" pitchFamily="18" charset="0"/>
            </a:endParaRPr>
          </a:p>
          <a:p>
            <a:pPr marL="342900" indent="-342900">
              <a:buFont typeface="+mj-ea"/>
              <a:buAutoNum type="circleNumDbPlain"/>
            </a:pPr>
            <a:r>
              <a:rPr lang="ja-JP" altLang="ja-JP" sz="1600" dirty="0">
                <a:solidFill>
                  <a:schemeClr val="bg1">
                    <a:lumMod val="65000"/>
                  </a:schemeClr>
                </a:solidFill>
                <a:latin typeface="+mn-ea"/>
                <a:cs typeface="Times New Roman" panose="02020603050405020304" pitchFamily="18" charset="0"/>
              </a:rPr>
              <a:t>得られた知見を結集し、原子力安全にも寄与</a:t>
            </a:r>
            <a:r>
              <a:rPr lang="ja-JP" altLang="en-US" sz="1600" dirty="0">
                <a:solidFill>
                  <a:schemeClr val="bg1">
                    <a:lumMod val="65000"/>
                  </a:schemeClr>
                </a:solidFill>
                <a:latin typeface="+mn-ea"/>
                <a:cs typeface="Times New Roman" panose="02020603050405020304" pitchFamily="18" charset="0"/>
              </a:rPr>
              <a:t>する。</a:t>
            </a:r>
            <a:endParaRPr lang="ja-JP" altLang="en-US" sz="1600" dirty="0">
              <a:solidFill>
                <a:schemeClr val="bg1">
                  <a:lumMod val="65000"/>
                </a:schemeClr>
              </a:solidFill>
              <a:latin typeface="+mn-ea"/>
            </a:endParaRPr>
          </a:p>
        </p:txBody>
      </p:sp>
      <p:sp>
        <p:nvSpPr>
          <p:cNvPr id="12" name="テキスト ボックス 11">
            <a:extLst>
              <a:ext uri="{FF2B5EF4-FFF2-40B4-BE49-F238E27FC236}">
                <a16:creationId xmlns:a16="http://schemas.microsoft.com/office/drawing/2014/main" id="{CB398E56-AFCA-4B51-B8D3-4EA2DC3D5FAC}"/>
              </a:ext>
            </a:extLst>
          </p:cNvPr>
          <p:cNvSpPr txBox="1"/>
          <p:nvPr/>
        </p:nvSpPr>
        <p:spPr>
          <a:xfrm>
            <a:off x="381000" y="2095899"/>
            <a:ext cx="6104586" cy="400110"/>
          </a:xfrm>
          <a:prstGeom prst="rect">
            <a:avLst/>
          </a:prstGeom>
          <a:noFill/>
        </p:spPr>
        <p:txBody>
          <a:bodyPr wrap="square" rtlCol="0">
            <a:spAutoFit/>
          </a:bodyPr>
          <a:lstStyle/>
          <a:p>
            <a:r>
              <a:rPr lang="ja-JP" altLang="en-US" sz="2000" b="1" dirty="0">
                <a:solidFill>
                  <a:schemeClr val="bg1">
                    <a:lumMod val="65000"/>
                  </a:schemeClr>
                </a:solidFill>
              </a:rPr>
              <a:t>２．放射性廃棄物管理に関連する研究開発</a:t>
            </a:r>
          </a:p>
        </p:txBody>
      </p:sp>
      <p:sp>
        <p:nvSpPr>
          <p:cNvPr id="13" name="テキスト ボックス 12">
            <a:extLst>
              <a:ext uri="{FF2B5EF4-FFF2-40B4-BE49-F238E27FC236}">
                <a16:creationId xmlns:a16="http://schemas.microsoft.com/office/drawing/2014/main" id="{E80A0A3C-3B4B-4DE4-8A5A-6A497204AB44}"/>
              </a:ext>
            </a:extLst>
          </p:cNvPr>
          <p:cNvSpPr txBox="1"/>
          <p:nvPr/>
        </p:nvSpPr>
        <p:spPr>
          <a:xfrm>
            <a:off x="806003" y="2480491"/>
            <a:ext cx="9099997" cy="1077218"/>
          </a:xfrm>
          <a:prstGeom prst="rect">
            <a:avLst/>
          </a:prstGeom>
          <a:noFill/>
        </p:spPr>
        <p:txBody>
          <a:bodyPr wrap="square">
            <a:spAutoFit/>
          </a:bodyPr>
          <a:lstStyle/>
          <a:p>
            <a:pPr marL="342900" indent="-342900">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１</a:t>
            </a:r>
            <a:r>
              <a:rPr lang="en-US" altLang="ja-JP" sz="1600" kern="100" dirty="0">
                <a:solidFill>
                  <a:schemeClr val="bg1">
                    <a:lumMod val="65000"/>
                  </a:schemeClr>
                </a:solidFill>
                <a:latin typeface="+mn-ea"/>
                <a:cs typeface="Times New Roman" panose="02020603050405020304" pitchFamily="18" charset="0"/>
              </a:rPr>
              <a:t>F</a:t>
            </a:r>
            <a:r>
              <a:rPr lang="ja-JP" altLang="en-US" sz="1600" kern="100" dirty="0">
                <a:solidFill>
                  <a:schemeClr val="bg1">
                    <a:lumMod val="65000"/>
                  </a:schemeClr>
                </a:solidFill>
                <a:latin typeface="+mn-ea"/>
                <a:cs typeface="Times New Roman" panose="02020603050405020304" pitchFamily="18" charset="0"/>
              </a:rPr>
              <a:t>放射性廃棄物管理を進めるための合理的な性状把握・評価方法を確立する。</a:t>
            </a:r>
            <a:endParaRPr lang="ja-JP" altLang="ja-JP" sz="1600" kern="100" dirty="0">
              <a:solidFill>
                <a:schemeClr val="bg1">
                  <a:lumMod val="65000"/>
                </a:schemeClr>
              </a:solidFill>
              <a:latin typeface="+mn-ea"/>
              <a:cs typeface="Times New Roman" panose="02020603050405020304" pitchFamily="18" charset="0"/>
            </a:endParaRPr>
          </a:p>
          <a:p>
            <a:pPr marL="342900" indent="-342900">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高濃度放射性廃棄物の安全な処理・処分方策を構築する。</a:t>
            </a:r>
          </a:p>
          <a:p>
            <a:pPr marL="342900" indent="-342900">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多種多様な低濃度放射性廃棄物の廃棄体化を含め、処分を見据えた処理を具体化する。</a:t>
            </a:r>
            <a:endParaRPr lang="ja-JP" altLang="ja-JP" sz="1600" kern="100" dirty="0">
              <a:solidFill>
                <a:schemeClr val="bg1">
                  <a:lumMod val="65000"/>
                </a:schemeClr>
              </a:solidFill>
              <a:latin typeface="+mn-ea"/>
              <a:cs typeface="Times New Roman" panose="02020603050405020304" pitchFamily="18" charset="0"/>
            </a:endParaRPr>
          </a:p>
          <a:p>
            <a:pPr marL="342900" indent="-342900">
              <a:buFont typeface="+mj-ea"/>
              <a:buAutoNum type="circleNumDbPlain"/>
            </a:pPr>
            <a:r>
              <a:rPr lang="ja-JP" altLang="ja-JP" sz="1600" kern="100" dirty="0">
                <a:solidFill>
                  <a:schemeClr val="bg1">
                    <a:lumMod val="65000"/>
                  </a:schemeClr>
                </a:solidFill>
                <a:latin typeface="+mn-ea"/>
                <a:cs typeface="Times New Roman" panose="02020603050405020304" pitchFamily="18" charset="0"/>
              </a:rPr>
              <a:t>得られた知見を結集し、既存原子力施設の放射性廃棄物管理にも寄与</a:t>
            </a:r>
            <a:r>
              <a:rPr lang="ja-JP" altLang="en-US" sz="1600" kern="100" dirty="0">
                <a:solidFill>
                  <a:schemeClr val="bg1">
                    <a:lumMod val="65000"/>
                  </a:schemeClr>
                </a:solidFill>
                <a:latin typeface="+mn-ea"/>
                <a:cs typeface="Times New Roman" panose="02020603050405020304" pitchFamily="18" charset="0"/>
              </a:rPr>
              <a:t>する。</a:t>
            </a:r>
            <a:endParaRPr lang="ja-JP" altLang="ja-JP" sz="1600" kern="100" dirty="0">
              <a:solidFill>
                <a:schemeClr val="bg1">
                  <a:lumMod val="65000"/>
                </a:schemeClr>
              </a:solidFill>
              <a:latin typeface="+mn-ea"/>
              <a:cs typeface="Times New Roman" panose="02020603050405020304" pitchFamily="18" charset="0"/>
            </a:endParaRPr>
          </a:p>
        </p:txBody>
      </p:sp>
      <p:sp>
        <p:nvSpPr>
          <p:cNvPr id="14" name="テキスト ボックス 13">
            <a:extLst>
              <a:ext uri="{FF2B5EF4-FFF2-40B4-BE49-F238E27FC236}">
                <a16:creationId xmlns:a16="http://schemas.microsoft.com/office/drawing/2014/main" id="{FCCF6E91-1932-4D3C-A4D3-DC19CC696271}"/>
              </a:ext>
            </a:extLst>
          </p:cNvPr>
          <p:cNvSpPr txBox="1"/>
          <p:nvPr/>
        </p:nvSpPr>
        <p:spPr>
          <a:xfrm>
            <a:off x="380999" y="3529580"/>
            <a:ext cx="4083169" cy="400110"/>
          </a:xfrm>
          <a:prstGeom prst="rect">
            <a:avLst/>
          </a:prstGeom>
          <a:noFill/>
        </p:spPr>
        <p:txBody>
          <a:bodyPr wrap="none" rtlCol="0">
            <a:spAutoFit/>
          </a:bodyPr>
          <a:lstStyle/>
          <a:p>
            <a:r>
              <a:rPr lang="ja-JP" altLang="en-US" sz="2000" b="1" dirty="0"/>
              <a:t>３．環境回復等に関連する研究開発</a:t>
            </a:r>
          </a:p>
        </p:txBody>
      </p:sp>
      <p:sp>
        <p:nvSpPr>
          <p:cNvPr id="15" name="テキスト ボックス 14">
            <a:extLst>
              <a:ext uri="{FF2B5EF4-FFF2-40B4-BE49-F238E27FC236}">
                <a16:creationId xmlns:a16="http://schemas.microsoft.com/office/drawing/2014/main" id="{E1C7BA3A-7F7F-4014-A470-19CC5EDF8568}"/>
              </a:ext>
            </a:extLst>
          </p:cNvPr>
          <p:cNvSpPr txBox="1"/>
          <p:nvPr/>
        </p:nvSpPr>
        <p:spPr>
          <a:xfrm>
            <a:off x="806004" y="3920477"/>
            <a:ext cx="9258702" cy="584775"/>
          </a:xfrm>
          <a:prstGeom prst="rect">
            <a:avLst/>
          </a:prstGeom>
          <a:noFill/>
        </p:spPr>
        <p:txBody>
          <a:bodyPr wrap="square">
            <a:spAutoFit/>
          </a:bodyPr>
          <a:lstStyle/>
          <a:p>
            <a:pPr marL="342900" indent="-342900">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モニタリングデータ分析技術・被ばく評価手法の高度化により、避難指示解除に貢献する。</a:t>
            </a:r>
            <a:endParaRPr lang="ja-JP" altLang="ja-JP" sz="1600" kern="100" dirty="0">
              <a:solidFill>
                <a:schemeClr val="bg1">
                  <a:lumMod val="65000"/>
                </a:schemeClr>
              </a:solidFill>
              <a:latin typeface="+mn-ea"/>
              <a:cs typeface="Times New Roman" panose="02020603050405020304" pitchFamily="18" charset="0"/>
            </a:endParaRPr>
          </a:p>
          <a:p>
            <a:pPr marL="342900" indent="-342900">
              <a:buFont typeface="+mj-ea"/>
              <a:buAutoNum type="circleNumDbPlain"/>
            </a:pPr>
            <a:r>
              <a:rPr lang="ja-JP" altLang="en-US" sz="1600" b="1" kern="100" dirty="0">
                <a:latin typeface="+mn-ea"/>
                <a:cs typeface="Times New Roman" panose="02020603050405020304" pitchFamily="18" charset="0"/>
              </a:rPr>
              <a:t>放射性物質挙動を把握し、将来にわたる影響評価・予測を社会に分かりやすく提示する。</a:t>
            </a:r>
            <a:endParaRPr lang="ja-JP" altLang="ja-JP" sz="1600" b="1" kern="100" dirty="0">
              <a:latin typeface="+mn-ea"/>
              <a:cs typeface="Times New Roman" panose="02020603050405020304" pitchFamily="18" charset="0"/>
            </a:endParaRPr>
          </a:p>
        </p:txBody>
      </p:sp>
      <p:sp>
        <p:nvSpPr>
          <p:cNvPr id="17" name="正方形/長方形 16">
            <a:extLst>
              <a:ext uri="{FF2B5EF4-FFF2-40B4-BE49-F238E27FC236}">
                <a16:creationId xmlns:a16="http://schemas.microsoft.com/office/drawing/2014/main" id="{F6F82046-1C38-4AC2-B274-8846C9153F15}"/>
              </a:ext>
            </a:extLst>
          </p:cNvPr>
          <p:cNvSpPr/>
          <p:nvPr/>
        </p:nvSpPr>
        <p:spPr>
          <a:xfrm>
            <a:off x="380999" y="5380233"/>
            <a:ext cx="9053848" cy="400110"/>
          </a:xfrm>
          <a:prstGeom prst="rect">
            <a:avLst/>
          </a:prstGeom>
        </p:spPr>
        <p:txBody>
          <a:bodyPr wrap="square">
            <a:spAutoFit/>
          </a:bodyPr>
          <a:lstStyle/>
          <a:p>
            <a:r>
              <a:rPr lang="ja-JP" altLang="en-US" sz="2000" b="1" dirty="0">
                <a:solidFill>
                  <a:schemeClr val="bg1">
                    <a:lumMod val="65000"/>
                  </a:schemeClr>
                </a:solidFill>
                <a:latin typeface="游ゴシック" panose="020B0400000000000000" pitchFamily="50" charset="-128"/>
                <a:cs typeface="Segoe UI" panose="020B0502040204020203" pitchFamily="34" charset="0"/>
              </a:rPr>
              <a:t>４．放射線共通基盤技術の研究開発、研究開発基盤の整備・強化</a:t>
            </a:r>
            <a:endParaRPr kumimoji="1" lang="ja-JP" altLang="en-US" sz="1600" b="1" dirty="0">
              <a:solidFill>
                <a:schemeClr val="bg1">
                  <a:lumMod val="65000"/>
                </a:schemeClr>
              </a:solidFill>
              <a:latin typeface="游ゴシック" panose="020B0400000000000000" pitchFamily="50" charset="-128"/>
              <a:cs typeface="Segoe UI" panose="020B0502040204020203" pitchFamily="34" charset="0"/>
            </a:endParaRPr>
          </a:p>
        </p:txBody>
      </p:sp>
      <p:sp>
        <p:nvSpPr>
          <p:cNvPr id="18" name="テキスト ボックス 17">
            <a:extLst>
              <a:ext uri="{FF2B5EF4-FFF2-40B4-BE49-F238E27FC236}">
                <a16:creationId xmlns:a16="http://schemas.microsoft.com/office/drawing/2014/main" id="{7BC4D0AF-5D40-4AE7-9840-B26C652CD748}"/>
              </a:ext>
            </a:extLst>
          </p:cNvPr>
          <p:cNvSpPr txBox="1"/>
          <p:nvPr/>
        </p:nvSpPr>
        <p:spPr>
          <a:xfrm>
            <a:off x="806004" y="5762119"/>
            <a:ext cx="8686571" cy="1077218"/>
          </a:xfrm>
          <a:prstGeom prst="rect">
            <a:avLst/>
          </a:prstGeom>
          <a:noFill/>
        </p:spPr>
        <p:txBody>
          <a:bodyPr wrap="square">
            <a:spAutoFit/>
          </a:bodyPr>
          <a:lstStyle/>
          <a:p>
            <a:pPr marL="342900" indent="-342900">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放射性物質の分布を可視化し、被ばく量の低減に寄与する。</a:t>
            </a:r>
            <a:endParaRPr lang="en-US" altLang="ja-JP" sz="1600" kern="100" dirty="0">
              <a:solidFill>
                <a:schemeClr val="bg1">
                  <a:lumMod val="65000"/>
                </a:schemeClr>
              </a:solidFill>
              <a:latin typeface="+mn-ea"/>
              <a:cs typeface="Times New Roman" panose="02020603050405020304" pitchFamily="18" charset="0"/>
            </a:endParaRPr>
          </a:p>
          <a:p>
            <a:pPr marL="342900" indent="-342900">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放射性物質・核燃料物質の分析技術の高度化に寄与する。</a:t>
            </a:r>
            <a:endParaRPr lang="en-US" altLang="ja-JP" sz="1600" kern="100" dirty="0">
              <a:solidFill>
                <a:schemeClr val="bg1">
                  <a:lumMod val="65000"/>
                </a:schemeClr>
              </a:solidFill>
              <a:latin typeface="+mn-ea"/>
              <a:cs typeface="Times New Roman" panose="02020603050405020304" pitchFamily="18" charset="0"/>
            </a:endParaRPr>
          </a:p>
          <a:p>
            <a:pPr marL="342900" indent="-342900">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放射線と腐食・材料劣化の関係を明らかとし、長期健全性・安全性に寄与する。</a:t>
            </a:r>
            <a:endParaRPr lang="en-US" altLang="ja-JP" sz="1600" kern="100" dirty="0">
              <a:solidFill>
                <a:schemeClr val="bg1">
                  <a:lumMod val="65000"/>
                </a:schemeClr>
              </a:solidFill>
              <a:latin typeface="+mn-ea"/>
              <a:cs typeface="Times New Roman" panose="02020603050405020304" pitchFamily="18" charset="0"/>
            </a:endParaRPr>
          </a:p>
          <a:p>
            <a:pPr marL="342900" indent="-342900">
              <a:buFont typeface="+mj-ea"/>
              <a:buAutoNum type="circleNumDbPlain"/>
            </a:pPr>
            <a:r>
              <a:rPr lang="ja-JP" altLang="en-US" sz="1600" kern="100" dirty="0">
                <a:solidFill>
                  <a:schemeClr val="bg1">
                    <a:lumMod val="65000"/>
                  </a:schemeClr>
                </a:solidFill>
                <a:latin typeface="+mn-ea"/>
                <a:cs typeface="Times New Roman" panose="02020603050405020304" pitchFamily="18" charset="0"/>
              </a:rPr>
              <a:t>研究基盤となる仕組み、体制の強化。</a:t>
            </a:r>
          </a:p>
        </p:txBody>
      </p:sp>
      <p:sp>
        <p:nvSpPr>
          <p:cNvPr id="23" name="スライド番号プレースホルダー 1">
            <a:extLst>
              <a:ext uri="{FF2B5EF4-FFF2-40B4-BE49-F238E27FC236}">
                <a16:creationId xmlns:a16="http://schemas.microsoft.com/office/drawing/2014/main" id="{E3687EB7-9BAD-487C-98A5-BE897E44FDCA}"/>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a:t>
            </a:fld>
            <a:endParaRPr lang="ja-JP" altLang="en-US" sz="2400" dirty="0"/>
          </a:p>
        </p:txBody>
      </p:sp>
      <p:sp>
        <p:nvSpPr>
          <p:cNvPr id="19" name="テキスト ボックス 18">
            <a:extLst>
              <a:ext uri="{FF2B5EF4-FFF2-40B4-BE49-F238E27FC236}">
                <a16:creationId xmlns:a16="http://schemas.microsoft.com/office/drawing/2014/main" id="{0E573C4B-3656-945F-CD19-21CC8A7D0BF9}"/>
              </a:ext>
            </a:extLst>
          </p:cNvPr>
          <p:cNvSpPr txBox="1"/>
          <p:nvPr/>
        </p:nvSpPr>
        <p:spPr>
          <a:xfrm>
            <a:off x="795246" y="4472978"/>
            <a:ext cx="7778600" cy="1077218"/>
          </a:xfrm>
          <a:prstGeom prst="rect">
            <a:avLst/>
          </a:prstGeom>
          <a:noFill/>
        </p:spPr>
        <p:txBody>
          <a:bodyPr wrap="square">
            <a:spAutoFit/>
          </a:bodyPr>
          <a:lstStyle/>
          <a:p>
            <a:pPr marL="742950" lvl="1" indent="-285750" defTabSz="-635">
              <a:buFont typeface="システムフォント（レギュラー）"/>
              <a:buChar char="−"/>
              <a:tabLst>
                <a:tab pos="180975" algn="l"/>
              </a:tabLst>
              <a:defRPr/>
            </a:pPr>
            <a:r>
              <a:rPr lang="ja-JP" altLang="en-US" sz="1600" b="1" dirty="0">
                <a:latin typeface="MS Gothic" panose="020B0609070205080204" pitchFamily="49" charset="-128"/>
                <a:ea typeface="MS Gothic" panose="020B0609070205080204" pitchFamily="49" charset="-128"/>
              </a:rPr>
              <a:t>環境動態メカニズムの解明とシミュレーション技術</a:t>
            </a:r>
            <a:r>
              <a:rPr lang="en-US" altLang="ja-JP" sz="1600" b="1" dirty="0">
                <a:latin typeface="MS Gothic" panose="020B0609070205080204" pitchFamily="49" charset="-128"/>
                <a:ea typeface="MS Gothic" panose="020B0609070205080204" pitchFamily="49" charset="-128"/>
              </a:rPr>
              <a:t> </a:t>
            </a:r>
          </a:p>
          <a:p>
            <a:pPr marL="742950" lvl="1" indent="-285750" defTabSz="-635">
              <a:buFont typeface="システムフォント（レギュラー）"/>
              <a:buChar char="−"/>
              <a:tabLst>
                <a:tab pos="180975" algn="l"/>
              </a:tabLst>
              <a:defRPr/>
            </a:pPr>
            <a:r>
              <a:rPr lang="ja-JP" altLang="en-US" sz="1600" b="1" dirty="0">
                <a:latin typeface="MS Gothic" panose="020B0609070205080204" pitchFamily="49" charset="-128"/>
                <a:ea typeface="MS Gothic" panose="020B0609070205080204" pitchFamily="49" charset="-128"/>
              </a:rPr>
              <a:t>環境中の極微量放射性物質の濃度・化学形態分析技術</a:t>
            </a:r>
            <a:r>
              <a:rPr lang="en-US" altLang="ja-JP" sz="1600" b="1" dirty="0">
                <a:latin typeface="MS Gothic" panose="020B0609070205080204" pitchFamily="49" charset="-128"/>
                <a:ea typeface="MS Gothic" panose="020B0609070205080204" pitchFamily="49" charset="-128"/>
              </a:rPr>
              <a:t> </a:t>
            </a:r>
          </a:p>
          <a:p>
            <a:pPr marL="742950" lvl="1" indent="-285750" defTabSz="-635">
              <a:buFont typeface="システムフォント（レギュラー）"/>
              <a:buChar char="−"/>
              <a:tabLst>
                <a:tab pos="180975" algn="l"/>
              </a:tabLst>
              <a:defRPr/>
            </a:pPr>
            <a:r>
              <a:rPr lang="ja-JP" altLang="en-US" sz="1600" b="1" dirty="0">
                <a:latin typeface="MS Gothic" panose="020B0609070205080204" pitchFamily="49" charset="-128"/>
                <a:ea typeface="MS Gothic" panose="020B0609070205080204" pitchFamily="49" charset="-128"/>
              </a:rPr>
              <a:t>分かりやすい放射性物質の挙動に関する情報提供</a:t>
            </a:r>
            <a:r>
              <a:rPr lang="en-US" altLang="ja-JP" sz="1600" b="1" dirty="0">
                <a:latin typeface="MS Gothic" panose="020B0609070205080204" pitchFamily="49" charset="-128"/>
                <a:ea typeface="MS Gothic" panose="020B0609070205080204" pitchFamily="49" charset="-128"/>
              </a:rPr>
              <a:t> </a:t>
            </a:r>
          </a:p>
          <a:p>
            <a:pPr defTabSz="-635">
              <a:tabLst>
                <a:tab pos="180975" algn="l"/>
              </a:tabLst>
              <a:defRPr/>
            </a:pPr>
            <a:endParaRPr lang="ja-JP" altLang="en-US" sz="1600" b="1" dirty="0">
              <a:latin typeface="MS Gothic" panose="020B0609070205080204" pitchFamily="49" charset="-128"/>
              <a:ea typeface="MS Gothic" panose="020B0609070205080204" pitchFamily="49" charset="-128"/>
            </a:endParaRPr>
          </a:p>
        </p:txBody>
      </p:sp>
    </p:spTree>
    <p:extLst>
      <p:ext uri="{BB962C8B-B14F-4D97-AF65-F5344CB8AC3E}">
        <p14:creationId xmlns:p14="http://schemas.microsoft.com/office/powerpoint/2010/main" val="721526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コンテンツ プレースホルダー 2"/>
          <p:cNvSpPr txBox="1">
            <a:spLocks/>
          </p:cNvSpPr>
          <p:nvPr/>
        </p:nvSpPr>
        <p:spPr>
          <a:xfrm>
            <a:off x="76201" y="5072144"/>
            <a:ext cx="9829799" cy="1785856"/>
          </a:xfrm>
          <a:prstGeom prst="rect">
            <a:avLst/>
          </a:prstGeom>
        </p:spPr>
        <p:txBody>
          <a:bodyPr rIns="0"/>
          <a:lstStyle>
            <a:lvl1pPr marL="342900" indent="-342900" algn="l" rtl="0" eaLnBrk="1" fontAlgn="base" hangingPunct="1">
              <a:spcBef>
                <a:spcPct val="20000"/>
              </a:spcBef>
              <a:spcAft>
                <a:spcPct val="0"/>
              </a:spcAft>
              <a:buChar char="•"/>
              <a:defRPr kumimoji="1" sz="3200">
                <a:solidFill>
                  <a:schemeClr val="tx1"/>
                </a:solidFill>
                <a:latin typeface="Meiryo UI" panose="020B0604030504040204" pitchFamily="50" charset="-128"/>
                <a:ea typeface="Meiryo UI" panose="020B0604030504040204" pitchFamily="50" charset="-128"/>
                <a:cs typeface="+mn-cs"/>
              </a:defRPr>
            </a:lvl1pPr>
            <a:lvl2pPr marL="742950" indent="-285750" algn="l" rtl="0" eaLnBrk="1" fontAlgn="base" hangingPunct="1">
              <a:spcBef>
                <a:spcPct val="20000"/>
              </a:spcBef>
              <a:spcAft>
                <a:spcPct val="0"/>
              </a:spcAft>
              <a:buChar char="–"/>
              <a:defRPr kumimoji="1" sz="2800">
                <a:solidFill>
                  <a:schemeClr val="tx1"/>
                </a:solidFill>
                <a:latin typeface="Meiryo UI" panose="020B0604030504040204" pitchFamily="50" charset="-128"/>
                <a:ea typeface="Meiryo UI" panose="020B0604030504040204" pitchFamily="50" charset="-128"/>
              </a:defRPr>
            </a:lvl2pPr>
            <a:lvl3pPr marL="1143000" indent="-228600" algn="l" rtl="0" eaLnBrk="1" fontAlgn="base" hangingPunct="1">
              <a:spcBef>
                <a:spcPct val="20000"/>
              </a:spcBef>
              <a:spcAft>
                <a:spcPct val="0"/>
              </a:spcAft>
              <a:buChar char="•"/>
              <a:defRPr kumimoji="1" sz="2400">
                <a:solidFill>
                  <a:schemeClr val="tx1"/>
                </a:solidFill>
                <a:latin typeface="Meiryo UI" panose="020B0604030504040204" pitchFamily="50" charset="-128"/>
                <a:ea typeface="Meiryo UI" panose="020B0604030504040204" pitchFamily="50" charset="-128"/>
              </a:defRPr>
            </a:lvl3pPr>
            <a:lvl4pPr marL="1600200" indent="-228600" algn="l" rtl="0" eaLnBrk="1" fontAlgn="base" hangingPunct="1">
              <a:spcBef>
                <a:spcPct val="20000"/>
              </a:spcBef>
              <a:spcAft>
                <a:spcPct val="0"/>
              </a:spcAft>
              <a:buChar char="–"/>
              <a:defRPr kumimoji="1" sz="2000">
                <a:solidFill>
                  <a:schemeClr val="tx1"/>
                </a:solidFill>
                <a:latin typeface="Meiryo UI" panose="020B0604030504040204" pitchFamily="50" charset="-128"/>
                <a:ea typeface="Meiryo UI" panose="020B0604030504040204" pitchFamily="50" charset="-128"/>
              </a:defRPr>
            </a:lvl4pPr>
            <a:lvl5pPr marL="2057400" indent="-228600" algn="l" rtl="0" eaLnBrk="1" fontAlgn="base" hangingPunct="1">
              <a:spcBef>
                <a:spcPct val="20000"/>
              </a:spcBef>
              <a:spcAft>
                <a:spcPct val="0"/>
              </a:spcAft>
              <a:buChar char="»"/>
              <a:defRPr kumimoji="1" sz="2000">
                <a:solidFill>
                  <a:schemeClr val="tx1"/>
                </a:solidFill>
                <a:latin typeface="Meiryo UI" panose="020B0604030504040204" pitchFamily="50" charset="-128"/>
                <a:ea typeface="Meiryo UI" panose="020B0604030504040204"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1" lang="ja-JP" altLang="en-US"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森林に残存する放射性</a:t>
            </a:r>
            <a:r>
              <a:rPr kumimoji="1" lang="pl-PL" altLang="ja-JP"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Cs</a:t>
            </a:r>
            <a:r>
              <a:rPr kumimoji="1" lang="ja-JP" altLang="en-US"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が、将来、生活圏に流出し、線量率や農林水産物中の</a:t>
            </a:r>
            <a:br>
              <a:rPr kumimoji="1" lang="en-US" altLang="ja-JP"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br>
            <a:r>
              <a:rPr kumimoji="1" lang="ja-JP" altLang="en-US"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放射性</a:t>
            </a:r>
            <a:r>
              <a:rPr kumimoji="1" lang="pl-PL" altLang="ja-JP"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Cs</a:t>
            </a:r>
            <a:r>
              <a:rPr kumimoji="1" lang="ja-JP" altLang="en-US"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rPr>
              <a:t>濃度の増加などの影響を及ぼす可能性が懸念された。</a:t>
            </a:r>
            <a:endParaRPr kumimoji="1" lang="en-US" altLang="ja-JP"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lang="en-US" altLang="ja-JP" sz="2000" kern="0" dirty="0">
              <a:solidFill>
                <a:sysClr val="windowText" lastClr="000000"/>
              </a:solidFill>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1" lang="ja-JP" altLang="en-US" sz="2000" b="1" i="0" u="none" strike="noStrike" kern="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rPr>
              <a:t>調査・分析により環境中での放射性</a:t>
            </a:r>
            <a:r>
              <a:rPr kumimoji="1" lang="pl-PL" altLang="ja-JP" sz="2000" b="1" i="0" u="none" strike="noStrike" kern="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rPr>
              <a:t>Cs</a:t>
            </a:r>
            <a:r>
              <a:rPr kumimoji="1" lang="ja-JP" altLang="en-US" sz="2000" b="1" i="0" u="none" strike="noStrike" kern="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rPr>
              <a:t>の動きのメカニズムを明らか</a:t>
            </a:r>
            <a:r>
              <a:rPr kumimoji="1" lang="ja-JP" altLang="en-US"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rPr>
              <a:t>にし、その</a:t>
            </a:r>
            <a:r>
              <a:rPr kumimoji="1" lang="ja-JP" altLang="en-US" sz="2000" b="1" i="0" u="none" strike="noStrike" kern="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rPr>
              <a:t>移行を</a:t>
            </a:r>
            <a:br>
              <a:rPr kumimoji="1" lang="en-US" altLang="ja-JP" sz="2000" b="1" i="0" u="none" strike="noStrike" kern="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rPr>
            </a:br>
            <a:r>
              <a:rPr kumimoji="1" lang="ja-JP" altLang="en-US" sz="2000" b="1" i="0" u="none" strike="noStrike" kern="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rPr>
              <a:t>表現できるシミュレーションを開発</a:t>
            </a:r>
            <a:r>
              <a:rPr kumimoji="1" lang="ja-JP" altLang="en-US"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rPr>
              <a:t>して、</a:t>
            </a:r>
            <a:r>
              <a:rPr kumimoji="1" lang="ja-JP" altLang="en-US" sz="2000" b="1" i="0" u="none" strike="noStrike" kern="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rPr>
              <a:t>将来の濃度・影響を評価</a:t>
            </a:r>
            <a:r>
              <a:rPr kumimoji="1" lang="ja-JP" altLang="en-US" sz="2000" b="0" i="0" u="none" strike="noStrike" kern="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rPr>
              <a:t>した。</a:t>
            </a:r>
          </a:p>
        </p:txBody>
      </p:sp>
      <p:pic>
        <p:nvPicPr>
          <p:cNvPr id="28" name="Picture 1" descr="C:\Users\t173x040\Desktop\解析イメージ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6121" y="1710844"/>
            <a:ext cx="4999892" cy="333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Line 1674"/>
          <p:cNvSpPr>
            <a:spLocks noChangeShapeType="1"/>
          </p:cNvSpPr>
          <p:nvPr/>
        </p:nvSpPr>
        <p:spPr bwMode="auto">
          <a:xfrm flipH="1" flipV="1">
            <a:off x="7355002" y="2782520"/>
            <a:ext cx="13189" cy="9525"/>
          </a:xfrm>
          <a:prstGeom prst="line">
            <a:avLst/>
          </a:prstGeom>
          <a:noFill/>
          <a:ln w="57150">
            <a:solidFill>
              <a:srgbClr val="FFFFFF"/>
            </a:solidFill>
            <a:round/>
            <a:headEnd/>
            <a:tailEnd/>
          </a:ln>
          <a:extLst>
            <a:ext uri="{909E8E84-426E-40DD-AFC4-6F175D3DCCD1}">
              <a14:hiddenFill xmlns:a14="http://schemas.microsoft.com/office/drawing/2010/main">
                <a:noFill/>
              </a14:hiddenFill>
            </a:ext>
          </a:extLst>
        </p:spPr>
        <p:txBody>
          <a:bodyPr lIns="80147" tIns="40074" rIns="80147" bIns="40074"/>
          <a:lstStyle/>
          <a:p>
            <a:pPr eaLnBrk="1" fontAlgn="auto" hangingPunct="1">
              <a:spcBef>
                <a:spcPts val="0"/>
              </a:spcBef>
              <a:spcAft>
                <a:spcPts val="0"/>
              </a:spcAft>
            </a:pPr>
            <a:endParaRPr lang="ja-JP" altLang="en-US">
              <a:solidFill>
                <a:prstClr val="black"/>
              </a:solidFill>
              <a:latin typeface="HGP創英角ｺﾞｼｯｸUB" panose="020B0900000000000000" pitchFamily="50" charset="-128"/>
              <a:ea typeface="HGP創英角ｺﾞｼｯｸUB" panose="020B0900000000000000" pitchFamily="50" charset="-128"/>
            </a:endParaRPr>
          </a:p>
        </p:txBody>
      </p:sp>
      <p:grpSp>
        <p:nvGrpSpPr>
          <p:cNvPr id="30" name="グループ化 87"/>
          <p:cNvGrpSpPr>
            <a:grpSpLocks/>
          </p:cNvGrpSpPr>
          <p:nvPr/>
        </p:nvGrpSpPr>
        <p:grpSpPr bwMode="auto">
          <a:xfrm>
            <a:off x="5565010" y="3518098"/>
            <a:ext cx="511420" cy="587375"/>
            <a:chOff x="1962324" y="468263"/>
            <a:chExt cx="648072" cy="648072"/>
          </a:xfrm>
        </p:grpSpPr>
        <p:sp>
          <p:nvSpPr>
            <p:cNvPr id="31" name="円/楕円 44"/>
            <p:cNvSpPr/>
            <p:nvPr/>
          </p:nvSpPr>
          <p:spPr>
            <a:xfrm>
              <a:off x="1962324" y="468263"/>
              <a:ext cx="648072" cy="648072"/>
            </a:xfrm>
            <a:prstGeom prst="ellipse">
              <a:avLst/>
            </a:prstGeom>
            <a:solidFill>
              <a:srgbClr val="B7D557">
                <a:alpha val="47000"/>
              </a:srgbClr>
            </a:solidFill>
            <a:ln w="19050" cap="flat" cmpd="sng" algn="ctr">
              <a:solidFill>
                <a:srgbClr val="F79646">
                  <a:lumMod val="50000"/>
                </a:srgbClr>
              </a:solidFill>
              <a:prstDash val="solid"/>
            </a:ln>
            <a:effectLst>
              <a:outerShdw blurRad="40000" dist="20000" dir="5400000" rotWithShape="0">
                <a:srgbClr val="000000">
                  <a:alpha val="38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85000"/>
                    <a:lumOff val="15000"/>
                  </a:prstClr>
                </a:solidFill>
                <a:effectLst/>
                <a:uLnTx/>
                <a:uFillTx/>
                <a:latin typeface="HGP創英角ｺﾞｼｯｸUB" panose="020B0900000000000000" pitchFamily="50" charset="-128"/>
                <a:ea typeface="HGP創英角ｺﾞｼｯｸUB" panose="020B0900000000000000" pitchFamily="50" charset="-128"/>
                <a:cs typeface="メイリオ" pitchFamily="50" charset="-128"/>
              </a:endParaRPr>
            </a:p>
          </p:txBody>
        </p:sp>
        <p:pic>
          <p:nvPicPr>
            <p:cNvPr id="32" name="Picture 20" descr="C:\Users\t173x040\AppData\Local\Microsoft\Windows\Temporary Internet Files\Content.IE5\CQHMJRTF\MC90028029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6340" y="540271"/>
              <a:ext cx="402297" cy="53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 name="グループ化 86"/>
          <p:cNvGrpSpPr>
            <a:grpSpLocks/>
          </p:cNvGrpSpPr>
          <p:nvPr/>
        </p:nvGrpSpPr>
        <p:grpSpPr bwMode="auto">
          <a:xfrm>
            <a:off x="6557973" y="3088715"/>
            <a:ext cx="511420" cy="588962"/>
            <a:chOff x="954212" y="468263"/>
            <a:chExt cx="648072" cy="648072"/>
          </a:xfrm>
        </p:grpSpPr>
        <p:sp>
          <p:nvSpPr>
            <p:cNvPr id="34" name="円/楕円 47"/>
            <p:cNvSpPr/>
            <p:nvPr/>
          </p:nvSpPr>
          <p:spPr>
            <a:xfrm>
              <a:off x="954212" y="468263"/>
              <a:ext cx="648072" cy="648072"/>
            </a:xfrm>
            <a:prstGeom prst="ellipse">
              <a:avLst/>
            </a:prstGeom>
            <a:solidFill>
              <a:srgbClr val="8064A2">
                <a:lumMod val="60000"/>
                <a:lumOff val="40000"/>
                <a:alpha val="47000"/>
              </a:srgbClr>
            </a:solidFill>
            <a:ln w="19050" cap="flat" cmpd="sng" algn="ctr">
              <a:solidFill>
                <a:srgbClr val="00FFFF"/>
              </a:solidFill>
              <a:prstDash val="solid"/>
            </a:ln>
            <a:effectLst>
              <a:outerShdw blurRad="40000" dist="20000" dir="5400000" rotWithShape="0">
                <a:srgbClr val="000000">
                  <a:alpha val="38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85000"/>
                    <a:lumOff val="15000"/>
                  </a:prstClr>
                </a:solidFill>
                <a:effectLst/>
                <a:uLnTx/>
                <a:uFillTx/>
                <a:latin typeface="HGP創英角ｺﾞｼｯｸUB" panose="020B0900000000000000" pitchFamily="50" charset="-128"/>
                <a:ea typeface="HGP創英角ｺﾞｼｯｸUB" panose="020B0900000000000000" pitchFamily="50" charset="-128"/>
                <a:cs typeface="メイリオ" pitchFamily="50" charset="-128"/>
              </a:endParaRPr>
            </a:p>
          </p:txBody>
        </p:sp>
        <p:pic>
          <p:nvPicPr>
            <p:cNvPr id="35" name="Picture 5" descr="C:\Users\t173x040\AppData\Local\Microsoft\Windows\Temporary Internet Files\Content.IE5\EAFJZQGW\MC90021302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6220" y="494188"/>
              <a:ext cx="504056" cy="59622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pic>
        <p:nvPicPr>
          <p:cNvPr id="36" name="図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9340" y="1069703"/>
            <a:ext cx="2957392" cy="305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正方形/長方形 36"/>
          <p:cNvSpPr/>
          <p:nvPr/>
        </p:nvSpPr>
        <p:spPr>
          <a:xfrm>
            <a:off x="2396996" y="1129682"/>
            <a:ext cx="1445576" cy="472964"/>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Times New Roman"/>
              <a:ea typeface="ＭＳ Ｐゴシック"/>
              <a:cs typeface="+mn-cs"/>
            </a:endParaRPr>
          </a:p>
        </p:txBody>
      </p:sp>
      <p:sp>
        <p:nvSpPr>
          <p:cNvPr id="38" name="テキスト ボックス 37"/>
          <p:cNvSpPr txBox="1"/>
          <p:nvPr/>
        </p:nvSpPr>
        <p:spPr>
          <a:xfrm>
            <a:off x="3647552" y="3324406"/>
            <a:ext cx="962762" cy="519351"/>
          </a:xfrm>
          <a:prstGeom prst="ellipse">
            <a:avLst/>
          </a:prstGeom>
          <a:solidFill>
            <a:srgbClr val="FF9933"/>
          </a:solidFill>
          <a:ln>
            <a:solidFill>
              <a:srgbClr val="EEECE1">
                <a:lumMod val="25000"/>
              </a:srgbClr>
            </a:solidFill>
          </a:ln>
        </p:spPr>
        <p:txBody>
          <a:bodyPr wrap="square" lIns="0" tIns="0" rIns="0" bIns="0" rtlCol="0" anchor="ctr" anchorCtr="1">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懸濁態</a:t>
            </a:r>
            <a:endParaRPr kumimoji="0" lang="en-US" altLang="ja-JP"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（粒子）</a:t>
            </a:r>
          </a:p>
        </p:txBody>
      </p:sp>
      <p:sp>
        <p:nvSpPr>
          <p:cNvPr id="39" name="テキスト ボックス 38"/>
          <p:cNvSpPr txBox="1"/>
          <p:nvPr/>
        </p:nvSpPr>
        <p:spPr>
          <a:xfrm>
            <a:off x="2693873" y="2685237"/>
            <a:ext cx="889613" cy="461665"/>
          </a:xfrm>
          <a:prstGeom prst="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eaLnBrk="1" fontAlgn="auto" hangingPunct="1">
              <a:spcBef>
                <a:spcPts val="0"/>
              </a:spcBef>
              <a:spcAft>
                <a:spcPts val="0"/>
              </a:spcAft>
            </a:pPr>
            <a:r>
              <a:rPr lang="ja-JP" altLang="en-US" sz="1200" dirty="0">
                <a:solidFill>
                  <a:prstClr val="white"/>
                </a:solidFill>
                <a:latin typeface="HGP創英角ｺﾞｼｯｸUB" panose="020B0900000000000000" pitchFamily="50" charset="-128"/>
                <a:ea typeface="HGP創英角ｺﾞｼｯｸUB" panose="020B0900000000000000" pitchFamily="50" charset="-128"/>
              </a:rPr>
              <a:t>堆積物からの溶出</a:t>
            </a:r>
          </a:p>
        </p:txBody>
      </p:sp>
      <p:pic>
        <p:nvPicPr>
          <p:cNvPr id="40" name="Picture 4" descr="http://yajidesign.com/i/0218/0218_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6204302">
            <a:off x="4985663" y="2260051"/>
            <a:ext cx="347907" cy="139502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6" descr="http://yajidesign.com/i/0218/0218_1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flipH="1">
            <a:off x="4676705" y="3300367"/>
            <a:ext cx="595498" cy="1030957"/>
          </a:xfrm>
          <a:prstGeom prst="rect">
            <a:avLst/>
          </a:prstGeom>
          <a:noFill/>
          <a:extLst>
            <a:ext uri="{909E8E84-426E-40DD-AFC4-6F175D3DCCD1}">
              <a14:hiddenFill xmlns:a14="http://schemas.microsoft.com/office/drawing/2010/main">
                <a:solidFill>
                  <a:srgbClr val="FFFFFF"/>
                </a:solidFill>
              </a14:hiddenFill>
            </a:ext>
          </a:extLst>
        </p:spPr>
      </p:pic>
      <p:sp>
        <p:nvSpPr>
          <p:cNvPr id="42" name="角丸四角形吹き出し 41"/>
          <p:cNvSpPr/>
          <p:nvPr/>
        </p:nvSpPr>
        <p:spPr>
          <a:xfrm>
            <a:off x="4163731" y="1026264"/>
            <a:ext cx="5464685" cy="1221335"/>
          </a:xfrm>
          <a:prstGeom prst="wedgeRoundRectCallout">
            <a:avLst>
              <a:gd name="adj1" fmla="val -30738"/>
              <a:gd name="adj2" fmla="val 89405"/>
              <a:gd name="adj3" fmla="val 16667"/>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ja-JP" altLang="en-US" sz="1800" b="1" i="0" u="none" strike="noStrike" kern="0" cap="none" spc="0" normalizeH="0" baseline="0" noProof="0" dirty="0">
                <a:ln>
                  <a:noFill/>
                </a:ln>
                <a:solidFill>
                  <a:prstClr val="black"/>
                </a:solidFill>
                <a:effectLst/>
                <a:uLnTx/>
                <a:uFillTx/>
                <a:latin typeface="ＭＳ Ｐゴシック"/>
                <a:ea typeface="ＭＳ Ｐゴシック"/>
                <a:cs typeface="+mn-cs"/>
              </a:rPr>
              <a:t>河川に放射性</a:t>
            </a:r>
            <a:r>
              <a:rPr kumimoji="0" lang="pl-PL" altLang="ja-JP" sz="1800" b="1" i="0" u="none" strike="noStrike" kern="0" cap="none" spc="0" normalizeH="0" baseline="0" noProof="0" dirty="0">
                <a:ln>
                  <a:noFill/>
                </a:ln>
                <a:solidFill>
                  <a:prstClr val="black"/>
                </a:solidFill>
                <a:effectLst/>
                <a:uLnTx/>
                <a:uFillTx/>
                <a:latin typeface="ＭＳ Ｐゴシック"/>
                <a:ea typeface="ＭＳ Ｐゴシック"/>
                <a:cs typeface="+mn-cs"/>
              </a:rPr>
              <a:t>Cs</a:t>
            </a:r>
            <a:r>
              <a:rPr kumimoji="0" lang="ja-JP" altLang="en-US" sz="1800" b="1" i="0" u="none" strike="noStrike" kern="0" cap="none" spc="0" normalizeH="0" baseline="0" noProof="0" dirty="0">
                <a:ln>
                  <a:noFill/>
                </a:ln>
                <a:solidFill>
                  <a:prstClr val="black"/>
                </a:solidFill>
                <a:effectLst/>
                <a:uLnTx/>
                <a:uFillTx/>
                <a:latin typeface="ＭＳ Ｐゴシック"/>
                <a:ea typeface="ＭＳ Ｐゴシック"/>
                <a:cs typeface="+mn-cs"/>
              </a:rPr>
              <a:t>が溶け出して、農業用水に使うと農作物中の濃度が</a:t>
            </a:r>
            <a:r>
              <a:rPr kumimoji="0" lang="en-US" altLang="ja-JP" sz="1800" b="1" i="0" u="none" strike="noStrike" kern="0" cap="none" spc="0" normalizeH="0" baseline="0" noProof="0" dirty="0">
                <a:ln>
                  <a:noFill/>
                </a:ln>
                <a:solidFill>
                  <a:prstClr val="black"/>
                </a:solidFill>
                <a:effectLst/>
                <a:uLnTx/>
                <a:uFillTx/>
                <a:latin typeface="ＭＳ Ｐゴシック"/>
                <a:ea typeface="ＭＳ Ｐゴシック"/>
                <a:cs typeface="+mn-cs"/>
              </a:rPr>
              <a:t>100 </a:t>
            </a:r>
            <a:r>
              <a:rPr kumimoji="0" lang="en-US" altLang="ja-JP" sz="1800" b="1" i="0" u="none" strike="noStrike" kern="0" cap="none" spc="0" normalizeH="0" baseline="0" noProof="0" dirty="0" err="1">
                <a:ln>
                  <a:noFill/>
                </a:ln>
                <a:solidFill>
                  <a:prstClr val="black"/>
                </a:solidFill>
                <a:effectLst/>
                <a:uLnTx/>
                <a:uFillTx/>
                <a:latin typeface="ＭＳ Ｐゴシック"/>
                <a:ea typeface="ＭＳ Ｐゴシック"/>
                <a:cs typeface="+mn-cs"/>
              </a:rPr>
              <a:t>Bq</a:t>
            </a:r>
            <a:r>
              <a:rPr kumimoji="0" lang="en-US" altLang="ja-JP" sz="1800" b="1" i="0" u="none" strike="noStrike" kern="0" cap="none" spc="0" normalizeH="0" baseline="0" noProof="0" dirty="0">
                <a:ln>
                  <a:noFill/>
                </a:ln>
                <a:solidFill>
                  <a:prstClr val="black"/>
                </a:solidFill>
                <a:effectLst/>
                <a:uLnTx/>
                <a:uFillTx/>
                <a:latin typeface="ＭＳ Ｐゴシック"/>
                <a:ea typeface="ＭＳ Ｐゴシック"/>
                <a:cs typeface="+mn-cs"/>
              </a:rPr>
              <a:t>/kg</a:t>
            </a:r>
            <a:r>
              <a:rPr kumimoji="0" lang="ja-JP" altLang="en-US" sz="1800" b="1" i="0" u="none" strike="noStrike" kern="0" cap="none" spc="0" normalizeH="0" baseline="0" noProof="0" dirty="0">
                <a:ln>
                  <a:noFill/>
                </a:ln>
                <a:solidFill>
                  <a:prstClr val="black"/>
                </a:solidFill>
                <a:effectLst/>
                <a:uLnTx/>
                <a:uFillTx/>
                <a:latin typeface="ＭＳ Ｐゴシック"/>
                <a:ea typeface="ＭＳ Ｐゴシック"/>
                <a:cs typeface="+mn-cs"/>
              </a:rPr>
              <a:t>を超えるのでは。</a:t>
            </a:r>
            <a:endParaRPr kumimoji="0" lang="en-US" altLang="ja-JP" sz="1800" b="1" i="0" u="none" strike="noStrike" kern="0" cap="none" spc="0" normalizeH="0" baseline="0" noProof="0" dirty="0">
              <a:ln>
                <a:noFill/>
              </a:ln>
              <a:solidFill>
                <a:prstClr val="black"/>
              </a:solidFill>
              <a:effectLst/>
              <a:uLnTx/>
              <a:uFillTx/>
              <a:latin typeface="ＭＳ Ｐゴシック"/>
              <a:ea typeface="ＭＳ Ｐゴシック"/>
              <a:cs typeface="+mn-cs"/>
            </a:endParaRPr>
          </a:p>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altLang="ja-JP" sz="1800" b="1" i="0" u="none" strike="noStrike" kern="0" cap="none" spc="0" normalizeH="0" baseline="0" noProof="0" dirty="0">
                <a:ln>
                  <a:noFill/>
                </a:ln>
                <a:solidFill>
                  <a:prstClr val="black"/>
                </a:solidFill>
                <a:effectLst/>
                <a:uLnTx/>
                <a:uFillTx/>
                <a:latin typeface="ＭＳ Ｐゴシック"/>
                <a:ea typeface="ＭＳ Ｐゴシック"/>
                <a:cs typeface="+mn-cs"/>
              </a:rPr>
              <a:t>100 </a:t>
            </a:r>
            <a:r>
              <a:rPr kumimoji="0" lang="en-US" altLang="ja-JP" sz="1800" b="1" i="0" u="none" strike="noStrike" kern="0" cap="none" spc="0" normalizeH="0" baseline="0" noProof="0" dirty="0" err="1">
                <a:ln>
                  <a:noFill/>
                </a:ln>
                <a:solidFill>
                  <a:prstClr val="black"/>
                </a:solidFill>
                <a:effectLst/>
                <a:uLnTx/>
                <a:uFillTx/>
                <a:latin typeface="ＭＳ Ｐゴシック"/>
                <a:ea typeface="ＭＳ Ｐゴシック"/>
                <a:cs typeface="+mn-cs"/>
              </a:rPr>
              <a:t>Bq</a:t>
            </a:r>
            <a:r>
              <a:rPr kumimoji="0" lang="en-US" altLang="ja-JP" sz="1800" b="1" i="0" u="none" strike="noStrike" kern="0" cap="none" spc="0" normalizeH="0" baseline="0" noProof="0" dirty="0">
                <a:ln>
                  <a:noFill/>
                </a:ln>
                <a:solidFill>
                  <a:prstClr val="black"/>
                </a:solidFill>
                <a:effectLst/>
                <a:uLnTx/>
                <a:uFillTx/>
                <a:latin typeface="ＭＳ Ｐゴシック"/>
                <a:ea typeface="ＭＳ Ｐゴシック"/>
                <a:cs typeface="+mn-cs"/>
              </a:rPr>
              <a:t>/kg</a:t>
            </a:r>
            <a:r>
              <a:rPr kumimoji="0" lang="ja-JP" altLang="en-US" sz="1800" b="1" i="0" u="none" strike="noStrike" kern="0" cap="none" spc="0" normalizeH="0" baseline="0" noProof="0" dirty="0">
                <a:ln>
                  <a:noFill/>
                </a:ln>
                <a:solidFill>
                  <a:prstClr val="black"/>
                </a:solidFill>
                <a:effectLst/>
                <a:uLnTx/>
                <a:uFillTx/>
                <a:latin typeface="ＭＳ Ｐゴシック"/>
                <a:ea typeface="ＭＳ Ｐゴシック"/>
                <a:cs typeface="+mn-cs"/>
              </a:rPr>
              <a:t>を超えている山野草や淡水魚は、いつになったら</a:t>
            </a:r>
            <a:r>
              <a:rPr kumimoji="0" lang="en-US" altLang="ja-JP" sz="1800" b="1" i="0" u="none" strike="noStrike" kern="0" cap="none" spc="0" normalizeH="0" baseline="0" noProof="0" dirty="0">
                <a:ln>
                  <a:noFill/>
                </a:ln>
                <a:solidFill>
                  <a:prstClr val="black"/>
                </a:solidFill>
                <a:effectLst/>
                <a:uLnTx/>
                <a:uFillTx/>
                <a:latin typeface="ＭＳ Ｐゴシック"/>
                <a:ea typeface="ＭＳ Ｐゴシック"/>
                <a:cs typeface="+mn-cs"/>
              </a:rPr>
              <a:t>100 </a:t>
            </a:r>
            <a:r>
              <a:rPr kumimoji="0" lang="en-US" altLang="ja-JP" sz="1800" b="1" i="0" u="none" strike="noStrike" kern="0" cap="none" spc="0" normalizeH="0" baseline="0" noProof="0" dirty="0" err="1">
                <a:ln>
                  <a:noFill/>
                </a:ln>
                <a:solidFill>
                  <a:prstClr val="black"/>
                </a:solidFill>
                <a:effectLst/>
                <a:uLnTx/>
                <a:uFillTx/>
                <a:latin typeface="ＭＳ Ｐゴシック"/>
                <a:ea typeface="ＭＳ Ｐゴシック"/>
                <a:cs typeface="+mn-cs"/>
              </a:rPr>
              <a:t>Bq</a:t>
            </a:r>
            <a:r>
              <a:rPr kumimoji="0" lang="en-US" altLang="ja-JP" sz="1800" b="1" i="0" u="none" strike="noStrike" kern="0" cap="none" spc="0" normalizeH="0" baseline="0" noProof="0" dirty="0">
                <a:ln>
                  <a:noFill/>
                </a:ln>
                <a:solidFill>
                  <a:prstClr val="black"/>
                </a:solidFill>
                <a:effectLst/>
                <a:uLnTx/>
                <a:uFillTx/>
                <a:latin typeface="ＭＳ Ｐゴシック"/>
                <a:ea typeface="ＭＳ Ｐゴシック"/>
                <a:cs typeface="+mn-cs"/>
              </a:rPr>
              <a:t>/kg</a:t>
            </a:r>
            <a:r>
              <a:rPr kumimoji="0" lang="ja-JP" altLang="en-US" sz="1800" b="1" i="0" u="none" strike="noStrike" kern="0" cap="none" spc="0" normalizeH="0" baseline="0" noProof="0" dirty="0">
                <a:ln>
                  <a:noFill/>
                </a:ln>
                <a:solidFill>
                  <a:prstClr val="black"/>
                </a:solidFill>
                <a:effectLst/>
                <a:uLnTx/>
                <a:uFillTx/>
                <a:latin typeface="ＭＳ Ｐゴシック"/>
                <a:ea typeface="ＭＳ Ｐゴシック"/>
                <a:cs typeface="+mn-cs"/>
              </a:rPr>
              <a:t>を下回るのか。</a:t>
            </a:r>
          </a:p>
        </p:txBody>
      </p:sp>
      <p:sp>
        <p:nvSpPr>
          <p:cNvPr id="43" name="角丸四角形吹き出し 42"/>
          <p:cNvSpPr/>
          <p:nvPr/>
        </p:nvSpPr>
        <p:spPr>
          <a:xfrm>
            <a:off x="426369" y="4065993"/>
            <a:ext cx="5424620" cy="891374"/>
          </a:xfrm>
          <a:prstGeom prst="wedgeRoundRectCallout">
            <a:avLst>
              <a:gd name="adj1" fmla="val 42662"/>
              <a:gd name="adj2" fmla="val -77490"/>
              <a:gd name="adj3" fmla="val 16667"/>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ja-JP" altLang="en-US" sz="1800" b="1" i="0" u="none" strike="noStrike" kern="0" cap="none" spc="0" normalizeH="0" baseline="0" noProof="0" dirty="0">
                <a:ln>
                  <a:noFill/>
                </a:ln>
                <a:solidFill>
                  <a:prstClr val="black"/>
                </a:solidFill>
                <a:effectLst/>
                <a:uLnTx/>
                <a:uFillTx/>
                <a:latin typeface="ＭＳ Ｐゴシック"/>
                <a:ea typeface="ＭＳ Ｐゴシック"/>
                <a:cs typeface="+mn-cs"/>
              </a:rPr>
              <a:t>将来、森林から土砂とともに放射性</a:t>
            </a:r>
            <a:r>
              <a:rPr kumimoji="0" lang="pl-PL" altLang="ja-JP" sz="1800" b="1" i="0" u="none" strike="noStrike" kern="0" cap="none" spc="0" normalizeH="0" baseline="0" noProof="0" dirty="0">
                <a:ln>
                  <a:noFill/>
                </a:ln>
                <a:solidFill>
                  <a:prstClr val="black"/>
                </a:solidFill>
                <a:effectLst/>
                <a:uLnTx/>
                <a:uFillTx/>
                <a:latin typeface="ＭＳ Ｐゴシック"/>
                <a:ea typeface="ＭＳ Ｐゴシック"/>
                <a:cs typeface="+mn-cs"/>
              </a:rPr>
              <a:t>Cs</a:t>
            </a:r>
            <a:r>
              <a:rPr kumimoji="0" lang="ja-JP" altLang="en-US" sz="1800" b="1" i="0" u="none" strike="noStrike" kern="0" cap="none" spc="0" normalizeH="0" baseline="0" noProof="0" dirty="0">
                <a:ln>
                  <a:noFill/>
                </a:ln>
                <a:solidFill>
                  <a:prstClr val="black"/>
                </a:solidFill>
                <a:effectLst/>
                <a:uLnTx/>
                <a:uFillTx/>
                <a:latin typeface="ＭＳ Ｐゴシック"/>
                <a:ea typeface="ＭＳ Ｐゴシック"/>
                <a:cs typeface="+mn-cs"/>
              </a:rPr>
              <a:t>が流れ出し、河川によって運ばれて、生活圏近くに堆積すると、線量率が増加するのでは。</a:t>
            </a:r>
            <a:endParaRPr kumimoji="0" lang="en-US" altLang="ja-JP" sz="1800" b="1" i="0" u="none" strike="noStrike" kern="0" cap="none" spc="0" normalizeH="0" baseline="0" noProof="0" dirty="0">
              <a:ln>
                <a:noFill/>
              </a:ln>
              <a:solidFill>
                <a:prstClr val="black"/>
              </a:solidFill>
              <a:effectLst/>
              <a:uLnTx/>
              <a:uFillTx/>
              <a:latin typeface="ＭＳ Ｐゴシック"/>
              <a:ea typeface="ＭＳ Ｐゴシック"/>
              <a:cs typeface="+mn-cs"/>
            </a:endParaRPr>
          </a:p>
        </p:txBody>
      </p:sp>
      <p:sp>
        <p:nvSpPr>
          <p:cNvPr id="44" name="テキスト ボックス 43"/>
          <p:cNvSpPr txBox="1"/>
          <p:nvPr/>
        </p:nvSpPr>
        <p:spPr>
          <a:xfrm>
            <a:off x="380884" y="2574095"/>
            <a:ext cx="758505" cy="461665"/>
          </a:xfrm>
          <a:prstGeom prst="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eaLnBrk="1" fontAlgn="auto" hangingPunct="1">
              <a:spcBef>
                <a:spcPts val="0"/>
              </a:spcBef>
              <a:spcAft>
                <a:spcPts val="0"/>
              </a:spcAft>
            </a:pPr>
            <a:r>
              <a:rPr lang="ja-JP" altLang="en-US" sz="1200" dirty="0">
                <a:solidFill>
                  <a:prstClr val="white"/>
                </a:solidFill>
                <a:latin typeface="HGP創英角ｺﾞｼｯｸUB" panose="020B0900000000000000" pitchFamily="50" charset="-128"/>
                <a:ea typeface="HGP創英角ｺﾞｼｯｸUB" panose="020B0900000000000000" pitchFamily="50" charset="-128"/>
              </a:rPr>
              <a:t>落葉等の分解</a:t>
            </a:r>
          </a:p>
        </p:txBody>
      </p:sp>
      <p:sp>
        <p:nvSpPr>
          <p:cNvPr id="45" name="テキスト ボックス 44"/>
          <p:cNvSpPr txBox="1"/>
          <p:nvPr/>
        </p:nvSpPr>
        <p:spPr>
          <a:xfrm>
            <a:off x="383179" y="1917198"/>
            <a:ext cx="756210" cy="461665"/>
          </a:xfrm>
          <a:prstGeom prst="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eaLnBrk="1" fontAlgn="auto" hangingPunct="1">
              <a:spcBef>
                <a:spcPts val="0"/>
              </a:spcBef>
              <a:spcAft>
                <a:spcPts val="0"/>
              </a:spcAft>
            </a:pPr>
            <a:r>
              <a:rPr lang="ja-JP" altLang="en-US" sz="1200" dirty="0">
                <a:solidFill>
                  <a:prstClr val="white"/>
                </a:solidFill>
                <a:latin typeface="HGP創英角ｺﾞｼｯｸUB" panose="020B0900000000000000" pitchFamily="50" charset="-128"/>
                <a:ea typeface="HGP創英角ｺﾞｼｯｸUB" panose="020B0900000000000000" pitchFamily="50" charset="-128"/>
              </a:rPr>
              <a:t>樹木の洗い流し</a:t>
            </a:r>
          </a:p>
        </p:txBody>
      </p:sp>
      <p:sp>
        <p:nvSpPr>
          <p:cNvPr id="46" name="テキスト ボックス 45"/>
          <p:cNvSpPr txBox="1"/>
          <p:nvPr/>
        </p:nvSpPr>
        <p:spPr>
          <a:xfrm>
            <a:off x="5529767" y="2552304"/>
            <a:ext cx="3300639" cy="338554"/>
          </a:xfrm>
          <a:prstGeom prst="rect">
            <a:avLst/>
          </a:prstGeom>
          <a:solidFill>
            <a:srgbClr val="FFFFFF">
              <a:alpha val="50196"/>
            </a:srgbClr>
          </a:solidFill>
          <a:ln w="19050">
            <a:solidFill>
              <a:srgbClr val="00FFFF"/>
            </a:solidFill>
          </a:ln>
        </p:spPr>
        <p:txBody>
          <a:bodyPr wrap="square" rtlCol="0">
            <a:spAutoFit/>
          </a:bodyPr>
          <a:lstStyle/>
          <a:p>
            <a:pPr eaLnBrk="1" fontAlgn="auto" hangingPunct="1">
              <a:spcBef>
                <a:spcPts val="0"/>
              </a:spcBef>
              <a:spcAft>
                <a:spcPts val="0"/>
              </a:spcAft>
            </a:pPr>
            <a:r>
              <a:rPr lang="ja-JP" altLang="en-US" sz="1600" b="1" dirty="0">
                <a:solidFill>
                  <a:prstClr val="black"/>
                </a:solidFill>
                <a:latin typeface="游ゴシック" panose="020B0400000000000000" pitchFamily="50" charset="-128"/>
                <a:ea typeface="游ゴシック" panose="020B0400000000000000" pitchFamily="50" charset="-128"/>
              </a:rPr>
              <a:t>農産物・水産物・飲料水への移行</a:t>
            </a:r>
          </a:p>
        </p:txBody>
      </p:sp>
      <p:sp>
        <p:nvSpPr>
          <p:cNvPr id="47" name="テキスト ボックス 46"/>
          <p:cNvSpPr txBox="1"/>
          <p:nvPr/>
        </p:nvSpPr>
        <p:spPr>
          <a:xfrm>
            <a:off x="6018494" y="3997067"/>
            <a:ext cx="2138470" cy="338554"/>
          </a:xfrm>
          <a:prstGeom prst="rect">
            <a:avLst/>
          </a:prstGeom>
          <a:solidFill>
            <a:srgbClr val="FFFFFF">
              <a:alpha val="50196"/>
            </a:srgbClr>
          </a:solidFill>
          <a:ln w="19050">
            <a:solidFill>
              <a:srgbClr val="984807"/>
            </a:solidFill>
          </a:ln>
        </p:spPr>
        <p:txBody>
          <a:bodyPr wrap="square" rtlCol="0">
            <a:spAutoFit/>
          </a:bodyPr>
          <a:lstStyle/>
          <a:p>
            <a:pPr eaLnBrk="1" fontAlgn="auto" hangingPunct="1">
              <a:spcBef>
                <a:spcPts val="0"/>
              </a:spcBef>
              <a:spcAft>
                <a:spcPts val="0"/>
              </a:spcAft>
            </a:pPr>
            <a:r>
              <a:rPr lang="ja-JP" altLang="en-US" sz="1600" b="1" dirty="0">
                <a:solidFill>
                  <a:prstClr val="black"/>
                </a:solidFill>
                <a:latin typeface="游ゴシック" panose="020B0400000000000000" pitchFamily="50" charset="-128"/>
                <a:ea typeface="游ゴシック" panose="020B0400000000000000" pitchFamily="50" charset="-128"/>
              </a:rPr>
              <a:t>生活圏周辺での堆積</a:t>
            </a:r>
          </a:p>
        </p:txBody>
      </p:sp>
      <p:sp>
        <p:nvSpPr>
          <p:cNvPr id="48" name="テキスト ボックス 47"/>
          <p:cNvSpPr txBox="1"/>
          <p:nvPr/>
        </p:nvSpPr>
        <p:spPr>
          <a:xfrm>
            <a:off x="3566120" y="2694016"/>
            <a:ext cx="1085405" cy="519351"/>
          </a:xfrm>
          <a:prstGeom prst="ellipse">
            <a:avLst/>
          </a:prstGeom>
          <a:solidFill>
            <a:srgbClr val="CCECFF"/>
          </a:solidFill>
          <a:ln>
            <a:solidFill>
              <a:srgbClr val="4BACC6">
                <a:lumMod val="75000"/>
              </a:srgbClr>
            </a:solidFill>
          </a:ln>
        </p:spPr>
        <p:txBody>
          <a:bodyPr wrap="square" lIns="0" tIns="0" rIns="0" bIns="0" rtlCol="0" anchor="ctr" anchorCtr="1">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溶存態</a:t>
            </a:r>
            <a:endParaRPr kumimoji="0" lang="en-US" altLang="ja-JP"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（イオン）</a:t>
            </a:r>
          </a:p>
        </p:txBody>
      </p:sp>
      <p:sp>
        <p:nvSpPr>
          <p:cNvPr id="49" name="矢印: 下 12">
            <a:extLst>
              <a:ext uri="{FF2B5EF4-FFF2-40B4-BE49-F238E27FC236}">
                <a16:creationId xmlns:a16="http://schemas.microsoft.com/office/drawing/2014/main" id="{11391D53-C364-32AC-A51C-E8EDFC9A4398}"/>
              </a:ext>
            </a:extLst>
          </p:cNvPr>
          <p:cNvSpPr/>
          <p:nvPr/>
        </p:nvSpPr>
        <p:spPr bwMode="auto">
          <a:xfrm>
            <a:off x="1584196" y="5912541"/>
            <a:ext cx="812800" cy="224816"/>
          </a:xfrm>
          <a:prstGeom prst="downArrow">
            <a:avLst/>
          </a:prstGeom>
          <a:solidFill>
            <a:srgbClr val="FFFF00"/>
          </a:solidFill>
          <a:ln w="9525" cap="flat" cmpd="sng" algn="ctr">
            <a:solidFill>
              <a:srgbClr val="0066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indent="-95250" eaLnBrk="1" hangingPunct="1"/>
            <a:endParaRPr lang="ja-JP" altLang="en-US" sz="1200" dirty="0">
              <a:solidFill>
                <a:prstClr val="black"/>
              </a:solidFill>
              <a:latin typeface="Meiryo UI" panose="020B0604030504040204" pitchFamily="50" charset="-128"/>
              <a:ea typeface="Meiryo UI" panose="020B0604030504040204" pitchFamily="50" charset="-128"/>
            </a:endParaRPr>
          </a:p>
        </p:txBody>
      </p:sp>
      <p:sp>
        <p:nvSpPr>
          <p:cNvPr id="50" name="AutoShape 10"/>
          <p:cNvSpPr>
            <a:spLocks noChangeArrowheads="1"/>
          </p:cNvSpPr>
          <p:nvPr/>
        </p:nvSpPr>
        <p:spPr bwMode="auto">
          <a:xfrm>
            <a:off x="1442749" y="89109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51"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52"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3</a:t>
            </a:fld>
            <a:endParaRPr lang="ja-JP" altLang="en-US" sz="2400" dirty="0"/>
          </a:p>
        </p:txBody>
      </p:sp>
    </p:spTree>
    <p:extLst>
      <p:ext uri="{BB962C8B-B14F-4D97-AF65-F5344CB8AC3E}">
        <p14:creationId xmlns:p14="http://schemas.microsoft.com/office/powerpoint/2010/main" val="3511466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52"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4</a:t>
            </a:fld>
            <a:endParaRPr lang="ja-JP" altLang="en-US" sz="2400" dirty="0"/>
          </a:p>
        </p:txBody>
      </p:sp>
      <p:sp>
        <p:nvSpPr>
          <p:cNvPr id="53" name="正方形/長方形 52"/>
          <p:cNvSpPr/>
          <p:nvPr/>
        </p:nvSpPr>
        <p:spPr>
          <a:xfrm>
            <a:off x="971600" y="873615"/>
            <a:ext cx="2475739" cy="2246867"/>
          </a:xfrm>
          <a:prstGeom prst="rect">
            <a:avLst/>
          </a:prstGeom>
          <a:solidFill>
            <a:srgbClr val="72A376">
              <a:lumMod val="20000"/>
              <a:lumOff val="80000"/>
            </a:srgbClr>
          </a:solidFill>
          <a:ln w="6350" cap="flat" cmpd="sng" algn="ctr">
            <a:solidFill>
              <a:sysClr val="windowText" lastClr="000000"/>
            </a:solidFill>
            <a:prstDash val="solid"/>
          </a:ln>
          <a:effectLst/>
        </p:spPr>
        <p:txBody>
          <a:bodyPr rtlCol="0" anchor="t" anchorCtr="0"/>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森林</a:t>
            </a:r>
          </a:p>
        </p:txBody>
      </p:sp>
      <p:sp>
        <p:nvSpPr>
          <p:cNvPr id="54" name="テキスト ボックス 53"/>
          <p:cNvSpPr txBox="1"/>
          <p:nvPr/>
        </p:nvSpPr>
        <p:spPr>
          <a:xfrm>
            <a:off x="5148823" y="2151371"/>
            <a:ext cx="735168" cy="307777"/>
          </a:xfrm>
          <a:prstGeom prst="rect">
            <a:avLst/>
          </a:prstGeom>
          <a:solidFill>
            <a:srgbClr val="A8CDD7">
              <a:lumMod val="60000"/>
              <a:lumOff val="40000"/>
            </a:srgbClr>
          </a:solidFill>
          <a:ln w="9525">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渓流</a:t>
            </a:r>
          </a:p>
        </p:txBody>
      </p:sp>
      <p:sp>
        <p:nvSpPr>
          <p:cNvPr id="55" name="テキスト ボックス 54"/>
          <p:cNvSpPr txBox="1"/>
          <p:nvPr/>
        </p:nvSpPr>
        <p:spPr>
          <a:xfrm>
            <a:off x="6659734" y="3942965"/>
            <a:ext cx="638344" cy="523220"/>
          </a:xfrm>
          <a:prstGeom prst="rect">
            <a:avLst/>
          </a:prstGeom>
          <a:solidFill>
            <a:srgbClr val="FFCC99"/>
          </a:solidFill>
          <a:ln w="9525">
            <a:solidFill>
              <a:sysClr val="windowText" lastClr="000000"/>
            </a:solidFill>
          </a:ln>
        </p:spPr>
        <p:txBody>
          <a:bodyPr wrap="square" lIns="36000" rIns="36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河床・河川敷</a:t>
            </a:r>
          </a:p>
        </p:txBody>
      </p:sp>
      <p:sp>
        <p:nvSpPr>
          <p:cNvPr id="56" name="テキスト ボックス 55"/>
          <p:cNvSpPr txBox="1"/>
          <p:nvPr/>
        </p:nvSpPr>
        <p:spPr>
          <a:xfrm>
            <a:off x="4975338" y="2653757"/>
            <a:ext cx="1073332" cy="307777"/>
          </a:xfrm>
          <a:prstGeom prst="rect">
            <a:avLst/>
          </a:prstGeom>
          <a:solidFill>
            <a:srgbClr val="A8CDD7">
              <a:lumMod val="60000"/>
              <a:lumOff val="40000"/>
            </a:srgbClr>
          </a:solidFill>
          <a:ln w="9525">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ダム・湖沼</a:t>
            </a:r>
          </a:p>
        </p:txBody>
      </p:sp>
      <p:sp>
        <p:nvSpPr>
          <p:cNvPr id="57" name="テキスト ボックス 56"/>
          <p:cNvSpPr txBox="1"/>
          <p:nvPr/>
        </p:nvSpPr>
        <p:spPr>
          <a:xfrm>
            <a:off x="6653918" y="2546749"/>
            <a:ext cx="648072" cy="523220"/>
          </a:xfrm>
          <a:prstGeom prst="rect">
            <a:avLst/>
          </a:prstGeom>
          <a:solidFill>
            <a:srgbClr val="FFCC99"/>
          </a:solidFill>
          <a:ln w="9525">
            <a:solidFill>
              <a:sysClr val="windowText" lastClr="000000"/>
            </a:solidFill>
          </a:ln>
        </p:spPr>
        <p:txBody>
          <a:bodyPr wrap="square" lIns="36000" rIns="36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湖底</a:t>
            </a:r>
            <a:endParaRPr kumimoji="0" lang="en-US" altLang="ja-JP"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堆積物</a:t>
            </a:r>
          </a:p>
        </p:txBody>
      </p:sp>
      <p:sp>
        <p:nvSpPr>
          <p:cNvPr id="58" name="テキスト ボックス 57"/>
          <p:cNvSpPr txBox="1"/>
          <p:nvPr/>
        </p:nvSpPr>
        <p:spPr>
          <a:xfrm>
            <a:off x="5148826" y="5505485"/>
            <a:ext cx="735166" cy="307777"/>
          </a:xfrm>
          <a:prstGeom prst="rect">
            <a:avLst/>
          </a:prstGeom>
          <a:solidFill>
            <a:srgbClr val="A8CDD7">
              <a:lumMod val="60000"/>
              <a:lumOff val="40000"/>
            </a:srgbClr>
          </a:solidFill>
          <a:ln w="9525">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近海</a:t>
            </a:r>
          </a:p>
        </p:txBody>
      </p:sp>
      <p:sp>
        <p:nvSpPr>
          <p:cNvPr id="59" name="テキスト ボックス 58"/>
          <p:cNvSpPr txBox="1"/>
          <p:nvPr/>
        </p:nvSpPr>
        <p:spPr>
          <a:xfrm>
            <a:off x="5148826" y="6426388"/>
            <a:ext cx="735166" cy="307777"/>
          </a:xfrm>
          <a:prstGeom prst="rect">
            <a:avLst/>
          </a:prstGeom>
          <a:solidFill>
            <a:srgbClr val="A8CDD7">
              <a:lumMod val="60000"/>
              <a:lumOff val="40000"/>
            </a:srgbClr>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外洋</a:t>
            </a:r>
          </a:p>
        </p:txBody>
      </p:sp>
      <p:sp>
        <p:nvSpPr>
          <p:cNvPr id="60" name="テキスト ボックス 59"/>
          <p:cNvSpPr txBox="1"/>
          <p:nvPr/>
        </p:nvSpPr>
        <p:spPr>
          <a:xfrm>
            <a:off x="5148822" y="4036620"/>
            <a:ext cx="735168" cy="307777"/>
          </a:xfrm>
          <a:prstGeom prst="rect">
            <a:avLst/>
          </a:prstGeom>
          <a:solidFill>
            <a:srgbClr val="A8CDD7">
              <a:lumMod val="60000"/>
              <a:lumOff val="40000"/>
            </a:srgbClr>
          </a:solidFill>
          <a:ln w="9525">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河川</a:t>
            </a:r>
          </a:p>
        </p:txBody>
      </p:sp>
      <p:sp>
        <p:nvSpPr>
          <p:cNvPr id="61" name="テキスト ボックス 60"/>
          <p:cNvSpPr txBox="1"/>
          <p:nvPr/>
        </p:nvSpPr>
        <p:spPr>
          <a:xfrm>
            <a:off x="3643847" y="4037545"/>
            <a:ext cx="746791" cy="307777"/>
          </a:xfrm>
          <a:prstGeom prst="rect">
            <a:avLst/>
          </a:prstGeom>
          <a:solidFill>
            <a:srgbClr val="CEC597">
              <a:lumMod val="40000"/>
              <a:lumOff val="60000"/>
            </a:srgbClr>
          </a:solidFill>
          <a:ln w="9525">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都市域</a:t>
            </a:r>
          </a:p>
        </p:txBody>
      </p:sp>
      <p:sp>
        <p:nvSpPr>
          <p:cNvPr id="62" name="テキスト ボックス 61"/>
          <p:cNvSpPr txBox="1"/>
          <p:nvPr/>
        </p:nvSpPr>
        <p:spPr>
          <a:xfrm>
            <a:off x="3669375" y="4471136"/>
            <a:ext cx="746790" cy="307777"/>
          </a:xfrm>
          <a:prstGeom prst="rect">
            <a:avLst/>
          </a:prstGeom>
          <a:solidFill>
            <a:srgbClr val="CEC597"/>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農地</a:t>
            </a:r>
          </a:p>
        </p:txBody>
      </p:sp>
      <p:sp>
        <p:nvSpPr>
          <p:cNvPr id="63" name="テキスト ボックス 62"/>
          <p:cNvSpPr txBox="1"/>
          <p:nvPr/>
        </p:nvSpPr>
        <p:spPr>
          <a:xfrm>
            <a:off x="2622615" y="4803632"/>
            <a:ext cx="730419" cy="307777"/>
          </a:xfrm>
          <a:prstGeom prst="rect">
            <a:avLst/>
          </a:prstGeom>
          <a:solidFill>
            <a:sysClr val="window" lastClr="FFFFFF"/>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農作物</a:t>
            </a:r>
          </a:p>
        </p:txBody>
      </p:sp>
      <p:sp>
        <p:nvSpPr>
          <p:cNvPr id="64" name="テキスト ボックス 63"/>
          <p:cNvSpPr txBox="1"/>
          <p:nvPr/>
        </p:nvSpPr>
        <p:spPr>
          <a:xfrm>
            <a:off x="6566824" y="4554492"/>
            <a:ext cx="735166" cy="307777"/>
          </a:xfrm>
          <a:prstGeom prst="rect">
            <a:avLst/>
          </a:prstGeom>
          <a:solidFill>
            <a:srgbClr val="72A376">
              <a:lumMod val="20000"/>
              <a:lumOff val="80000"/>
            </a:srgbClr>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魚・水</a:t>
            </a:r>
          </a:p>
        </p:txBody>
      </p:sp>
      <p:sp>
        <p:nvSpPr>
          <p:cNvPr id="65" name="テキスト ボックス 64"/>
          <p:cNvSpPr txBox="1"/>
          <p:nvPr/>
        </p:nvSpPr>
        <p:spPr>
          <a:xfrm>
            <a:off x="6566821" y="3130368"/>
            <a:ext cx="735171" cy="307777"/>
          </a:xfrm>
          <a:prstGeom prst="rect">
            <a:avLst/>
          </a:prstGeom>
          <a:solidFill>
            <a:srgbClr val="72A376">
              <a:lumMod val="20000"/>
              <a:lumOff val="80000"/>
            </a:srgbClr>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魚・水</a:t>
            </a:r>
          </a:p>
        </p:txBody>
      </p:sp>
      <p:sp>
        <p:nvSpPr>
          <p:cNvPr id="66" name="テキスト ボックス 65"/>
          <p:cNvSpPr txBox="1"/>
          <p:nvPr/>
        </p:nvSpPr>
        <p:spPr>
          <a:xfrm>
            <a:off x="6566824" y="6026976"/>
            <a:ext cx="735166" cy="307777"/>
          </a:xfrm>
          <a:prstGeom prst="rect">
            <a:avLst/>
          </a:prstGeom>
          <a:solidFill>
            <a:srgbClr val="72A376">
              <a:lumMod val="20000"/>
              <a:lumOff val="80000"/>
            </a:srgbClr>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魚介類</a:t>
            </a:r>
          </a:p>
        </p:txBody>
      </p:sp>
      <p:sp>
        <p:nvSpPr>
          <p:cNvPr id="67" name="テキスト ボックス 66"/>
          <p:cNvSpPr txBox="1"/>
          <p:nvPr/>
        </p:nvSpPr>
        <p:spPr>
          <a:xfrm>
            <a:off x="6624734" y="5374448"/>
            <a:ext cx="671440" cy="523220"/>
          </a:xfrm>
          <a:prstGeom prst="rect">
            <a:avLst/>
          </a:prstGeom>
          <a:solidFill>
            <a:srgbClr val="FFCC99"/>
          </a:solidFill>
          <a:ln w="9525">
            <a:solidFill>
              <a:sysClr val="windowText" lastClr="000000"/>
            </a:solidFill>
          </a:ln>
        </p:spPr>
        <p:txBody>
          <a:bodyPr wrap="square" lIns="36000" rIns="36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海底</a:t>
            </a:r>
            <a:endParaRPr kumimoji="0" lang="en-US" altLang="ja-JP"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堆積物</a:t>
            </a:r>
          </a:p>
        </p:txBody>
      </p:sp>
      <p:cxnSp>
        <p:nvCxnSpPr>
          <p:cNvPr id="68" name="カギ線コネクタ 67"/>
          <p:cNvCxnSpPr/>
          <p:nvPr/>
        </p:nvCxnSpPr>
        <p:spPr>
          <a:xfrm flipV="1">
            <a:off x="4390638" y="4134754"/>
            <a:ext cx="758184" cy="925"/>
          </a:xfrm>
          <a:prstGeom prst="bentConnector3">
            <a:avLst/>
          </a:prstGeom>
          <a:noFill/>
          <a:ln w="9525" cap="flat" cmpd="sng" algn="ctr">
            <a:solidFill>
              <a:sysClr val="windowText" lastClr="000000"/>
            </a:solidFill>
            <a:prstDash val="solid"/>
            <a:headEnd type="none"/>
            <a:tailEnd type="arrow"/>
          </a:ln>
          <a:effectLst/>
        </p:spPr>
      </p:cxnSp>
      <p:cxnSp>
        <p:nvCxnSpPr>
          <p:cNvPr id="69" name="カギ線コネクタ 68"/>
          <p:cNvCxnSpPr>
            <a:stCxn id="62" idx="3"/>
            <a:endCxn id="60" idx="1"/>
          </p:cNvCxnSpPr>
          <p:nvPr/>
        </p:nvCxnSpPr>
        <p:spPr>
          <a:xfrm flipV="1">
            <a:off x="4416165" y="4190509"/>
            <a:ext cx="732657" cy="434516"/>
          </a:xfrm>
          <a:prstGeom prst="bentConnector3">
            <a:avLst>
              <a:gd name="adj1" fmla="val 50000"/>
            </a:avLst>
          </a:prstGeom>
          <a:noFill/>
          <a:ln w="9525" cap="flat" cmpd="sng" algn="ctr">
            <a:solidFill>
              <a:sysClr val="windowText" lastClr="000000"/>
            </a:solidFill>
            <a:prstDash val="solid"/>
            <a:headEnd type="arrow"/>
            <a:tailEnd type="arrow"/>
          </a:ln>
          <a:effectLst/>
        </p:spPr>
      </p:cxnSp>
      <p:sp>
        <p:nvSpPr>
          <p:cNvPr id="70" name="テキスト ボックス 69"/>
          <p:cNvSpPr txBox="1"/>
          <p:nvPr/>
        </p:nvSpPr>
        <p:spPr>
          <a:xfrm>
            <a:off x="3458769" y="2116369"/>
            <a:ext cx="1609086" cy="230832"/>
          </a:xfrm>
          <a:prstGeom prst="rect">
            <a:avLst/>
          </a:prstGeom>
          <a:noFill/>
        </p:spPr>
        <p:txBody>
          <a:bodyPr wrap="squar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土壌・有機物とともに流出</a:t>
            </a:r>
          </a:p>
        </p:txBody>
      </p:sp>
      <p:cxnSp>
        <p:nvCxnSpPr>
          <p:cNvPr id="71" name="直線矢印コネクタ 70"/>
          <p:cNvCxnSpPr>
            <a:stCxn id="54" idx="2"/>
            <a:endCxn id="56" idx="0"/>
          </p:cNvCxnSpPr>
          <p:nvPr/>
        </p:nvCxnSpPr>
        <p:spPr>
          <a:xfrm flipH="1">
            <a:off x="5512004" y="2459148"/>
            <a:ext cx="4403" cy="194609"/>
          </a:xfrm>
          <a:prstGeom prst="straightConnector1">
            <a:avLst/>
          </a:prstGeom>
          <a:noFill/>
          <a:ln w="9525" cap="flat" cmpd="sng" algn="ctr">
            <a:solidFill>
              <a:sysClr val="windowText" lastClr="000000"/>
            </a:solidFill>
            <a:prstDash val="solid"/>
            <a:tailEnd type="arrow"/>
          </a:ln>
          <a:effectLst/>
        </p:spPr>
      </p:cxnSp>
      <p:cxnSp>
        <p:nvCxnSpPr>
          <p:cNvPr id="72" name="直線矢印コネクタ 71"/>
          <p:cNvCxnSpPr>
            <a:stCxn id="56" idx="2"/>
            <a:endCxn id="60" idx="0"/>
          </p:cNvCxnSpPr>
          <p:nvPr/>
        </p:nvCxnSpPr>
        <p:spPr>
          <a:xfrm>
            <a:off x="5512004" y="2961534"/>
            <a:ext cx="4402" cy="1075086"/>
          </a:xfrm>
          <a:prstGeom prst="straightConnector1">
            <a:avLst/>
          </a:prstGeom>
          <a:noFill/>
          <a:ln w="9525" cap="flat" cmpd="sng" algn="ctr">
            <a:solidFill>
              <a:sysClr val="windowText" lastClr="000000"/>
            </a:solidFill>
            <a:prstDash val="solid"/>
            <a:tailEnd type="arrow"/>
          </a:ln>
          <a:effectLst/>
        </p:spPr>
      </p:cxnSp>
      <p:cxnSp>
        <p:nvCxnSpPr>
          <p:cNvPr id="73" name="直線矢印コネクタ 72"/>
          <p:cNvCxnSpPr>
            <a:stCxn id="60" idx="2"/>
            <a:endCxn id="58" idx="0"/>
          </p:cNvCxnSpPr>
          <p:nvPr/>
        </p:nvCxnSpPr>
        <p:spPr>
          <a:xfrm>
            <a:off x="5516406" y="4344397"/>
            <a:ext cx="3" cy="1161088"/>
          </a:xfrm>
          <a:prstGeom prst="straightConnector1">
            <a:avLst/>
          </a:prstGeom>
          <a:noFill/>
          <a:ln w="9525" cap="flat" cmpd="sng" algn="ctr">
            <a:solidFill>
              <a:sysClr val="windowText" lastClr="000000"/>
            </a:solidFill>
            <a:prstDash val="solid"/>
            <a:tailEnd type="arrow"/>
          </a:ln>
          <a:effectLst/>
        </p:spPr>
      </p:cxnSp>
      <p:cxnSp>
        <p:nvCxnSpPr>
          <p:cNvPr id="74" name="直線矢印コネクタ 73"/>
          <p:cNvCxnSpPr>
            <a:stCxn id="58" idx="2"/>
            <a:endCxn id="59" idx="0"/>
          </p:cNvCxnSpPr>
          <p:nvPr/>
        </p:nvCxnSpPr>
        <p:spPr>
          <a:xfrm>
            <a:off x="5516409" y="5813262"/>
            <a:ext cx="0" cy="613126"/>
          </a:xfrm>
          <a:prstGeom prst="straightConnector1">
            <a:avLst/>
          </a:prstGeom>
          <a:noFill/>
          <a:ln w="9525" cap="flat" cmpd="sng" algn="ctr">
            <a:solidFill>
              <a:sysClr val="windowText" lastClr="000000"/>
            </a:solidFill>
            <a:prstDash val="solid"/>
            <a:tailEnd type="arrow"/>
          </a:ln>
          <a:effectLst/>
        </p:spPr>
      </p:cxnSp>
      <p:sp>
        <p:nvSpPr>
          <p:cNvPr id="75" name="テキスト ボックス 74"/>
          <p:cNvSpPr txBox="1"/>
          <p:nvPr/>
        </p:nvSpPr>
        <p:spPr>
          <a:xfrm>
            <a:off x="5879088" y="3941746"/>
            <a:ext cx="761747"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堆積・収着</a:t>
            </a:r>
          </a:p>
        </p:txBody>
      </p:sp>
      <p:sp>
        <p:nvSpPr>
          <p:cNvPr id="76" name="テキスト ボックス 75"/>
          <p:cNvSpPr txBox="1"/>
          <p:nvPr/>
        </p:nvSpPr>
        <p:spPr>
          <a:xfrm>
            <a:off x="5892156" y="4237868"/>
            <a:ext cx="761747"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侵食・脱離</a:t>
            </a:r>
          </a:p>
        </p:txBody>
      </p:sp>
      <p:cxnSp>
        <p:nvCxnSpPr>
          <p:cNvPr id="77" name="直線矢印コネクタ 76"/>
          <p:cNvCxnSpPr/>
          <p:nvPr/>
        </p:nvCxnSpPr>
        <p:spPr>
          <a:xfrm>
            <a:off x="6058454" y="2768511"/>
            <a:ext cx="540000" cy="0"/>
          </a:xfrm>
          <a:prstGeom prst="straightConnector1">
            <a:avLst/>
          </a:prstGeom>
          <a:noFill/>
          <a:ln w="9525" cap="flat" cmpd="sng" algn="ctr">
            <a:solidFill>
              <a:sysClr val="windowText" lastClr="000000"/>
            </a:solidFill>
            <a:prstDash val="solid"/>
            <a:tailEnd type="arrow"/>
          </a:ln>
          <a:effectLst/>
        </p:spPr>
      </p:cxnSp>
      <p:cxnSp>
        <p:nvCxnSpPr>
          <p:cNvPr id="78" name="直線矢印コネクタ 77"/>
          <p:cNvCxnSpPr/>
          <p:nvPr/>
        </p:nvCxnSpPr>
        <p:spPr>
          <a:xfrm>
            <a:off x="6035030" y="2844712"/>
            <a:ext cx="576000" cy="875"/>
          </a:xfrm>
          <a:prstGeom prst="straightConnector1">
            <a:avLst/>
          </a:prstGeom>
          <a:noFill/>
          <a:ln w="9525" cap="flat" cmpd="sng" algn="ctr">
            <a:solidFill>
              <a:sysClr val="windowText" lastClr="000000"/>
            </a:solidFill>
            <a:prstDash val="solid"/>
            <a:headEnd type="arrow"/>
            <a:tailEnd type="none"/>
          </a:ln>
          <a:effectLst/>
        </p:spPr>
      </p:cxnSp>
      <p:cxnSp>
        <p:nvCxnSpPr>
          <p:cNvPr id="79" name="直線矢印コネクタ 78"/>
          <p:cNvCxnSpPr/>
          <p:nvPr/>
        </p:nvCxnSpPr>
        <p:spPr>
          <a:xfrm>
            <a:off x="5897598" y="4156376"/>
            <a:ext cx="731254" cy="998"/>
          </a:xfrm>
          <a:prstGeom prst="straightConnector1">
            <a:avLst/>
          </a:prstGeom>
          <a:noFill/>
          <a:ln w="9525" cap="flat" cmpd="sng" algn="ctr">
            <a:solidFill>
              <a:sysClr val="windowText" lastClr="000000"/>
            </a:solidFill>
            <a:prstDash val="solid"/>
            <a:tailEnd type="arrow"/>
          </a:ln>
          <a:effectLst/>
        </p:spPr>
      </p:cxnSp>
      <p:cxnSp>
        <p:nvCxnSpPr>
          <p:cNvPr id="80" name="直線矢印コネクタ 79"/>
          <p:cNvCxnSpPr/>
          <p:nvPr/>
        </p:nvCxnSpPr>
        <p:spPr>
          <a:xfrm>
            <a:off x="5897598" y="4232576"/>
            <a:ext cx="731254" cy="998"/>
          </a:xfrm>
          <a:prstGeom prst="straightConnector1">
            <a:avLst/>
          </a:prstGeom>
          <a:noFill/>
          <a:ln w="9525" cap="flat" cmpd="sng" algn="ctr">
            <a:solidFill>
              <a:sysClr val="windowText" lastClr="000000"/>
            </a:solidFill>
            <a:prstDash val="solid"/>
            <a:headEnd type="arrow"/>
            <a:tailEnd type="none"/>
          </a:ln>
          <a:effectLst/>
        </p:spPr>
      </p:cxnSp>
      <p:cxnSp>
        <p:nvCxnSpPr>
          <p:cNvPr id="81" name="直線矢印コネクタ 80"/>
          <p:cNvCxnSpPr/>
          <p:nvPr/>
        </p:nvCxnSpPr>
        <p:spPr>
          <a:xfrm>
            <a:off x="5870429" y="5622805"/>
            <a:ext cx="731254" cy="998"/>
          </a:xfrm>
          <a:prstGeom prst="straightConnector1">
            <a:avLst/>
          </a:prstGeom>
          <a:noFill/>
          <a:ln w="9525" cap="flat" cmpd="sng" algn="ctr">
            <a:solidFill>
              <a:sysClr val="windowText" lastClr="000000"/>
            </a:solidFill>
            <a:prstDash val="solid"/>
            <a:tailEnd type="arrow"/>
          </a:ln>
          <a:effectLst/>
        </p:spPr>
      </p:cxnSp>
      <p:cxnSp>
        <p:nvCxnSpPr>
          <p:cNvPr id="82" name="直線矢印コネクタ 81"/>
          <p:cNvCxnSpPr/>
          <p:nvPr/>
        </p:nvCxnSpPr>
        <p:spPr>
          <a:xfrm>
            <a:off x="5870429" y="5699005"/>
            <a:ext cx="731254" cy="998"/>
          </a:xfrm>
          <a:prstGeom prst="straightConnector1">
            <a:avLst/>
          </a:prstGeom>
          <a:noFill/>
          <a:ln w="9525" cap="flat" cmpd="sng" algn="ctr">
            <a:solidFill>
              <a:sysClr val="windowText" lastClr="000000"/>
            </a:solidFill>
            <a:prstDash val="solid"/>
            <a:headEnd type="arrow"/>
            <a:tailEnd type="none"/>
          </a:ln>
          <a:effectLst/>
        </p:spPr>
      </p:cxnSp>
      <p:sp>
        <p:nvSpPr>
          <p:cNvPr id="83" name="テキスト ボックス 82"/>
          <p:cNvSpPr txBox="1"/>
          <p:nvPr/>
        </p:nvSpPr>
        <p:spPr>
          <a:xfrm>
            <a:off x="5478307" y="4762200"/>
            <a:ext cx="530915"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流出入</a:t>
            </a:r>
          </a:p>
        </p:txBody>
      </p:sp>
      <p:grpSp>
        <p:nvGrpSpPr>
          <p:cNvPr id="84" name="グループ化 83"/>
          <p:cNvGrpSpPr/>
          <p:nvPr/>
        </p:nvGrpSpPr>
        <p:grpSpPr>
          <a:xfrm>
            <a:off x="5707109" y="2974233"/>
            <a:ext cx="853884" cy="283430"/>
            <a:chOff x="7250832" y="2652969"/>
            <a:chExt cx="902071" cy="208000"/>
          </a:xfrm>
        </p:grpSpPr>
        <p:cxnSp>
          <p:nvCxnSpPr>
            <p:cNvPr id="85" name="直線コネクタ 84"/>
            <p:cNvCxnSpPr/>
            <p:nvPr/>
          </p:nvCxnSpPr>
          <p:spPr>
            <a:xfrm flipH="1">
              <a:off x="7251700" y="2860969"/>
              <a:ext cx="901203" cy="0"/>
            </a:xfrm>
            <a:prstGeom prst="line">
              <a:avLst/>
            </a:prstGeom>
            <a:noFill/>
            <a:ln w="9525" cap="flat" cmpd="sng" algn="ctr">
              <a:solidFill>
                <a:sysClr val="windowText" lastClr="000000"/>
              </a:solidFill>
              <a:prstDash val="solid"/>
              <a:headEnd type="arrow"/>
            </a:ln>
            <a:effectLst/>
          </p:spPr>
        </p:cxnSp>
        <p:cxnSp>
          <p:nvCxnSpPr>
            <p:cNvPr id="86" name="直線コネクタ 85"/>
            <p:cNvCxnSpPr/>
            <p:nvPr/>
          </p:nvCxnSpPr>
          <p:spPr>
            <a:xfrm>
              <a:off x="7250832" y="2652969"/>
              <a:ext cx="0" cy="205425"/>
            </a:xfrm>
            <a:prstGeom prst="line">
              <a:avLst/>
            </a:prstGeom>
            <a:noFill/>
            <a:ln w="9525" cap="flat" cmpd="sng" algn="ctr">
              <a:solidFill>
                <a:sysClr val="windowText" lastClr="000000"/>
              </a:solidFill>
              <a:prstDash val="solid"/>
            </a:ln>
            <a:effectLst/>
          </p:spPr>
        </p:cxnSp>
      </p:grpSp>
      <p:grpSp>
        <p:nvGrpSpPr>
          <p:cNvPr id="87" name="グループ化 86"/>
          <p:cNvGrpSpPr/>
          <p:nvPr/>
        </p:nvGrpSpPr>
        <p:grpSpPr>
          <a:xfrm>
            <a:off x="5710618" y="4356120"/>
            <a:ext cx="850375" cy="347882"/>
            <a:chOff x="7250832" y="2652969"/>
            <a:chExt cx="902071" cy="208000"/>
          </a:xfrm>
        </p:grpSpPr>
        <p:cxnSp>
          <p:nvCxnSpPr>
            <p:cNvPr id="88" name="直線コネクタ 87"/>
            <p:cNvCxnSpPr/>
            <p:nvPr/>
          </p:nvCxnSpPr>
          <p:spPr>
            <a:xfrm flipH="1">
              <a:off x="7251700" y="2860969"/>
              <a:ext cx="901203" cy="0"/>
            </a:xfrm>
            <a:prstGeom prst="line">
              <a:avLst/>
            </a:prstGeom>
            <a:noFill/>
            <a:ln w="9525" cap="flat" cmpd="sng" algn="ctr">
              <a:solidFill>
                <a:sysClr val="windowText" lastClr="000000"/>
              </a:solidFill>
              <a:prstDash val="solid"/>
              <a:headEnd type="arrow"/>
            </a:ln>
            <a:effectLst/>
          </p:spPr>
        </p:cxnSp>
        <p:cxnSp>
          <p:nvCxnSpPr>
            <p:cNvPr id="89" name="直線コネクタ 88"/>
            <p:cNvCxnSpPr/>
            <p:nvPr/>
          </p:nvCxnSpPr>
          <p:spPr>
            <a:xfrm>
              <a:off x="7250832" y="2652969"/>
              <a:ext cx="0" cy="205425"/>
            </a:xfrm>
            <a:prstGeom prst="line">
              <a:avLst/>
            </a:prstGeom>
            <a:noFill/>
            <a:ln w="9525" cap="flat" cmpd="sng" algn="ctr">
              <a:solidFill>
                <a:sysClr val="windowText" lastClr="000000"/>
              </a:solidFill>
              <a:prstDash val="solid"/>
            </a:ln>
            <a:effectLst/>
          </p:spPr>
        </p:cxnSp>
      </p:grpSp>
      <p:grpSp>
        <p:nvGrpSpPr>
          <p:cNvPr id="90" name="グループ化 89"/>
          <p:cNvGrpSpPr/>
          <p:nvPr/>
        </p:nvGrpSpPr>
        <p:grpSpPr>
          <a:xfrm>
            <a:off x="5710618" y="5826393"/>
            <a:ext cx="856205" cy="323842"/>
            <a:chOff x="7250832" y="2652969"/>
            <a:chExt cx="902071" cy="208000"/>
          </a:xfrm>
        </p:grpSpPr>
        <p:cxnSp>
          <p:nvCxnSpPr>
            <p:cNvPr id="91" name="直線コネクタ 90"/>
            <p:cNvCxnSpPr/>
            <p:nvPr/>
          </p:nvCxnSpPr>
          <p:spPr>
            <a:xfrm flipH="1">
              <a:off x="7251700" y="2860969"/>
              <a:ext cx="901203" cy="0"/>
            </a:xfrm>
            <a:prstGeom prst="line">
              <a:avLst/>
            </a:prstGeom>
            <a:noFill/>
            <a:ln w="9525" cap="flat" cmpd="sng" algn="ctr">
              <a:solidFill>
                <a:sysClr val="windowText" lastClr="000000"/>
              </a:solidFill>
              <a:prstDash val="solid"/>
              <a:headEnd type="arrow"/>
            </a:ln>
            <a:effectLst/>
          </p:spPr>
        </p:cxnSp>
        <p:cxnSp>
          <p:nvCxnSpPr>
            <p:cNvPr id="92" name="直線コネクタ 91"/>
            <p:cNvCxnSpPr/>
            <p:nvPr/>
          </p:nvCxnSpPr>
          <p:spPr>
            <a:xfrm>
              <a:off x="7250832" y="2652969"/>
              <a:ext cx="0" cy="205425"/>
            </a:xfrm>
            <a:prstGeom prst="line">
              <a:avLst/>
            </a:prstGeom>
            <a:noFill/>
            <a:ln w="9525" cap="flat" cmpd="sng" algn="ctr">
              <a:solidFill>
                <a:sysClr val="windowText" lastClr="000000"/>
              </a:solidFill>
              <a:prstDash val="solid"/>
            </a:ln>
            <a:effectLst/>
          </p:spPr>
        </p:cxnSp>
      </p:grpSp>
      <p:grpSp>
        <p:nvGrpSpPr>
          <p:cNvPr id="93" name="グループ化 92"/>
          <p:cNvGrpSpPr/>
          <p:nvPr/>
        </p:nvGrpSpPr>
        <p:grpSpPr>
          <a:xfrm flipH="1">
            <a:off x="3357139" y="4788488"/>
            <a:ext cx="701862" cy="178707"/>
            <a:chOff x="7250832" y="2652969"/>
            <a:chExt cx="902071" cy="208000"/>
          </a:xfrm>
        </p:grpSpPr>
        <p:cxnSp>
          <p:nvCxnSpPr>
            <p:cNvPr id="94" name="直線コネクタ 93"/>
            <p:cNvCxnSpPr/>
            <p:nvPr/>
          </p:nvCxnSpPr>
          <p:spPr>
            <a:xfrm flipH="1">
              <a:off x="7251700" y="2860969"/>
              <a:ext cx="901203" cy="0"/>
            </a:xfrm>
            <a:prstGeom prst="line">
              <a:avLst/>
            </a:prstGeom>
            <a:noFill/>
            <a:ln w="9525" cap="flat" cmpd="sng" algn="ctr">
              <a:solidFill>
                <a:sysClr val="windowText" lastClr="000000"/>
              </a:solidFill>
              <a:prstDash val="solid"/>
              <a:headEnd type="arrow"/>
            </a:ln>
            <a:effectLst/>
          </p:spPr>
        </p:cxnSp>
        <p:cxnSp>
          <p:nvCxnSpPr>
            <p:cNvPr id="95" name="直線コネクタ 94"/>
            <p:cNvCxnSpPr/>
            <p:nvPr/>
          </p:nvCxnSpPr>
          <p:spPr>
            <a:xfrm>
              <a:off x="7250832" y="2652969"/>
              <a:ext cx="0" cy="205425"/>
            </a:xfrm>
            <a:prstGeom prst="line">
              <a:avLst/>
            </a:prstGeom>
            <a:noFill/>
            <a:ln w="9525" cap="flat" cmpd="sng" algn="ctr">
              <a:solidFill>
                <a:sysClr val="windowText" lastClr="000000"/>
              </a:solidFill>
              <a:prstDash val="solid"/>
            </a:ln>
            <a:effectLst/>
          </p:spPr>
        </p:cxnSp>
      </p:grpSp>
      <p:sp>
        <p:nvSpPr>
          <p:cNvPr id="96" name="テキスト ボックス 95"/>
          <p:cNvSpPr txBox="1"/>
          <p:nvPr/>
        </p:nvSpPr>
        <p:spPr>
          <a:xfrm>
            <a:off x="4389378" y="4396178"/>
            <a:ext cx="761747"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流出・灌漑</a:t>
            </a:r>
          </a:p>
        </p:txBody>
      </p:sp>
      <p:sp>
        <p:nvSpPr>
          <p:cNvPr id="97" name="テキスト ボックス 96"/>
          <p:cNvSpPr txBox="1"/>
          <p:nvPr/>
        </p:nvSpPr>
        <p:spPr>
          <a:xfrm>
            <a:off x="1860729" y="923837"/>
            <a:ext cx="716290" cy="307777"/>
          </a:xfrm>
          <a:prstGeom prst="rect">
            <a:avLst/>
          </a:prstGeom>
          <a:solidFill>
            <a:srgbClr val="72A376">
              <a:lumMod val="60000"/>
              <a:lumOff val="40000"/>
            </a:srgbClr>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葉</a:t>
            </a:r>
          </a:p>
        </p:txBody>
      </p:sp>
      <p:sp>
        <p:nvSpPr>
          <p:cNvPr id="98" name="テキスト ボックス 97"/>
          <p:cNvSpPr txBox="1"/>
          <p:nvPr/>
        </p:nvSpPr>
        <p:spPr>
          <a:xfrm>
            <a:off x="2349040" y="1296431"/>
            <a:ext cx="716290" cy="307777"/>
          </a:xfrm>
          <a:prstGeom prst="rect">
            <a:avLst/>
          </a:prstGeom>
          <a:solidFill>
            <a:srgbClr val="72A376">
              <a:lumMod val="60000"/>
              <a:lumOff val="40000"/>
            </a:srgbClr>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枝</a:t>
            </a:r>
          </a:p>
        </p:txBody>
      </p:sp>
      <p:sp>
        <p:nvSpPr>
          <p:cNvPr id="99" name="テキスト ボックス 98"/>
          <p:cNvSpPr txBox="1"/>
          <p:nvPr/>
        </p:nvSpPr>
        <p:spPr>
          <a:xfrm>
            <a:off x="1377286" y="1296431"/>
            <a:ext cx="716290" cy="307777"/>
          </a:xfrm>
          <a:prstGeom prst="rect">
            <a:avLst/>
          </a:prstGeom>
          <a:solidFill>
            <a:srgbClr val="72A376">
              <a:lumMod val="60000"/>
              <a:lumOff val="40000"/>
            </a:srgbClr>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樹皮</a:t>
            </a:r>
          </a:p>
        </p:txBody>
      </p:sp>
      <p:sp>
        <p:nvSpPr>
          <p:cNvPr id="100" name="テキスト ボックス 99"/>
          <p:cNvSpPr txBox="1"/>
          <p:nvPr/>
        </p:nvSpPr>
        <p:spPr>
          <a:xfrm>
            <a:off x="1138980" y="1705027"/>
            <a:ext cx="716290" cy="307777"/>
          </a:xfrm>
          <a:prstGeom prst="rect">
            <a:avLst/>
          </a:prstGeom>
          <a:solidFill>
            <a:srgbClr val="72A376">
              <a:lumMod val="60000"/>
              <a:lumOff val="40000"/>
            </a:srgbClr>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辺材</a:t>
            </a:r>
          </a:p>
        </p:txBody>
      </p:sp>
      <p:sp>
        <p:nvSpPr>
          <p:cNvPr id="101" name="テキスト ボックス 100"/>
          <p:cNvSpPr txBox="1"/>
          <p:nvPr/>
        </p:nvSpPr>
        <p:spPr>
          <a:xfrm>
            <a:off x="2558098" y="1693200"/>
            <a:ext cx="716290" cy="307777"/>
          </a:xfrm>
          <a:prstGeom prst="rect">
            <a:avLst/>
          </a:prstGeom>
          <a:solidFill>
            <a:srgbClr val="72A376">
              <a:lumMod val="60000"/>
              <a:lumOff val="40000"/>
            </a:srgbClr>
          </a:solidFill>
          <a:ln>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心材</a:t>
            </a:r>
          </a:p>
        </p:txBody>
      </p:sp>
      <p:sp>
        <p:nvSpPr>
          <p:cNvPr id="102" name="テキスト ボックス 101"/>
          <p:cNvSpPr txBox="1"/>
          <p:nvPr/>
        </p:nvSpPr>
        <p:spPr>
          <a:xfrm>
            <a:off x="1841808" y="2214166"/>
            <a:ext cx="716290" cy="307777"/>
          </a:xfrm>
          <a:prstGeom prst="rect">
            <a:avLst/>
          </a:prstGeom>
          <a:solidFill>
            <a:srgbClr val="72A376">
              <a:lumMod val="60000"/>
              <a:lumOff val="40000"/>
            </a:srgbClr>
          </a:solidFill>
          <a:ln w="9525">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落葉層</a:t>
            </a:r>
          </a:p>
        </p:txBody>
      </p:sp>
      <p:sp>
        <p:nvSpPr>
          <p:cNvPr id="103" name="テキスト ボックス 102"/>
          <p:cNvSpPr txBox="1"/>
          <p:nvPr/>
        </p:nvSpPr>
        <p:spPr>
          <a:xfrm>
            <a:off x="1835969" y="2709172"/>
            <a:ext cx="1151856" cy="307777"/>
          </a:xfrm>
          <a:prstGeom prst="rect">
            <a:avLst/>
          </a:prstGeom>
          <a:solidFill>
            <a:srgbClr val="72A376">
              <a:lumMod val="60000"/>
              <a:lumOff val="40000"/>
            </a:srgbClr>
          </a:solidFill>
          <a:ln w="9525">
            <a:solidFill>
              <a:sysClr val="windowText" lastClr="00000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土壌層</a:t>
            </a:r>
          </a:p>
        </p:txBody>
      </p:sp>
      <p:sp>
        <p:nvSpPr>
          <p:cNvPr id="104" name="円弧 103"/>
          <p:cNvSpPr/>
          <p:nvPr/>
        </p:nvSpPr>
        <p:spPr>
          <a:xfrm>
            <a:off x="2078718" y="1488440"/>
            <a:ext cx="309019" cy="309019"/>
          </a:xfrm>
          <a:prstGeom prst="arc">
            <a:avLst>
              <a:gd name="adj1" fmla="val 12538529"/>
              <a:gd name="adj2" fmla="val 8123893"/>
            </a:avLst>
          </a:prstGeom>
          <a:noFill/>
          <a:ln w="9525" cap="flat" cmpd="sng" algn="ctr">
            <a:solidFill>
              <a:sysClr val="windowText" lastClr="000000"/>
            </a:solidFill>
            <a:prstDash val="solid"/>
            <a:headEnd type="arrow"/>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105" name="テキスト ボックス 104"/>
          <p:cNvSpPr txBox="1"/>
          <p:nvPr/>
        </p:nvSpPr>
        <p:spPr>
          <a:xfrm>
            <a:off x="1726064" y="1557920"/>
            <a:ext cx="764569" cy="261610"/>
          </a:xfrm>
          <a:prstGeom prst="rect">
            <a:avLst/>
          </a:prstGeom>
          <a:noFill/>
        </p:spPr>
        <p:txBody>
          <a:bodyPr wrap="square" rtlCol="0">
            <a:spAutoFit/>
          </a:bodyPr>
          <a:lstStyle/>
          <a:p>
            <a:pPr eaLnBrk="1" hangingPunct="1"/>
            <a:r>
              <a:rPr lang="ja-JP" altLang="en-US" sz="1100" b="1" dirty="0">
                <a:solidFill>
                  <a:prstClr val="black"/>
                </a:solidFill>
                <a:latin typeface="游ゴシック" panose="020B0400000000000000" pitchFamily="50" charset="-128"/>
                <a:ea typeface="游ゴシック" panose="020B0400000000000000" pitchFamily="50" charset="-128"/>
              </a:rPr>
              <a:t>転流など</a:t>
            </a:r>
          </a:p>
        </p:txBody>
      </p:sp>
      <p:cxnSp>
        <p:nvCxnSpPr>
          <p:cNvPr id="106" name="直線矢印コネクタ 105"/>
          <p:cNvCxnSpPr/>
          <p:nvPr/>
        </p:nvCxnSpPr>
        <p:spPr>
          <a:xfrm>
            <a:off x="2288058" y="1978975"/>
            <a:ext cx="0" cy="247650"/>
          </a:xfrm>
          <a:prstGeom prst="straightConnector1">
            <a:avLst/>
          </a:prstGeom>
          <a:noFill/>
          <a:ln w="9525" cap="flat" cmpd="sng" algn="ctr">
            <a:solidFill>
              <a:sysClr val="windowText" lastClr="000000"/>
            </a:solidFill>
            <a:prstDash val="solid"/>
            <a:headEnd type="arrow"/>
            <a:tailEnd type="none"/>
          </a:ln>
          <a:effectLst/>
        </p:spPr>
      </p:cxnSp>
      <p:cxnSp>
        <p:nvCxnSpPr>
          <p:cNvPr id="107" name="直線矢印コネクタ 106"/>
          <p:cNvCxnSpPr/>
          <p:nvPr/>
        </p:nvCxnSpPr>
        <p:spPr>
          <a:xfrm>
            <a:off x="2128910" y="2517143"/>
            <a:ext cx="0" cy="183505"/>
          </a:xfrm>
          <a:prstGeom prst="straightConnector1">
            <a:avLst/>
          </a:prstGeom>
          <a:noFill/>
          <a:ln w="9525" cap="flat" cmpd="sng" algn="ctr">
            <a:solidFill>
              <a:sysClr val="windowText" lastClr="000000"/>
            </a:solidFill>
            <a:prstDash val="solid"/>
            <a:tailEnd type="arrow"/>
          </a:ln>
          <a:effectLst/>
        </p:spPr>
      </p:cxnSp>
      <p:sp>
        <p:nvSpPr>
          <p:cNvPr id="108" name="円弧 107"/>
          <p:cNvSpPr/>
          <p:nvPr/>
        </p:nvSpPr>
        <p:spPr>
          <a:xfrm>
            <a:off x="2267744" y="2019318"/>
            <a:ext cx="505298" cy="726505"/>
          </a:xfrm>
          <a:prstGeom prst="arc">
            <a:avLst>
              <a:gd name="adj1" fmla="val 16441100"/>
              <a:gd name="adj2" fmla="val 5152171"/>
            </a:avLst>
          </a:prstGeom>
          <a:noFill/>
          <a:ln w="9525" cap="flat" cmpd="sng" algn="ctr">
            <a:solidFill>
              <a:sysClr val="windowText" lastClr="000000"/>
            </a:solidFill>
            <a:prstDash val="solid"/>
            <a:headEnd type="arrow"/>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109" name="テキスト ボックス 108"/>
          <p:cNvSpPr txBox="1"/>
          <p:nvPr/>
        </p:nvSpPr>
        <p:spPr>
          <a:xfrm>
            <a:off x="2483768" y="2169759"/>
            <a:ext cx="415498"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吸収</a:t>
            </a:r>
          </a:p>
        </p:txBody>
      </p:sp>
      <p:sp>
        <p:nvSpPr>
          <p:cNvPr id="110" name="テキスト ボックス 109"/>
          <p:cNvSpPr txBox="1"/>
          <p:nvPr/>
        </p:nvSpPr>
        <p:spPr>
          <a:xfrm>
            <a:off x="2259676" y="1989942"/>
            <a:ext cx="415498"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吸収</a:t>
            </a:r>
          </a:p>
        </p:txBody>
      </p:sp>
      <p:sp>
        <p:nvSpPr>
          <p:cNvPr id="111" name="テキスト ボックス 110"/>
          <p:cNvSpPr txBox="1"/>
          <p:nvPr/>
        </p:nvSpPr>
        <p:spPr>
          <a:xfrm>
            <a:off x="1104868" y="1978189"/>
            <a:ext cx="1107996"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落葉・樹幹流など</a:t>
            </a:r>
          </a:p>
        </p:txBody>
      </p:sp>
      <p:sp>
        <p:nvSpPr>
          <p:cNvPr id="112" name="テキスト ボックス 111"/>
          <p:cNvSpPr txBox="1"/>
          <p:nvPr/>
        </p:nvSpPr>
        <p:spPr>
          <a:xfrm>
            <a:off x="1133090" y="2501440"/>
            <a:ext cx="1107996"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脱離・移流・分散</a:t>
            </a:r>
          </a:p>
        </p:txBody>
      </p:sp>
      <p:cxnSp>
        <p:nvCxnSpPr>
          <p:cNvPr id="113" name="直線矢印コネクタ 112"/>
          <p:cNvCxnSpPr/>
          <p:nvPr/>
        </p:nvCxnSpPr>
        <p:spPr>
          <a:xfrm>
            <a:off x="2128910" y="1988500"/>
            <a:ext cx="0" cy="245750"/>
          </a:xfrm>
          <a:prstGeom prst="straightConnector1">
            <a:avLst/>
          </a:prstGeom>
          <a:noFill/>
          <a:ln w="9525" cap="flat" cmpd="sng" algn="ctr">
            <a:solidFill>
              <a:sysClr val="windowText" lastClr="000000"/>
            </a:solidFill>
            <a:prstDash val="solid"/>
            <a:tailEnd type="arrow"/>
          </a:ln>
          <a:effectLst/>
        </p:spPr>
      </p:cxnSp>
      <p:cxnSp>
        <p:nvCxnSpPr>
          <p:cNvPr id="114" name="直線矢印コネクタ 113"/>
          <p:cNvCxnSpPr/>
          <p:nvPr/>
        </p:nvCxnSpPr>
        <p:spPr>
          <a:xfrm>
            <a:off x="3447339" y="2328120"/>
            <a:ext cx="1692000" cy="0"/>
          </a:xfrm>
          <a:prstGeom prst="straightConnector1">
            <a:avLst/>
          </a:prstGeom>
          <a:noFill/>
          <a:ln w="9525" cap="flat" cmpd="sng" algn="ctr">
            <a:solidFill>
              <a:sysClr val="windowText" lastClr="000000"/>
            </a:solidFill>
            <a:prstDash val="solid"/>
            <a:tailEnd type="arrow"/>
          </a:ln>
          <a:effectLst/>
        </p:spPr>
      </p:cxnSp>
      <p:sp>
        <p:nvSpPr>
          <p:cNvPr id="115" name="テキスト ボックス 114"/>
          <p:cNvSpPr txBox="1"/>
          <p:nvPr/>
        </p:nvSpPr>
        <p:spPr>
          <a:xfrm>
            <a:off x="4571298" y="3945305"/>
            <a:ext cx="415498"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流出</a:t>
            </a:r>
          </a:p>
        </p:txBody>
      </p:sp>
      <p:sp>
        <p:nvSpPr>
          <p:cNvPr id="116" name="テキスト ボックス 115"/>
          <p:cNvSpPr txBox="1"/>
          <p:nvPr/>
        </p:nvSpPr>
        <p:spPr>
          <a:xfrm>
            <a:off x="5888400" y="5394695"/>
            <a:ext cx="761747"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堆積・収着</a:t>
            </a:r>
          </a:p>
        </p:txBody>
      </p:sp>
      <p:sp>
        <p:nvSpPr>
          <p:cNvPr id="117" name="テキスト ボックス 116"/>
          <p:cNvSpPr txBox="1"/>
          <p:nvPr/>
        </p:nvSpPr>
        <p:spPr>
          <a:xfrm>
            <a:off x="5901468" y="5690817"/>
            <a:ext cx="761747"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侵食・脱離</a:t>
            </a:r>
          </a:p>
        </p:txBody>
      </p:sp>
      <p:grpSp>
        <p:nvGrpSpPr>
          <p:cNvPr id="118" name="グループ化 117"/>
          <p:cNvGrpSpPr/>
          <p:nvPr/>
        </p:nvGrpSpPr>
        <p:grpSpPr>
          <a:xfrm>
            <a:off x="3548546" y="673833"/>
            <a:ext cx="2639139" cy="1213213"/>
            <a:chOff x="3545367" y="613760"/>
            <a:chExt cx="2639139" cy="1213213"/>
          </a:xfrm>
        </p:grpSpPr>
        <p:pic>
          <p:nvPicPr>
            <p:cNvPr id="119"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5367" y="613760"/>
              <a:ext cx="1611379" cy="1206588"/>
            </a:xfrm>
            <a:prstGeom prst="rect">
              <a:avLst/>
            </a:prstGeom>
            <a:noFill/>
            <a:ln w="19050">
              <a:solidFill>
                <a:sysClr val="windowText" lastClr="000000"/>
              </a:solidFill>
              <a:miter lim="800000"/>
              <a:headEnd/>
              <a:tailEnd/>
            </a:ln>
            <a:extLst>
              <a:ext uri="{909E8E84-426E-40DD-AFC4-6F175D3DCCD1}">
                <a14:hiddenFill xmlns:a14="http://schemas.microsoft.com/office/drawing/2010/main">
                  <a:solidFill>
                    <a:schemeClr val="accent1"/>
                  </a:solidFill>
                </a14:hiddenFill>
              </a:ext>
            </a:extLst>
          </p:spPr>
        </p:pic>
        <p:sp>
          <p:nvSpPr>
            <p:cNvPr id="120" name="テキスト ボックス 119"/>
            <p:cNvSpPr txBox="1"/>
            <p:nvPr/>
          </p:nvSpPr>
          <p:spPr>
            <a:xfrm>
              <a:off x="4768734" y="1549974"/>
              <a:ext cx="1415772" cy="276999"/>
            </a:xfrm>
            <a:prstGeom prst="rect">
              <a:avLst/>
            </a:prstGeom>
            <a:solidFill>
              <a:sysClr val="window" lastClr="FFFFFF"/>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森林土壌流亡調査</a:t>
              </a:r>
            </a:p>
          </p:txBody>
        </p:sp>
      </p:grpSp>
      <p:grpSp>
        <p:nvGrpSpPr>
          <p:cNvPr id="121" name="グループ化 120"/>
          <p:cNvGrpSpPr/>
          <p:nvPr/>
        </p:nvGrpSpPr>
        <p:grpSpPr>
          <a:xfrm>
            <a:off x="7415023" y="1525071"/>
            <a:ext cx="1640413" cy="1822753"/>
            <a:chOff x="-1074517" y="2937982"/>
            <a:chExt cx="1640413" cy="1822753"/>
          </a:xfrm>
        </p:grpSpPr>
        <p:pic>
          <p:nvPicPr>
            <p:cNvPr id="12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3776" y="2937982"/>
              <a:ext cx="1619672" cy="1322181"/>
            </a:xfrm>
            <a:prstGeom prst="rect">
              <a:avLst/>
            </a:prstGeom>
            <a:noFill/>
            <a:ln w="19050">
              <a:solidFill>
                <a:sysClr val="windowText" lastClr="000000"/>
              </a:solidFill>
              <a:miter lim="800000"/>
              <a:headEnd/>
              <a:tailEnd/>
            </a:ln>
            <a:extLst>
              <a:ext uri="{909E8E84-426E-40DD-AFC4-6F175D3DCCD1}">
                <a14:hiddenFill xmlns:a14="http://schemas.microsoft.com/office/drawing/2010/main">
                  <a:solidFill>
                    <a:schemeClr val="accent1"/>
                  </a:solidFill>
                </a14:hiddenFill>
              </a:ext>
            </a:extLst>
          </p:spPr>
        </p:pic>
        <p:sp>
          <p:nvSpPr>
            <p:cNvPr id="123" name="テキスト ボックス 122"/>
            <p:cNvSpPr txBox="1"/>
            <p:nvPr/>
          </p:nvSpPr>
          <p:spPr>
            <a:xfrm>
              <a:off x="-1074517" y="4299070"/>
              <a:ext cx="1415772" cy="461665"/>
            </a:xfrm>
            <a:prstGeom prst="rect">
              <a:avLst/>
            </a:prstGeom>
            <a:solidFill>
              <a:sysClr val="window" lastClr="FFFFFF"/>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湖沼での沈降土砂</a:t>
              </a:r>
              <a:br>
                <a:rPr kumimoji="0" lang="en-US" altLang="ja-JP"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b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サンプリング</a:t>
              </a:r>
            </a:p>
          </p:txBody>
        </p:sp>
      </p:grpSp>
      <p:grpSp>
        <p:nvGrpSpPr>
          <p:cNvPr id="124" name="グループ化 123"/>
          <p:cNvGrpSpPr/>
          <p:nvPr/>
        </p:nvGrpSpPr>
        <p:grpSpPr>
          <a:xfrm>
            <a:off x="7412267" y="5291690"/>
            <a:ext cx="1712602" cy="1545977"/>
            <a:chOff x="9678252" y="3539615"/>
            <a:chExt cx="1712602" cy="1545977"/>
          </a:xfrm>
        </p:grpSpPr>
        <p:pic>
          <p:nvPicPr>
            <p:cNvPr id="125" name="図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93358" y="3539615"/>
              <a:ext cx="1619671" cy="1214753"/>
            </a:xfrm>
            <a:prstGeom prst="rect">
              <a:avLst/>
            </a:prstGeom>
            <a:ln w="19050">
              <a:solidFill>
                <a:sysClr val="windowText" lastClr="000000"/>
              </a:solidFill>
            </a:ln>
          </p:spPr>
        </p:pic>
        <p:sp>
          <p:nvSpPr>
            <p:cNvPr id="126" name="テキスト ボックス 125"/>
            <p:cNvSpPr txBox="1"/>
            <p:nvPr/>
          </p:nvSpPr>
          <p:spPr>
            <a:xfrm>
              <a:off x="9678252" y="4808593"/>
              <a:ext cx="1712602" cy="276999"/>
            </a:xfrm>
            <a:prstGeom prst="rect">
              <a:avLst/>
            </a:prstGeom>
            <a:solidFill>
              <a:sysClr val="window" lastClr="FFFFFF"/>
            </a:solidFill>
            <a:ln>
              <a:solidFill>
                <a:sysClr val="windowText" lastClr="00000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海底土のサンプリング</a:t>
              </a:r>
            </a:p>
          </p:txBody>
        </p:sp>
      </p:grpSp>
      <p:pic>
        <p:nvPicPr>
          <p:cNvPr id="127" name="図 126"/>
          <p:cNvPicPr>
            <a:picLocks noChangeAspect="1"/>
          </p:cNvPicPr>
          <p:nvPr/>
        </p:nvPicPr>
        <p:blipFill>
          <a:blip r:embed="rId5"/>
          <a:stretch>
            <a:fillRect/>
          </a:stretch>
        </p:blipFill>
        <p:spPr>
          <a:xfrm>
            <a:off x="-67681" y="899141"/>
            <a:ext cx="1176570" cy="1965689"/>
          </a:xfrm>
          <a:prstGeom prst="rect">
            <a:avLst/>
          </a:prstGeom>
        </p:spPr>
      </p:pic>
      <p:grpSp>
        <p:nvGrpSpPr>
          <p:cNvPr id="128" name="グループ化 127"/>
          <p:cNvGrpSpPr/>
          <p:nvPr/>
        </p:nvGrpSpPr>
        <p:grpSpPr>
          <a:xfrm>
            <a:off x="7416815" y="3526320"/>
            <a:ext cx="1569660" cy="1571073"/>
            <a:chOff x="-1069433" y="1814265"/>
            <a:chExt cx="1569660" cy="1571073"/>
          </a:xfrm>
        </p:grpSpPr>
        <p:pic>
          <p:nvPicPr>
            <p:cNvPr id="129"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659" t="4225" r="7594" b="6215"/>
            <a:stretch/>
          </p:blipFill>
          <p:spPr bwMode="auto">
            <a:xfrm>
              <a:off x="-1057364" y="1814265"/>
              <a:ext cx="1495950" cy="1066680"/>
            </a:xfrm>
            <a:prstGeom prst="rect">
              <a:avLst/>
            </a:prstGeom>
            <a:noFill/>
            <a:ln w="19050">
              <a:solidFill>
                <a:sysClr val="windowText" lastClr="000000"/>
              </a:solidFill>
              <a:miter lim="800000"/>
              <a:headEnd/>
              <a:tailEnd/>
            </a:ln>
            <a:extLst>
              <a:ext uri="{909E8E84-426E-40DD-AFC4-6F175D3DCCD1}">
                <a14:hiddenFill xmlns:a14="http://schemas.microsoft.com/office/drawing/2010/main">
                  <a:solidFill>
                    <a:schemeClr val="accent1"/>
                  </a:solidFill>
                </a14:hiddenFill>
              </a:ext>
            </a:extLst>
          </p:spPr>
        </p:pic>
        <p:sp>
          <p:nvSpPr>
            <p:cNvPr id="130" name="テキスト ボックス 129"/>
            <p:cNvSpPr txBox="1"/>
            <p:nvPr/>
          </p:nvSpPr>
          <p:spPr>
            <a:xfrm>
              <a:off x="-1069433" y="2923673"/>
              <a:ext cx="1569660" cy="461665"/>
            </a:xfrm>
            <a:prstGeom prst="rect">
              <a:avLst/>
            </a:prstGeom>
            <a:solidFill>
              <a:sysClr val="window" lastClr="FFFFFF"/>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河川水の自動観測・</a:t>
              </a:r>
              <a:br>
                <a:rPr kumimoji="0" lang="en-US" altLang="ja-JP"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b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サンプリング</a:t>
              </a:r>
            </a:p>
          </p:txBody>
        </p:sp>
      </p:grpSp>
      <p:sp>
        <p:nvSpPr>
          <p:cNvPr id="131" name="テキスト ボックス 130"/>
          <p:cNvSpPr txBox="1"/>
          <p:nvPr/>
        </p:nvSpPr>
        <p:spPr>
          <a:xfrm>
            <a:off x="5953294" y="2558025"/>
            <a:ext cx="761747"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堆積・収着</a:t>
            </a:r>
          </a:p>
        </p:txBody>
      </p:sp>
      <p:sp>
        <p:nvSpPr>
          <p:cNvPr id="132" name="テキスト ボックス 131"/>
          <p:cNvSpPr txBox="1"/>
          <p:nvPr/>
        </p:nvSpPr>
        <p:spPr>
          <a:xfrm>
            <a:off x="5966362" y="2854147"/>
            <a:ext cx="761747" cy="230832"/>
          </a:xfrm>
          <a:prstGeom prst="rect">
            <a:avLst/>
          </a:prstGeom>
          <a:noFill/>
        </p:spPr>
        <p:txBody>
          <a:bodyPr wrap="none" rtlCol="0">
            <a:spAutoFit/>
          </a:bodyPr>
          <a:lstStyle/>
          <a:p>
            <a:pPr eaLnBrk="1" hangingPunct="1"/>
            <a:r>
              <a:rPr lang="ja-JP" altLang="en-US" sz="900" b="1" dirty="0">
                <a:solidFill>
                  <a:prstClr val="black"/>
                </a:solidFill>
                <a:latin typeface="游ゴシック" panose="020B0400000000000000" pitchFamily="50" charset="-128"/>
                <a:ea typeface="游ゴシック" panose="020B0400000000000000" pitchFamily="50" charset="-128"/>
              </a:rPr>
              <a:t>侵食・脱離</a:t>
            </a:r>
          </a:p>
        </p:txBody>
      </p:sp>
      <p:grpSp>
        <p:nvGrpSpPr>
          <p:cNvPr id="133" name="グループ化 132"/>
          <p:cNvGrpSpPr>
            <a:grpSpLocks noChangeAspect="1"/>
          </p:cNvGrpSpPr>
          <p:nvPr/>
        </p:nvGrpSpPr>
        <p:grpSpPr>
          <a:xfrm>
            <a:off x="8529" y="3217438"/>
            <a:ext cx="1720895" cy="1533795"/>
            <a:chOff x="98067" y="5018027"/>
            <a:chExt cx="1720895" cy="1533795"/>
          </a:xfrm>
        </p:grpSpPr>
        <p:pic>
          <p:nvPicPr>
            <p:cNvPr id="134"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8067" y="5018027"/>
              <a:ext cx="1720895" cy="1029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5" name="テキスト ボックス 134"/>
            <p:cNvSpPr txBox="1"/>
            <p:nvPr/>
          </p:nvSpPr>
          <p:spPr>
            <a:xfrm>
              <a:off x="314741" y="6090157"/>
              <a:ext cx="1261884" cy="461665"/>
            </a:xfrm>
            <a:prstGeom prst="rect">
              <a:avLst/>
            </a:prstGeom>
            <a:solidFill>
              <a:sysClr val="window" lastClr="FFFFFF"/>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森林生態系内の</a:t>
              </a:r>
              <a:br>
                <a:rPr kumimoji="0" lang="en-US" altLang="ja-JP"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b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分布状況の観察</a:t>
              </a:r>
            </a:p>
          </p:txBody>
        </p:sp>
      </p:grpSp>
      <p:grpSp>
        <p:nvGrpSpPr>
          <p:cNvPr id="136" name="グループ化 135"/>
          <p:cNvGrpSpPr/>
          <p:nvPr/>
        </p:nvGrpSpPr>
        <p:grpSpPr>
          <a:xfrm>
            <a:off x="1838420" y="3306830"/>
            <a:ext cx="1723549" cy="1383485"/>
            <a:chOff x="2276697" y="3260538"/>
            <a:chExt cx="1723549" cy="1383485"/>
          </a:xfrm>
        </p:grpSpPr>
        <p:pic>
          <p:nvPicPr>
            <p:cNvPr id="137" name="図 136"/>
            <p:cNvPicPr>
              <a:picLocks noChangeAspect="1"/>
            </p:cNvPicPr>
            <p:nvPr/>
          </p:nvPicPr>
          <p:blipFill rotWithShape="1">
            <a:blip r:embed="rId8"/>
            <a:srcRect l="1593" r="14297"/>
            <a:stretch/>
          </p:blipFill>
          <p:spPr>
            <a:xfrm>
              <a:off x="2580994" y="3260538"/>
              <a:ext cx="1400832" cy="1074705"/>
            </a:xfrm>
            <a:prstGeom prst="rect">
              <a:avLst/>
            </a:prstGeom>
            <a:ln w="19050">
              <a:solidFill>
                <a:sysClr val="windowText" lastClr="000000"/>
              </a:solidFill>
            </a:ln>
          </p:spPr>
        </p:pic>
        <p:sp>
          <p:nvSpPr>
            <p:cNvPr id="138" name="テキスト ボックス 137"/>
            <p:cNvSpPr txBox="1"/>
            <p:nvPr/>
          </p:nvSpPr>
          <p:spPr>
            <a:xfrm>
              <a:off x="2276697" y="4367024"/>
              <a:ext cx="1723549" cy="276999"/>
            </a:xfrm>
            <a:prstGeom prst="rect">
              <a:avLst/>
            </a:prstGeom>
            <a:solidFill>
              <a:sysClr val="window" lastClr="FFFFFF"/>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都市域からの流出調査</a:t>
              </a:r>
            </a:p>
          </p:txBody>
        </p:sp>
      </p:grpSp>
      <p:grpSp>
        <p:nvGrpSpPr>
          <p:cNvPr id="139" name="グループ化 138">
            <a:extLst>
              <a:ext uri="{FF2B5EF4-FFF2-40B4-BE49-F238E27FC236}">
                <a16:creationId xmlns:a16="http://schemas.microsoft.com/office/drawing/2014/main" id="{3BA785CA-878F-EA00-EE78-70AA2AED3221}"/>
              </a:ext>
            </a:extLst>
          </p:cNvPr>
          <p:cNvGrpSpPr/>
          <p:nvPr/>
        </p:nvGrpSpPr>
        <p:grpSpPr>
          <a:xfrm>
            <a:off x="18468" y="5436358"/>
            <a:ext cx="2951576" cy="1392494"/>
            <a:chOff x="18468" y="5436358"/>
            <a:chExt cx="2951576" cy="1392494"/>
          </a:xfrm>
        </p:grpSpPr>
        <p:grpSp>
          <p:nvGrpSpPr>
            <p:cNvPr id="140" name="グループ化 139"/>
            <p:cNvGrpSpPr/>
            <p:nvPr/>
          </p:nvGrpSpPr>
          <p:grpSpPr>
            <a:xfrm>
              <a:off x="1554272" y="5436358"/>
              <a:ext cx="1415772" cy="1392494"/>
              <a:chOff x="10003617" y="4871205"/>
              <a:chExt cx="1415772" cy="1392494"/>
            </a:xfrm>
          </p:grpSpPr>
          <p:pic>
            <p:nvPicPr>
              <p:cNvPr id="143" name="Picture 4" descr="H:\wd_Fukushima_2014.4-\301_予算関連\FYH28\161200_会計検査（Ge購入）\Ge写真\IMGP1131.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3297" r="16010"/>
              <a:stretch/>
            </p:blipFill>
            <p:spPr bwMode="auto">
              <a:xfrm>
                <a:off x="10017049" y="4871205"/>
                <a:ext cx="1330362" cy="1058563"/>
              </a:xfrm>
              <a:prstGeom prst="rect">
                <a:avLst/>
              </a:prstGeom>
              <a:noFill/>
              <a:ln w="19050">
                <a:solidFill>
                  <a:sysClr val="windowText" lastClr="000000"/>
                </a:solidFill>
              </a:ln>
              <a:extLst>
                <a:ext uri="{909E8E84-426E-40DD-AFC4-6F175D3DCCD1}">
                  <a14:hiddenFill xmlns:a14="http://schemas.microsoft.com/office/drawing/2010/main">
                    <a:solidFill>
                      <a:srgbClr val="FFFFFF"/>
                    </a:solidFill>
                  </a14:hiddenFill>
                </a:ext>
              </a:extLst>
            </p:spPr>
          </p:pic>
          <p:sp>
            <p:nvSpPr>
              <p:cNvPr id="144" name="テキスト ボックス 143"/>
              <p:cNvSpPr txBox="1"/>
              <p:nvPr/>
            </p:nvSpPr>
            <p:spPr>
              <a:xfrm>
                <a:off x="10003617" y="5986700"/>
                <a:ext cx="1415772" cy="276999"/>
              </a:xfrm>
              <a:prstGeom prst="rect">
                <a:avLst/>
              </a:prstGeom>
              <a:solidFill>
                <a:sysClr val="window" lastClr="FFFFFF"/>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放射能濃度の測定</a:t>
                </a:r>
              </a:p>
            </p:txBody>
          </p:sp>
        </p:grpSp>
        <p:pic>
          <p:nvPicPr>
            <p:cNvPr id="141" name="図 140">
              <a:extLst>
                <a:ext uri="{FF2B5EF4-FFF2-40B4-BE49-F238E27FC236}">
                  <a16:creationId xmlns:a16="http://schemas.microsoft.com/office/drawing/2014/main" id="{BB60B69B-FF87-43D9-8C87-8E79CC5AE61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589" y="5436358"/>
              <a:ext cx="1411417" cy="1058563"/>
            </a:xfrm>
            <a:prstGeom prst="rect">
              <a:avLst/>
            </a:prstGeom>
            <a:ln w="19050">
              <a:solidFill>
                <a:sysClr val="windowText" lastClr="000000"/>
              </a:solidFill>
            </a:ln>
          </p:spPr>
        </p:pic>
        <p:sp>
          <p:nvSpPr>
            <p:cNvPr id="142" name="テキスト ボックス 141"/>
            <p:cNvSpPr txBox="1"/>
            <p:nvPr/>
          </p:nvSpPr>
          <p:spPr>
            <a:xfrm>
              <a:off x="18468" y="6551852"/>
              <a:ext cx="1454244" cy="276999"/>
            </a:xfrm>
            <a:prstGeom prst="rect">
              <a:avLst/>
            </a:prstGeom>
            <a:solidFill>
              <a:sysClr val="window" lastClr="FFFFFF"/>
            </a:solidFill>
            <a:ln>
              <a:solidFill>
                <a:sysClr val="windowText" lastClr="000000"/>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Cs</a:t>
              </a:r>
              <a:r>
                <a:rPr kumimoji="0" lang="ja-JP" altLang="en-US" sz="12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rPr>
                <a:t>吸着固相の同定</a:t>
              </a:r>
            </a:p>
          </p:txBody>
        </p:sp>
      </p:grpSp>
      <p:sp>
        <p:nvSpPr>
          <p:cNvPr id="2" name="テキスト ボックス 1"/>
          <p:cNvSpPr txBox="1"/>
          <p:nvPr/>
        </p:nvSpPr>
        <p:spPr>
          <a:xfrm>
            <a:off x="5159925" y="644337"/>
            <a:ext cx="4746075" cy="923330"/>
          </a:xfrm>
          <a:prstGeom prst="rect">
            <a:avLst/>
          </a:prstGeom>
          <a:noFill/>
        </p:spPr>
        <p:txBody>
          <a:bodyPr wrap="square" rtlCol="0">
            <a:spAutoFit/>
          </a:bodyPr>
          <a:lstStyle/>
          <a:p>
            <a:pPr marL="176213" indent="-176213">
              <a:buFont typeface="Arial" panose="020B0604020202020204" pitchFamily="34" charset="0"/>
              <a:buChar char="•"/>
            </a:pPr>
            <a:r>
              <a:rPr lang="ja-JP" altLang="en-US" dirty="0">
                <a:latin typeface="Meiryo UI" panose="020B0604030504040204" pitchFamily="50" charset="-128"/>
                <a:ea typeface="Meiryo UI" panose="020B0604030504040204" pitchFamily="50" charset="-128"/>
              </a:rPr>
              <a:t>森林から河川水系・河口域まで系統的に調査を行うことで、放射性</a:t>
            </a:r>
            <a:r>
              <a:rPr lang="pl-PL" altLang="ja-JP" dirty="0">
                <a:latin typeface="Meiryo UI" panose="020B0604030504040204" pitchFamily="50" charset="-128"/>
                <a:ea typeface="Meiryo UI" panose="020B0604030504040204" pitchFamily="50" charset="-128"/>
              </a:rPr>
              <a:t>Cs</a:t>
            </a:r>
            <a:r>
              <a:rPr lang="ja-JP" altLang="en-US" dirty="0">
                <a:latin typeface="Meiryo UI" panose="020B0604030504040204" pitchFamily="50" charset="-128"/>
                <a:ea typeface="Meiryo UI" panose="020B0604030504040204" pitchFamily="50" charset="-128"/>
              </a:rPr>
              <a:t>の水系全体での挙動を把握した。</a:t>
            </a:r>
            <a:endParaRPr kumimoji="1"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330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fade">
                                      <p:cBhvr>
                                        <p:cTn id="10" dur="500"/>
                                        <p:tgtEl>
                                          <p:spTgt spid="1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fade">
                                      <p:cBhvr>
                                        <p:cTn id="15" dur="500"/>
                                        <p:tgtEl>
                                          <p:spTgt spid="121"/>
                                        </p:tgtEl>
                                      </p:cBhvr>
                                    </p:animEffect>
                                  </p:childTnLst>
                                </p:cTn>
                              </p:par>
                              <p:par>
                                <p:cTn id="16" presetID="10" presetClass="entr" presetSubtype="0" fill="hold" nodeType="withEffect">
                                  <p:stCondLst>
                                    <p:cond delay="0"/>
                                  </p:stCondLst>
                                  <p:childTnLst>
                                    <p:set>
                                      <p:cBhvr>
                                        <p:cTn id="17" dur="1" fill="hold">
                                          <p:stCondLst>
                                            <p:cond delay="0"/>
                                          </p:stCondLst>
                                        </p:cTn>
                                        <p:tgtEl>
                                          <p:spTgt spid="128"/>
                                        </p:tgtEl>
                                        <p:attrNameLst>
                                          <p:attrName>style.visibility</p:attrName>
                                        </p:attrNameLst>
                                      </p:cBhvr>
                                      <p:to>
                                        <p:strVal val="visible"/>
                                      </p:to>
                                    </p:set>
                                    <p:animEffect transition="in" filter="fade">
                                      <p:cBhvr>
                                        <p:cTn id="18" dur="500"/>
                                        <p:tgtEl>
                                          <p:spTgt spid="128"/>
                                        </p:tgtEl>
                                      </p:cBhvr>
                                    </p:animEffect>
                                  </p:childTnLst>
                                </p:cTn>
                              </p:par>
                              <p:par>
                                <p:cTn id="19" presetID="10" presetClass="entr" presetSubtype="0" fill="hold" nodeType="withEffect">
                                  <p:stCondLst>
                                    <p:cond delay="0"/>
                                  </p:stCondLst>
                                  <p:childTnLst>
                                    <p:set>
                                      <p:cBhvr>
                                        <p:cTn id="20" dur="1" fill="hold">
                                          <p:stCondLst>
                                            <p:cond delay="0"/>
                                          </p:stCondLst>
                                        </p:cTn>
                                        <p:tgtEl>
                                          <p:spTgt spid="136"/>
                                        </p:tgtEl>
                                        <p:attrNameLst>
                                          <p:attrName>style.visibility</p:attrName>
                                        </p:attrNameLst>
                                      </p:cBhvr>
                                      <p:to>
                                        <p:strVal val="visible"/>
                                      </p:to>
                                    </p:set>
                                    <p:animEffect transition="in" filter="fade">
                                      <p:cBhvr>
                                        <p:cTn id="21" dur="500"/>
                                        <p:tgtEl>
                                          <p:spTgt spid="136"/>
                                        </p:tgtEl>
                                      </p:cBhvr>
                                    </p:animEffect>
                                  </p:childTnLst>
                                </p:cTn>
                              </p:par>
                              <p:par>
                                <p:cTn id="22" presetID="10" presetClass="entr" presetSubtype="0" fill="hold" nodeType="withEffect">
                                  <p:stCondLst>
                                    <p:cond delay="0"/>
                                  </p:stCondLst>
                                  <p:childTnLst>
                                    <p:set>
                                      <p:cBhvr>
                                        <p:cTn id="23" dur="1" fill="hold">
                                          <p:stCondLst>
                                            <p:cond delay="0"/>
                                          </p:stCondLst>
                                        </p:cTn>
                                        <p:tgtEl>
                                          <p:spTgt spid="124"/>
                                        </p:tgtEl>
                                        <p:attrNameLst>
                                          <p:attrName>style.visibility</p:attrName>
                                        </p:attrNameLst>
                                      </p:cBhvr>
                                      <p:to>
                                        <p:strVal val="visible"/>
                                      </p:to>
                                    </p:set>
                                    <p:animEffect transition="in" filter="fade">
                                      <p:cBhvr>
                                        <p:cTn id="24" dur="500"/>
                                        <p:tgtEl>
                                          <p:spTgt spid="12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39"/>
                                        </p:tgtEl>
                                        <p:attrNameLst>
                                          <p:attrName>style.visibility</p:attrName>
                                        </p:attrNameLst>
                                      </p:cBhvr>
                                      <p:to>
                                        <p:strVal val="visible"/>
                                      </p:to>
                                    </p:set>
                                    <p:animEffect transition="in" filter="fade">
                                      <p:cBhvr>
                                        <p:cTn id="29"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角丸四角形 26"/>
          <p:cNvSpPr/>
          <p:nvPr/>
        </p:nvSpPr>
        <p:spPr>
          <a:xfrm>
            <a:off x="81322" y="1130315"/>
            <a:ext cx="9769116"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森林内の長期プロット観測データから森林からの放射性</a:t>
            </a:r>
            <a:r>
              <a:rPr lang="pl-PL" altLang="ja-JP"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の流出量を評価するとともに事故からの経過年数による傾向を分析する。その結果をシミュレーションに反映する。</a:t>
            </a:r>
          </a:p>
        </p:txBody>
      </p:sp>
      <p:sp>
        <p:nvSpPr>
          <p:cNvPr id="34" name="正方形/長方形 33"/>
          <p:cNvSpPr/>
          <p:nvPr/>
        </p:nvSpPr>
        <p:spPr>
          <a:xfrm>
            <a:off x="65395" y="663295"/>
            <a:ext cx="9794875" cy="523627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105"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165625" y="1867655"/>
            <a:ext cx="1679042" cy="112663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様々な森林環境における放射性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流出量の経年変化の把握および経年変化の要因解明</a:t>
            </a:r>
            <a:endParaRPr lang="en-US" altLang="ja-JP" sz="1100" dirty="0">
              <a:latin typeface="Meiryo UI" panose="020B0604030504040204" pitchFamily="50" charset="-128"/>
              <a:ea typeface="Meiryo UI" panose="020B0604030504040204" pitchFamily="50" charset="-128"/>
            </a:endParaRPr>
          </a:p>
        </p:txBody>
      </p:sp>
      <p:sp>
        <p:nvSpPr>
          <p:cNvPr id="106" name="右矢印 19">
            <a:extLst>
              <a:ext uri="{FF2B5EF4-FFF2-40B4-BE49-F238E27FC236}">
                <a16:creationId xmlns:a16="http://schemas.microsoft.com/office/drawing/2014/main" id="{38127547-84A4-F9FA-0E8D-877B6E6B44D1}"/>
              </a:ext>
            </a:extLst>
          </p:cNvPr>
          <p:cNvSpPr/>
          <p:nvPr/>
        </p:nvSpPr>
        <p:spPr>
          <a:xfrm>
            <a:off x="1899499" y="2007153"/>
            <a:ext cx="300960"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2310261" y="1756799"/>
            <a:ext cx="7540177" cy="1472508"/>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年間に森林から流出する放射性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の流出率は、森林施業や除染活動のない森林において</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0.1%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のオーダー。</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除染地と林野火災の跡地では、林床の被覆率の回復とともに、放射性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の流出率が</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台から</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0.1%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オーダーへと低下。下草の繁茂や落葉落枝の堆積による林床被覆の回復が流出率の低下に寄与。</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林床被覆の回復に伴う放射性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流出率の低下は、流出物の主体が、放射性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濃度の高い土壌粒子から放射性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濃度の低いリターへ変化したことに起因。</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富岡町の除染検証委員会においては、森林での放射性</a:t>
            </a:r>
            <a:r>
              <a:rPr lang="pl-PL" altLang="ja-JP" sz="11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B050"/>
                </a:solidFill>
                <a:latin typeface="Meiryo UI" panose="020B0604030504040204" pitchFamily="50" charset="-128"/>
                <a:ea typeface="Meiryo UI" panose="020B0604030504040204" pitchFamily="50" charset="-128"/>
                <a:cs typeface="Meiryo UI" panose="020B0604030504040204" pitchFamily="50" charset="-128"/>
              </a:rPr>
              <a:t>動態調査結果が、特定復興再生拠点区域の避難指示解除の議論の際の重要な情報として活用された。</a:t>
            </a:r>
            <a:endParaRPr lang="en-US" altLang="ja-JP" sz="1100" dirty="0">
              <a:solidFill>
                <a:srgbClr val="00B050"/>
              </a:solidFill>
              <a:latin typeface="Meiryo UI" panose="020B0604030504040204" pitchFamily="50" charset="-128"/>
              <a:ea typeface="Meiryo UI" panose="020B0604030504040204"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81322" y="6164031"/>
            <a:ext cx="9784703" cy="54000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様々な森林環境の放射性</a:t>
            </a:r>
            <a:r>
              <a:rPr lang="pl-PL"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流出率データを自治体へ提供し、森林環境から生活圏への放射性</a:t>
            </a:r>
            <a:r>
              <a:rPr lang="pl-PL"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移動に関わる不安払しょくに貢献</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77800" indent="-177800" eaLnBrk="1" hangingPunct="1">
              <a:lnSpc>
                <a:spcPct val="120000"/>
              </a:lnSpc>
              <a:buFont typeface="Wingdings" panose="05000000000000000000" pitchFamily="2" charset="2"/>
              <a:buChar char="l"/>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F-REI</a:t>
            </a:r>
            <a:r>
              <a:rPr lang="ja-JP" altLang="en-US" sz="1400" b="1">
                <a:solidFill>
                  <a:schemeClr val="tx1"/>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実施するフィールド研究として継続的なデータ取得</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評価をアサイン</a:t>
            </a: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785959" y="5013320"/>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16" name="Text Box 12">
            <a:extLst>
              <a:ext uri="{FF2B5EF4-FFF2-40B4-BE49-F238E27FC236}">
                <a16:creationId xmlns:a16="http://schemas.microsoft.com/office/drawing/2014/main" id="{106911D4-D899-B0FD-FD49-DE239327C94D}"/>
              </a:ext>
            </a:extLst>
          </p:cNvPr>
          <p:cNvSpPr txBox="1">
            <a:spLocks noChangeArrowheads="1"/>
          </p:cNvSpPr>
          <p:nvPr/>
        </p:nvSpPr>
        <p:spPr bwMode="auto">
          <a:xfrm>
            <a:off x="5700747" y="3018944"/>
            <a:ext cx="4039630" cy="781592"/>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評価</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除染地と未除染地における林床被覆率の差異が放射性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流出量に及ぼす影響に関する論文が学術誌に掲載</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新里ほか，</a:t>
            </a:r>
            <a:r>
              <a:rPr lang="en-US" altLang="ja-JP" sz="1100" dirty="0">
                <a:latin typeface="Meiryo UI" panose="020B0604030504040204" pitchFamily="50" charset="-128"/>
                <a:ea typeface="Meiryo UI" panose="020B0604030504040204" pitchFamily="50" charset="-128"/>
              </a:rPr>
              <a:t>2025</a:t>
            </a:r>
            <a:r>
              <a:rPr lang="ja-JP" altLang="en-US" sz="1100" dirty="0">
                <a:latin typeface="Meiryo UI" panose="020B0604030504040204" pitchFamily="50" charset="-128"/>
                <a:ea typeface="Meiryo UI" panose="020B0604030504040204" pitchFamily="50" charset="-128"/>
              </a:rPr>
              <a:t>（印刷中），地学雑誌）</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環境動態メカニズムの解明とシミュレーション技術（森林からの流出量評価）</a:t>
            </a: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5</a:t>
            </a:fld>
            <a:endParaRPr lang="ja-JP" altLang="en-US" sz="2400" dirty="0"/>
          </a:p>
        </p:txBody>
      </p:sp>
      <p:sp>
        <p:nvSpPr>
          <p:cNvPr id="41" name="テキスト ボックス 40">
            <a:extLst>
              <a:ext uri="{FF2B5EF4-FFF2-40B4-BE49-F238E27FC236}">
                <a16:creationId xmlns:a16="http://schemas.microsoft.com/office/drawing/2014/main" id="{97583042-A249-60DE-E9D1-6D0F6411E58A}"/>
              </a:ext>
            </a:extLst>
          </p:cNvPr>
          <p:cNvSpPr txBox="1"/>
          <p:nvPr/>
        </p:nvSpPr>
        <p:spPr>
          <a:xfrm>
            <a:off x="2840325" y="5440552"/>
            <a:ext cx="2732050" cy="430887"/>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【1</a:t>
            </a:r>
            <a:r>
              <a:rPr lang="ja-JP" altLang="en-US" sz="1100" b="1" dirty="0">
                <a:latin typeface="Meiryo UI" panose="020B0604030504040204" pitchFamily="50" charset="-128"/>
                <a:ea typeface="Meiryo UI" panose="020B0604030504040204" pitchFamily="50" charset="-128"/>
              </a:rPr>
              <a:t>年間当たりの森林からの放射性</a:t>
            </a:r>
            <a:r>
              <a:rPr lang="pl-PL"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流出率</a:t>
            </a:r>
            <a:r>
              <a:rPr lang="en-US" altLang="ja-JP" sz="1100" b="1" dirty="0">
                <a:latin typeface="Meiryo UI" panose="020B0604030504040204" pitchFamily="50" charset="-128"/>
                <a:ea typeface="Meiryo UI" panose="020B0604030504040204" pitchFamily="50" charset="-128"/>
              </a:rPr>
              <a:t>】</a:t>
            </a:r>
          </a:p>
        </p:txBody>
      </p:sp>
      <p:sp>
        <p:nvSpPr>
          <p:cNvPr id="44" name="テキスト ボックス 43">
            <a:extLst>
              <a:ext uri="{FF2B5EF4-FFF2-40B4-BE49-F238E27FC236}">
                <a16:creationId xmlns:a16="http://schemas.microsoft.com/office/drawing/2014/main" id="{7913A1EC-0E17-89E8-1FC5-E5CD43A5683B}"/>
              </a:ext>
            </a:extLst>
          </p:cNvPr>
          <p:cNvSpPr txBox="1"/>
          <p:nvPr/>
        </p:nvSpPr>
        <p:spPr>
          <a:xfrm>
            <a:off x="129598" y="5440552"/>
            <a:ext cx="2665142"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森林での放射性</a:t>
            </a:r>
            <a:r>
              <a:rPr lang="pl-PL"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流出量の長期観測</a:t>
            </a:r>
            <a:r>
              <a:rPr lang="en-US" altLang="ja-JP" sz="1100" b="1" dirty="0">
                <a:latin typeface="Meiryo UI" panose="020B0604030504040204" pitchFamily="50" charset="-128"/>
                <a:ea typeface="Meiryo UI" panose="020B0604030504040204" pitchFamily="50" charset="-128"/>
              </a:rPr>
              <a:t>】</a:t>
            </a:r>
          </a:p>
        </p:txBody>
      </p:sp>
      <p:grpSp>
        <p:nvGrpSpPr>
          <p:cNvPr id="4" name="グループ化 3">
            <a:extLst>
              <a:ext uri="{FF2B5EF4-FFF2-40B4-BE49-F238E27FC236}">
                <a16:creationId xmlns:a16="http://schemas.microsoft.com/office/drawing/2014/main" id="{E47C4C88-5287-2226-CB95-24C7BF7D7F0E}"/>
              </a:ext>
            </a:extLst>
          </p:cNvPr>
          <p:cNvGrpSpPr/>
          <p:nvPr/>
        </p:nvGrpSpPr>
        <p:grpSpPr>
          <a:xfrm>
            <a:off x="281231" y="3347130"/>
            <a:ext cx="2361876" cy="2005890"/>
            <a:chOff x="228000" y="1926053"/>
            <a:chExt cx="3393023" cy="2087947"/>
          </a:xfrm>
        </p:grpSpPr>
        <p:pic>
          <p:nvPicPr>
            <p:cNvPr id="13" name="図 12">
              <a:extLst>
                <a:ext uri="{FF2B5EF4-FFF2-40B4-BE49-F238E27FC236}">
                  <a16:creationId xmlns:a16="http://schemas.microsoft.com/office/drawing/2014/main" id="{D10E8EE0-5A4C-6B35-E45B-E2E828B215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000" y="1926053"/>
              <a:ext cx="3393023" cy="2087947"/>
            </a:xfrm>
            <a:prstGeom prst="rect">
              <a:avLst/>
            </a:prstGeom>
          </p:spPr>
        </p:pic>
        <p:sp>
          <p:nvSpPr>
            <p:cNvPr id="14" name="テキスト ボックス 13">
              <a:extLst>
                <a:ext uri="{FF2B5EF4-FFF2-40B4-BE49-F238E27FC236}">
                  <a16:creationId xmlns:a16="http://schemas.microsoft.com/office/drawing/2014/main" id="{2668DB09-58DB-9BB3-C8C8-97D77875EEA2}"/>
                </a:ext>
              </a:extLst>
            </p:cNvPr>
            <p:cNvSpPr txBox="1"/>
            <p:nvPr/>
          </p:nvSpPr>
          <p:spPr>
            <a:xfrm>
              <a:off x="896863" y="3543557"/>
              <a:ext cx="72000" cy="61821"/>
            </a:xfrm>
            <a:prstGeom prst="rect">
              <a:avLst/>
            </a:prstGeom>
            <a:solidFill>
              <a:srgbClr val="FFFFFF"/>
            </a:solidFill>
          </p:spPr>
          <p:txBody>
            <a:bodyPr wrap="square" lIns="0" tIns="0" rIns="0" bIns="0" rtlCol="0" anchor="ctr" anchorCtr="1">
              <a:spAutoFit/>
            </a:bodyPr>
            <a:lstStyle/>
            <a:p>
              <a:pPr defTabSz="914395">
                <a:defRPr/>
              </a:pPr>
              <a:r>
                <a:rPr kumimoji="0" lang="en-US" altLang="ja-JP" sz="600" kern="0" dirty="0">
                  <a:solidFill>
                    <a:srgbClr val="000000"/>
                  </a:solidFill>
                  <a:latin typeface="ＭＳ Ｐゴシック"/>
                </a:rPr>
                <a:t>ℓ</a:t>
              </a:r>
              <a:endParaRPr kumimoji="0" lang="ja-JP" altLang="en-US" sz="600" kern="0" dirty="0">
                <a:solidFill>
                  <a:srgbClr val="000000"/>
                </a:solidFill>
                <a:latin typeface="ＭＳ Ｐゴシック"/>
              </a:endParaRPr>
            </a:p>
          </p:txBody>
        </p:sp>
      </p:grpSp>
      <p:graphicFrame>
        <p:nvGraphicFramePr>
          <p:cNvPr id="17" name="表 7">
            <a:extLst>
              <a:ext uri="{FF2B5EF4-FFF2-40B4-BE49-F238E27FC236}">
                <a16:creationId xmlns:a16="http://schemas.microsoft.com/office/drawing/2014/main" id="{35BF0A96-21DC-DF41-563E-C09CCDBA9346}"/>
              </a:ext>
            </a:extLst>
          </p:cNvPr>
          <p:cNvGraphicFramePr>
            <a:graphicFrameLocks noGrp="1"/>
          </p:cNvGraphicFramePr>
          <p:nvPr/>
        </p:nvGraphicFramePr>
        <p:xfrm>
          <a:off x="-4900011" y="2007153"/>
          <a:ext cx="4596143" cy="3208526"/>
        </p:xfrm>
        <a:graphic>
          <a:graphicData uri="http://schemas.openxmlformats.org/drawingml/2006/table">
            <a:tbl>
              <a:tblPr firstRow="1" bandRow="1"/>
              <a:tblGrid>
                <a:gridCol w="2031426">
                  <a:extLst>
                    <a:ext uri="{9D8B030D-6E8A-4147-A177-3AD203B41FA5}">
                      <a16:colId xmlns:a16="http://schemas.microsoft.com/office/drawing/2014/main" val="1613066966"/>
                    </a:ext>
                  </a:extLst>
                </a:gridCol>
                <a:gridCol w="2564717">
                  <a:extLst>
                    <a:ext uri="{9D8B030D-6E8A-4147-A177-3AD203B41FA5}">
                      <a16:colId xmlns:a16="http://schemas.microsoft.com/office/drawing/2014/main" val="1482876692"/>
                    </a:ext>
                  </a:extLst>
                </a:gridCol>
              </a:tblGrid>
              <a:tr h="1276510">
                <a:tc>
                  <a:txBody>
                    <a:bodyPr/>
                    <a:lstStyle>
                      <a:lvl1pPr marL="0" algn="l" defTabSz="914400" rtl="0" eaLnBrk="1" latinLnBrk="0" hangingPunct="1">
                        <a:defRPr kumimoji="1" sz="1800" b="1" kern="1200">
                          <a:solidFill>
                            <a:schemeClr val="tx1"/>
                          </a:solidFill>
                          <a:latin typeface="Times New Roman"/>
                          <a:ea typeface="ＭＳ Ｐゴシック"/>
                        </a:defRPr>
                      </a:lvl1pPr>
                      <a:lvl2pPr marL="457200" algn="l" defTabSz="914400" rtl="0" eaLnBrk="1" latinLnBrk="0" hangingPunct="1">
                        <a:defRPr kumimoji="1" sz="1800" b="1" kern="1200">
                          <a:solidFill>
                            <a:schemeClr val="tx1"/>
                          </a:solidFill>
                          <a:latin typeface="Times New Roman"/>
                          <a:ea typeface="ＭＳ Ｐゴシック"/>
                        </a:defRPr>
                      </a:lvl2pPr>
                      <a:lvl3pPr marL="914400" algn="l" defTabSz="914400" rtl="0" eaLnBrk="1" latinLnBrk="0" hangingPunct="1">
                        <a:defRPr kumimoji="1" sz="1800" b="1" kern="1200">
                          <a:solidFill>
                            <a:schemeClr val="tx1"/>
                          </a:solidFill>
                          <a:latin typeface="Times New Roman"/>
                          <a:ea typeface="ＭＳ Ｐゴシック"/>
                        </a:defRPr>
                      </a:lvl3pPr>
                      <a:lvl4pPr marL="1371600" algn="l" defTabSz="914400" rtl="0" eaLnBrk="1" latinLnBrk="0" hangingPunct="1">
                        <a:defRPr kumimoji="1" sz="1800" b="1" kern="1200">
                          <a:solidFill>
                            <a:schemeClr val="tx1"/>
                          </a:solidFill>
                          <a:latin typeface="Times New Roman"/>
                          <a:ea typeface="ＭＳ Ｐゴシック"/>
                        </a:defRPr>
                      </a:lvl4pPr>
                      <a:lvl5pPr marL="1828800" algn="l" defTabSz="914400" rtl="0" eaLnBrk="1" latinLnBrk="0" hangingPunct="1">
                        <a:defRPr kumimoji="1" sz="1800" b="1" kern="1200">
                          <a:solidFill>
                            <a:schemeClr val="tx1"/>
                          </a:solidFill>
                          <a:latin typeface="Times New Roman"/>
                          <a:ea typeface="ＭＳ Ｐゴシック"/>
                        </a:defRPr>
                      </a:lvl5pPr>
                      <a:lvl6pPr marL="2286000" algn="l" defTabSz="914400" rtl="0" eaLnBrk="1" latinLnBrk="0" hangingPunct="1">
                        <a:defRPr kumimoji="1" sz="1800" b="1" kern="1200">
                          <a:solidFill>
                            <a:schemeClr val="tx1"/>
                          </a:solidFill>
                          <a:latin typeface="Times New Roman"/>
                          <a:ea typeface="ＭＳ Ｐゴシック"/>
                        </a:defRPr>
                      </a:lvl6pPr>
                      <a:lvl7pPr marL="2743200" algn="l" defTabSz="914400" rtl="0" eaLnBrk="1" latinLnBrk="0" hangingPunct="1">
                        <a:defRPr kumimoji="1" sz="1800" b="1" kern="1200">
                          <a:solidFill>
                            <a:schemeClr val="tx1"/>
                          </a:solidFill>
                          <a:latin typeface="Times New Roman"/>
                          <a:ea typeface="ＭＳ Ｐゴシック"/>
                        </a:defRPr>
                      </a:lvl7pPr>
                      <a:lvl8pPr marL="3200400" algn="l" defTabSz="914400" rtl="0" eaLnBrk="1" latinLnBrk="0" hangingPunct="1">
                        <a:defRPr kumimoji="1" sz="1800" b="1" kern="1200">
                          <a:solidFill>
                            <a:schemeClr val="tx1"/>
                          </a:solidFill>
                          <a:latin typeface="Times New Roman"/>
                          <a:ea typeface="ＭＳ Ｐゴシック"/>
                        </a:defRPr>
                      </a:lvl8pPr>
                      <a:lvl9pPr marL="3657600" algn="l" defTabSz="914400" rtl="0" eaLnBrk="1" latinLnBrk="0" hangingPunct="1">
                        <a:defRPr kumimoji="1" sz="1800" b="1" kern="1200">
                          <a:solidFill>
                            <a:schemeClr val="tx1"/>
                          </a:solidFill>
                          <a:latin typeface="Times New Roman"/>
                          <a:ea typeface="ＭＳ Ｐゴシック"/>
                        </a:defRPr>
                      </a:lvl9pPr>
                    </a:lstStyle>
                    <a:p>
                      <a:r>
                        <a:rPr kumimoji="1" lang="ja-JP" altLang="en-US" sz="1800" b="1" dirty="0">
                          <a:solidFill>
                            <a:srgbClr val="00B050"/>
                          </a:solidFill>
                        </a:rPr>
                        <a:t>人為的改変</a:t>
                      </a:r>
                      <a:endParaRPr kumimoji="1" lang="en-US" altLang="ja-JP" sz="1800" b="1" dirty="0">
                        <a:solidFill>
                          <a:srgbClr val="00B050"/>
                        </a:solidFill>
                      </a:endParaRPr>
                    </a:p>
                    <a:p>
                      <a:r>
                        <a:rPr kumimoji="1" lang="ja-JP" altLang="en-US" sz="1800" b="1" dirty="0">
                          <a:solidFill>
                            <a:srgbClr val="00B050"/>
                          </a:solidFill>
                        </a:rPr>
                        <a:t>のない山林</a:t>
                      </a:r>
                      <a:endParaRPr kumimoji="1" lang="en-US" altLang="ja-JP" sz="1800" b="1" dirty="0">
                        <a:solidFill>
                          <a:srgbClr val="00B050"/>
                        </a:solidFill>
                      </a:endParaRPr>
                    </a:p>
                    <a:p>
                      <a:r>
                        <a:rPr kumimoji="1" lang="ja-JP" altLang="en-US" sz="1100" b="1" dirty="0">
                          <a:solidFill>
                            <a:schemeClr val="tx1"/>
                          </a:solidFill>
                        </a:rPr>
                        <a:t>・コナラ林；川俣町山木屋地区</a:t>
                      </a:r>
                      <a:endParaRPr kumimoji="1" lang="en-US" altLang="ja-JP" sz="1100" b="1" dirty="0">
                        <a:solidFill>
                          <a:schemeClr val="tx1"/>
                        </a:solidFill>
                      </a:endParaRPr>
                    </a:p>
                    <a:p>
                      <a:r>
                        <a:rPr kumimoji="1" lang="ja-JP" altLang="en-US" sz="1100" b="1" dirty="0">
                          <a:solidFill>
                            <a:schemeClr val="tx1"/>
                          </a:solidFill>
                        </a:rPr>
                        <a:t>・スギ林；川内村荻地区</a:t>
                      </a:r>
                      <a:endParaRPr kumimoji="1" lang="en-US" altLang="ja-JP" sz="1100" b="1" dirty="0">
                        <a:solidFill>
                          <a:schemeClr val="tx1"/>
                        </a:solidFill>
                      </a:endParaRPr>
                    </a:p>
                  </a:txBody>
                  <a:tcPr>
                    <a:lnL w="12700" cmpd="sng">
                      <a:noFill/>
                    </a:lnL>
                    <a:lnR w="12700" cmpd="sng">
                      <a:noFill/>
                    </a:lnR>
                    <a:lnT w="12700" cmpd="sng">
                      <a:solidFill>
                        <a:srgbClr val="000000"/>
                      </a:solidFill>
                    </a:lnT>
                    <a:lnB w="254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b="1" kern="1200">
                          <a:solidFill>
                            <a:schemeClr val="tx1"/>
                          </a:solidFill>
                          <a:latin typeface="Times New Roman"/>
                          <a:ea typeface="ＭＳ Ｐゴシック"/>
                        </a:defRPr>
                      </a:lvl1pPr>
                      <a:lvl2pPr marL="457200" algn="l" defTabSz="914400" rtl="0" eaLnBrk="1" latinLnBrk="0" hangingPunct="1">
                        <a:defRPr kumimoji="1" sz="1800" b="1" kern="1200">
                          <a:solidFill>
                            <a:schemeClr val="tx1"/>
                          </a:solidFill>
                          <a:latin typeface="Times New Roman"/>
                          <a:ea typeface="ＭＳ Ｐゴシック"/>
                        </a:defRPr>
                      </a:lvl2pPr>
                      <a:lvl3pPr marL="914400" algn="l" defTabSz="914400" rtl="0" eaLnBrk="1" latinLnBrk="0" hangingPunct="1">
                        <a:defRPr kumimoji="1" sz="1800" b="1" kern="1200">
                          <a:solidFill>
                            <a:schemeClr val="tx1"/>
                          </a:solidFill>
                          <a:latin typeface="Times New Roman"/>
                          <a:ea typeface="ＭＳ Ｐゴシック"/>
                        </a:defRPr>
                      </a:lvl3pPr>
                      <a:lvl4pPr marL="1371600" algn="l" defTabSz="914400" rtl="0" eaLnBrk="1" latinLnBrk="0" hangingPunct="1">
                        <a:defRPr kumimoji="1" sz="1800" b="1" kern="1200">
                          <a:solidFill>
                            <a:schemeClr val="tx1"/>
                          </a:solidFill>
                          <a:latin typeface="Times New Roman"/>
                          <a:ea typeface="ＭＳ Ｐゴシック"/>
                        </a:defRPr>
                      </a:lvl4pPr>
                      <a:lvl5pPr marL="1828800" algn="l" defTabSz="914400" rtl="0" eaLnBrk="1" latinLnBrk="0" hangingPunct="1">
                        <a:defRPr kumimoji="1" sz="1800" b="1" kern="1200">
                          <a:solidFill>
                            <a:schemeClr val="tx1"/>
                          </a:solidFill>
                          <a:latin typeface="Times New Roman"/>
                          <a:ea typeface="ＭＳ Ｐゴシック"/>
                        </a:defRPr>
                      </a:lvl5pPr>
                      <a:lvl6pPr marL="2286000" algn="l" defTabSz="914400" rtl="0" eaLnBrk="1" latinLnBrk="0" hangingPunct="1">
                        <a:defRPr kumimoji="1" sz="1800" b="1" kern="1200">
                          <a:solidFill>
                            <a:schemeClr val="tx1"/>
                          </a:solidFill>
                          <a:latin typeface="Times New Roman"/>
                          <a:ea typeface="ＭＳ Ｐゴシック"/>
                        </a:defRPr>
                      </a:lvl6pPr>
                      <a:lvl7pPr marL="2743200" algn="l" defTabSz="914400" rtl="0" eaLnBrk="1" latinLnBrk="0" hangingPunct="1">
                        <a:defRPr kumimoji="1" sz="1800" b="1" kern="1200">
                          <a:solidFill>
                            <a:schemeClr val="tx1"/>
                          </a:solidFill>
                          <a:latin typeface="Times New Roman"/>
                          <a:ea typeface="ＭＳ Ｐゴシック"/>
                        </a:defRPr>
                      </a:lvl7pPr>
                      <a:lvl8pPr marL="3200400" algn="l" defTabSz="914400" rtl="0" eaLnBrk="1" latinLnBrk="0" hangingPunct="1">
                        <a:defRPr kumimoji="1" sz="1800" b="1" kern="1200">
                          <a:solidFill>
                            <a:schemeClr val="tx1"/>
                          </a:solidFill>
                          <a:latin typeface="Times New Roman"/>
                          <a:ea typeface="ＭＳ Ｐゴシック"/>
                        </a:defRPr>
                      </a:lvl8pPr>
                      <a:lvl9pPr marL="3657600" algn="l" defTabSz="914400" rtl="0" eaLnBrk="1" latinLnBrk="0" hangingPunct="1">
                        <a:defRPr kumimoji="1" sz="1800" b="1" kern="1200">
                          <a:solidFill>
                            <a:schemeClr val="tx1"/>
                          </a:solidFill>
                          <a:latin typeface="Times New Roman"/>
                          <a:ea typeface="ＭＳ Ｐゴシック"/>
                        </a:defRPr>
                      </a:lvl9pPr>
                    </a:lstStyle>
                    <a:p>
                      <a:r>
                        <a:rPr kumimoji="1" lang="ja-JP" altLang="en-US" sz="1800" b="1" dirty="0"/>
                        <a:t>コナラ林；</a:t>
                      </a:r>
                      <a:r>
                        <a:rPr kumimoji="1" lang="en-US" altLang="ja-JP" sz="1800" b="1" dirty="0">
                          <a:solidFill>
                            <a:srgbClr val="FF0000"/>
                          </a:solidFill>
                        </a:rPr>
                        <a:t>0.18</a:t>
                      </a:r>
                      <a:r>
                        <a:rPr kumimoji="1" lang="ja-JP" altLang="en-US" sz="1800" b="1" dirty="0">
                          <a:solidFill>
                            <a:srgbClr val="FF0000"/>
                          </a:solidFill>
                        </a:rPr>
                        <a:t>→</a:t>
                      </a:r>
                      <a:r>
                        <a:rPr kumimoji="1" lang="en-US" altLang="ja-JP" sz="1800" b="1" dirty="0">
                          <a:solidFill>
                            <a:srgbClr val="FF0000"/>
                          </a:solidFill>
                        </a:rPr>
                        <a:t>0.10%</a:t>
                      </a:r>
                    </a:p>
                    <a:p>
                      <a:r>
                        <a:rPr kumimoji="1" lang="ja-JP" altLang="en-US" sz="1800" b="1" dirty="0"/>
                        <a:t>　　　　　</a:t>
                      </a:r>
                      <a:r>
                        <a:rPr kumimoji="1" lang="ja-JP" altLang="en-US" sz="1400" b="1" dirty="0"/>
                        <a:t>（</a:t>
                      </a:r>
                      <a:r>
                        <a:rPr kumimoji="1" lang="en-US" altLang="ja-JP" sz="1400" b="1" dirty="0"/>
                        <a:t>2013</a:t>
                      </a:r>
                      <a:r>
                        <a:rPr kumimoji="1" lang="ja-JP" altLang="en-US" sz="1400" b="1" dirty="0"/>
                        <a:t>年→</a:t>
                      </a:r>
                      <a:r>
                        <a:rPr kumimoji="1" lang="en-US" altLang="ja-JP" sz="1400" b="1" dirty="0"/>
                        <a:t>2019</a:t>
                      </a:r>
                      <a:r>
                        <a:rPr kumimoji="1" lang="ja-JP" altLang="en-US" sz="1400" b="1" dirty="0"/>
                        <a:t>年）</a:t>
                      </a:r>
                      <a:endParaRPr kumimoji="1" lang="en-US" altLang="ja-JP" sz="1400" b="1" dirty="0"/>
                    </a:p>
                    <a:p>
                      <a:r>
                        <a:rPr kumimoji="1" lang="ja-JP" altLang="en-US" sz="1800" b="1" dirty="0"/>
                        <a:t>スギ林　；</a:t>
                      </a:r>
                      <a:r>
                        <a:rPr kumimoji="1" lang="en-US" altLang="ja-JP" sz="1800" b="1" dirty="0">
                          <a:solidFill>
                            <a:srgbClr val="FF0000"/>
                          </a:solidFill>
                        </a:rPr>
                        <a:t>0.19</a:t>
                      </a:r>
                      <a:r>
                        <a:rPr kumimoji="1" lang="ja-JP" altLang="en-US" sz="1800" b="1" dirty="0">
                          <a:solidFill>
                            <a:srgbClr val="FF0000"/>
                          </a:solidFill>
                        </a:rPr>
                        <a:t>→</a:t>
                      </a:r>
                      <a:r>
                        <a:rPr kumimoji="1" lang="en-US" altLang="ja-JP" sz="1800" b="1" dirty="0">
                          <a:solidFill>
                            <a:srgbClr val="FF0000"/>
                          </a:solidFill>
                        </a:rPr>
                        <a:t>0.02%</a:t>
                      </a:r>
                    </a:p>
                    <a:p>
                      <a:r>
                        <a:rPr kumimoji="1" lang="ja-JP" altLang="en-US" sz="1400" b="1" dirty="0"/>
                        <a:t>　　 　　　　（</a:t>
                      </a:r>
                      <a:r>
                        <a:rPr kumimoji="1" lang="en-US" altLang="ja-JP" sz="1400" b="1" dirty="0"/>
                        <a:t>2013</a:t>
                      </a:r>
                      <a:r>
                        <a:rPr kumimoji="1" lang="ja-JP" altLang="en-US" sz="1400" b="1" dirty="0"/>
                        <a:t>年→</a:t>
                      </a:r>
                      <a:r>
                        <a:rPr kumimoji="1" lang="en-US" altLang="ja-JP" sz="1400" b="1" dirty="0"/>
                        <a:t>2018</a:t>
                      </a:r>
                      <a:r>
                        <a:rPr kumimoji="1" lang="ja-JP" altLang="en-US" sz="1400" b="1" dirty="0"/>
                        <a:t>年）</a:t>
                      </a:r>
                      <a:endParaRPr kumimoji="1" lang="en-US" altLang="ja-JP" sz="1800" b="1" dirty="0"/>
                    </a:p>
                  </a:txBody>
                  <a:tcPr>
                    <a:lnL w="12700" cmpd="sng">
                      <a:noFill/>
                    </a:lnL>
                    <a:lnR w="12700" cmpd="sng">
                      <a:noFill/>
                    </a:lnR>
                    <a:lnT w="12700" cmpd="sng">
                      <a:solidFill>
                        <a:srgbClr val="000000"/>
                      </a:solidFill>
                    </a:lnT>
                    <a:lnB w="254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02688908"/>
                  </a:ext>
                </a:extLst>
              </a:tr>
              <a:tr h="966008">
                <a:tc>
                  <a:txBody>
                    <a:bodyPr/>
                    <a:lstStyle>
                      <a:lvl1pPr marL="0" algn="l" defTabSz="914400" rtl="0" eaLnBrk="1" latinLnBrk="0" hangingPunct="1">
                        <a:defRPr kumimoji="1" sz="1800" kern="1200">
                          <a:solidFill>
                            <a:schemeClr val="tx1"/>
                          </a:solidFill>
                          <a:latin typeface="Times New Roman"/>
                          <a:ea typeface="ＭＳ Ｐゴシック"/>
                        </a:defRPr>
                      </a:lvl1pPr>
                      <a:lvl2pPr marL="457200" algn="l" defTabSz="914400" rtl="0" eaLnBrk="1" latinLnBrk="0" hangingPunct="1">
                        <a:defRPr kumimoji="1" sz="1800" kern="1200">
                          <a:solidFill>
                            <a:schemeClr val="tx1"/>
                          </a:solidFill>
                          <a:latin typeface="Times New Roman"/>
                          <a:ea typeface="ＭＳ Ｐゴシック"/>
                        </a:defRPr>
                      </a:lvl2pPr>
                      <a:lvl3pPr marL="914400" algn="l" defTabSz="914400" rtl="0" eaLnBrk="1" latinLnBrk="0" hangingPunct="1">
                        <a:defRPr kumimoji="1" sz="1800" kern="1200">
                          <a:solidFill>
                            <a:schemeClr val="tx1"/>
                          </a:solidFill>
                          <a:latin typeface="Times New Roman"/>
                          <a:ea typeface="ＭＳ Ｐゴシック"/>
                        </a:defRPr>
                      </a:lvl3pPr>
                      <a:lvl4pPr marL="1371600" algn="l" defTabSz="914400" rtl="0" eaLnBrk="1" latinLnBrk="0" hangingPunct="1">
                        <a:defRPr kumimoji="1" sz="1800" kern="1200">
                          <a:solidFill>
                            <a:schemeClr val="tx1"/>
                          </a:solidFill>
                          <a:latin typeface="Times New Roman"/>
                          <a:ea typeface="ＭＳ Ｐゴシック"/>
                        </a:defRPr>
                      </a:lvl4pPr>
                      <a:lvl5pPr marL="1828800" algn="l" defTabSz="914400" rtl="0" eaLnBrk="1" latinLnBrk="0" hangingPunct="1">
                        <a:defRPr kumimoji="1" sz="1800" kern="1200">
                          <a:solidFill>
                            <a:schemeClr val="tx1"/>
                          </a:solidFill>
                          <a:latin typeface="Times New Roman"/>
                          <a:ea typeface="ＭＳ Ｐゴシック"/>
                        </a:defRPr>
                      </a:lvl5pPr>
                      <a:lvl6pPr marL="2286000" algn="l" defTabSz="914400" rtl="0" eaLnBrk="1" latinLnBrk="0" hangingPunct="1">
                        <a:defRPr kumimoji="1" sz="1800" kern="1200">
                          <a:solidFill>
                            <a:schemeClr val="tx1"/>
                          </a:solidFill>
                          <a:latin typeface="Times New Roman"/>
                          <a:ea typeface="ＭＳ Ｐゴシック"/>
                        </a:defRPr>
                      </a:lvl6pPr>
                      <a:lvl7pPr marL="2743200" algn="l" defTabSz="914400" rtl="0" eaLnBrk="1" latinLnBrk="0" hangingPunct="1">
                        <a:defRPr kumimoji="1" sz="1800" kern="1200">
                          <a:solidFill>
                            <a:schemeClr val="tx1"/>
                          </a:solidFill>
                          <a:latin typeface="Times New Roman"/>
                          <a:ea typeface="ＭＳ Ｐゴシック"/>
                        </a:defRPr>
                      </a:lvl7pPr>
                      <a:lvl8pPr marL="3200400" algn="l" defTabSz="914400" rtl="0" eaLnBrk="1" latinLnBrk="0" hangingPunct="1">
                        <a:defRPr kumimoji="1" sz="1800" kern="1200">
                          <a:solidFill>
                            <a:schemeClr val="tx1"/>
                          </a:solidFill>
                          <a:latin typeface="Times New Roman"/>
                          <a:ea typeface="ＭＳ Ｐゴシック"/>
                        </a:defRPr>
                      </a:lvl8pPr>
                      <a:lvl9pPr marL="3657600" algn="l" defTabSz="914400" rtl="0" eaLnBrk="1" latinLnBrk="0" hangingPunct="1">
                        <a:defRPr kumimoji="1" sz="1800" kern="1200">
                          <a:solidFill>
                            <a:schemeClr val="tx1"/>
                          </a:solidFill>
                          <a:latin typeface="Times New Roman"/>
                          <a:ea typeface="ＭＳ Ｐゴシック"/>
                        </a:defRPr>
                      </a:lvl9pPr>
                    </a:lstStyle>
                    <a:p>
                      <a:r>
                        <a:rPr kumimoji="1" lang="ja-JP" altLang="en-US" sz="1800" b="1" dirty="0">
                          <a:solidFill>
                            <a:srgbClr val="0000FF"/>
                          </a:solidFill>
                        </a:rPr>
                        <a:t>除染地</a:t>
                      </a:r>
                      <a:endParaRPr kumimoji="1" lang="en-US" altLang="ja-JP" sz="1800" b="1"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t>（除染翌年→</a:t>
                      </a:r>
                      <a:r>
                        <a:rPr kumimoji="1" lang="en-US" altLang="ja-JP" sz="1400" b="1" dirty="0"/>
                        <a:t>3</a:t>
                      </a:r>
                      <a:r>
                        <a:rPr kumimoji="1" lang="ja-JP" altLang="en-US" sz="1400" b="1" dirty="0"/>
                        <a:t>年後）</a:t>
                      </a:r>
                      <a:endParaRPr kumimoji="1" lang="en-US" altLang="ja-JP" sz="1400" b="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dirty="0"/>
                        <a:t>・川俣町山木屋地区</a:t>
                      </a:r>
                      <a:endParaRPr kumimoji="1" lang="en-US" altLang="ja-JP" sz="1200" b="1" dirty="0"/>
                    </a:p>
                  </a:txBody>
                  <a:tcPr>
                    <a:lnL w="12700" cmpd="sng">
                      <a:noFill/>
                    </a:lnL>
                    <a:lnR w="12700" cmpd="sng">
                      <a:noFill/>
                    </a:lnR>
                    <a:lnT w="254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Times New Roman"/>
                          <a:ea typeface="ＭＳ Ｐゴシック"/>
                        </a:defRPr>
                      </a:lvl1pPr>
                      <a:lvl2pPr marL="457200" algn="l" defTabSz="914400" rtl="0" eaLnBrk="1" latinLnBrk="0" hangingPunct="1">
                        <a:defRPr kumimoji="1" sz="1800" kern="1200">
                          <a:solidFill>
                            <a:schemeClr val="tx1"/>
                          </a:solidFill>
                          <a:latin typeface="Times New Roman"/>
                          <a:ea typeface="ＭＳ Ｐゴシック"/>
                        </a:defRPr>
                      </a:lvl2pPr>
                      <a:lvl3pPr marL="914400" algn="l" defTabSz="914400" rtl="0" eaLnBrk="1" latinLnBrk="0" hangingPunct="1">
                        <a:defRPr kumimoji="1" sz="1800" kern="1200">
                          <a:solidFill>
                            <a:schemeClr val="tx1"/>
                          </a:solidFill>
                          <a:latin typeface="Times New Roman"/>
                          <a:ea typeface="ＭＳ Ｐゴシック"/>
                        </a:defRPr>
                      </a:lvl3pPr>
                      <a:lvl4pPr marL="1371600" algn="l" defTabSz="914400" rtl="0" eaLnBrk="1" latinLnBrk="0" hangingPunct="1">
                        <a:defRPr kumimoji="1" sz="1800" kern="1200">
                          <a:solidFill>
                            <a:schemeClr val="tx1"/>
                          </a:solidFill>
                          <a:latin typeface="Times New Roman"/>
                          <a:ea typeface="ＭＳ Ｐゴシック"/>
                        </a:defRPr>
                      </a:lvl4pPr>
                      <a:lvl5pPr marL="1828800" algn="l" defTabSz="914400" rtl="0" eaLnBrk="1" latinLnBrk="0" hangingPunct="1">
                        <a:defRPr kumimoji="1" sz="1800" kern="1200">
                          <a:solidFill>
                            <a:schemeClr val="tx1"/>
                          </a:solidFill>
                          <a:latin typeface="Times New Roman"/>
                          <a:ea typeface="ＭＳ Ｐゴシック"/>
                        </a:defRPr>
                      </a:lvl5pPr>
                      <a:lvl6pPr marL="2286000" algn="l" defTabSz="914400" rtl="0" eaLnBrk="1" latinLnBrk="0" hangingPunct="1">
                        <a:defRPr kumimoji="1" sz="1800" kern="1200">
                          <a:solidFill>
                            <a:schemeClr val="tx1"/>
                          </a:solidFill>
                          <a:latin typeface="Times New Roman"/>
                          <a:ea typeface="ＭＳ Ｐゴシック"/>
                        </a:defRPr>
                      </a:lvl6pPr>
                      <a:lvl7pPr marL="2743200" algn="l" defTabSz="914400" rtl="0" eaLnBrk="1" latinLnBrk="0" hangingPunct="1">
                        <a:defRPr kumimoji="1" sz="1800" kern="1200">
                          <a:solidFill>
                            <a:schemeClr val="tx1"/>
                          </a:solidFill>
                          <a:latin typeface="Times New Roman"/>
                          <a:ea typeface="ＭＳ Ｐゴシック"/>
                        </a:defRPr>
                      </a:lvl7pPr>
                      <a:lvl8pPr marL="3200400" algn="l" defTabSz="914400" rtl="0" eaLnBrk="1" latinLnBrk="0" hangingPunct="1">
                        <a:defRPr kumimoji="1" sz="1800" kern="1200">
                          <a:solidFill>
                            <a:schemeClr val="tx1"/>
                          </a:solidFill>
                          <a:latin typeface="Times New Roman"/>
                          <a:ea typeface="ＭＳ Ｐゴシック"/>
                        </a:defRPr>
                      </a:lvl8pPr>
                      <a:lvl9pPr marL="3657600" algn="l" defTabSz="914400" rtl="0" eaLnBrk="1" latinLnBrk="0" hangingPunct="1">
                        <a:defRPr kumimoji="1" sz="1800" kern="1200">
                          <a:solidFill>
                            <a:schemeClr val="tx1"/>
                          </a:solidFill>
                          <a:latin typeface="Times New Roman"/>
                          <a:ea typeface="ＭＳ Ｐゴシック"/>
                        </a:defRPr>
                      </a:lvl9pPr>
                    </a:lstStyle>
                    <a:p>
                      <a:r>
                        <a:rPr kumimoji="1" lang="ja-JP" altLang="en-US" sz="1800" b="1" dirty="0"/>
                        <a:t>コナラ林；</a:t>
                      </a:r>
                      <a:r>
                        <a:rPr kumimoji="1" lang="en-US" altLang="ja-JP" sz="1800" b="1" dirty="0">
                          <a:solidFill>
                            <a:srgbClr val="FF0000"/>
                          </a:solidFill>
                        </a:rPr>
                        <a:t>2.55</a:t>
                      </a:r>
                      <a:r>
                        <a:rPr kumimoji="1" lang="ja-JP" altLang="en-US" sz="1800" b="1" dirty="0">
                          <a:solidFill>
                            <a:srgbClr val="FF0000"/>
                          </a:solidFill>
                        </a:rPr>
                        <a:t>→</a:t>
                      </a:r>
                      <a:r>
                        <a:rPr kumimoji="1" lang="en-US" altLang="ja-JP" sz="1800" b="1" dirty="0">
                          <a:solidFill>
                            <a:srgbClr val="FF0000"/>
                          </a:solidFill>
                        </a:rPr>
                        <a:t>0.65%</a:t>
                      </a:r>
                    </a:p>
                    <a:p>
                      <a:r>
                        <a:rPr kumimoji="1" lang="ja-JP" altLang="en-US" sz="1800" b="1" dirty="0"/>
                        <a:t>　　 　　　</a:t>
                      </a:r>
                      <a:r>
                        <a:rPr kumimoji="1" lang="ja-JP" altLang="en-US" sz="1400" b="1" dirty="0"/>
                        <a:t>（</a:t>
                      </a:r>
                      <a:r>
                        <a:rPr kumimoji="1" lang="en-US" altLang="ja-JP" sz="1400" b="1" dirty="0"/>
                        <a:t>2016</a:t>
                      </a:r>
                      <a:r>
                        <a:rPr kumimoji="1" lang="ja-JP" altLang="en-US" sz="1400" b="1" dirty="0"/>
                        <a:t>年→</a:t>
                      </a:r>
                      <a:r>
                        <a:rPr kumimoji="1" lang="en-US" altLang="ja-JP" sz="1400" b="1" dirty="0"/>
                        <a:t>2018</a:t>
                      </a:r>
                      <a:r>
                        <a:rPr kumimoji="1" lang="ja-JP" altLang="en-US" sz="1400" b="1" dirty="0"/>
                        <a:t>年）</a:t>
                      </a:r>
                      <a:endParaRPr kumimoji="1" lang="en-US" altLang="ja-JP" sz="1400" b="1" dirty="0"/>
                    </a:p>
                    <a:p>
                      <a:r>
                        <a:rPr kumimoji="1" lang="ja-JP" altLang="en-US" sz="1400" b="1" dirty="0"/>
                        <a:t>　　　　</a:t>
                      </a:r>
                      <a:r>
                        <a:rPr kumimoji="1" lang="en-US" altLang="ja-JP" sz="1400" b="1" dirty="0"/>
                        <a:t>※</a:t>
                      </a:r>
                      <a:r>
                        <a:rPr kumimoji="1" lang="ja-JP" altLang="en-US" sz="1400" b="1" dirty="0">
                          <a:solidFill>
                            <a:srgbClr val="0000FF"/>
                          </a:solidFill>
                        </a:rPr>
                        <a:t>被覆率；</a:t>
                      </a:r>
                      <a:r>
                        <a:rPr kumimoji="1" lang="en-US" altLang="ja-JP" sz="1400" b="1" dirty="0">
                          <a:solidFill>
                            <a:srgbClr val="0000FF"/>
                          </a:solidFill>
                        </a:rPr>
                        <a:t>30</a:t>
                      </a:r>
                      <a:r>
                        <a:rPr kumimoji="1" lang="ja-JP" altLang="en-US" sz="1400" b="1" dirty="0">
                          <a:solidFill>
                            <a:srgbClr val="0000FF"/>
                          </a:solidFill>
                        </a:rPr>
                        <a:t>→</a:t>
                      </a:r>
                      <a:r>
                        <a:rPr kumimoji="1" lang="en-US" altLang="ja-JP" sz="1400" b="1" dirty="0">
                          <a:solidFill>
                            <a:srgbClr val="0000FF"/>
                          </a:solidFill>
                        </a:rPr>
                        <a:t>82%</a:t>
                      </a:r>
                      <a:endParaRPr kumimoji="1" lang="ja-JP" altLang="en-US" sz="1400" b="1" dirty="0">
                        <a:solidFill>
                          <a:srgbClr val="0000FF"/>
                        </a:solidFill>
                      </a:endParaRPr>
                    </a:p>
                  </a:txBody>
                  <a:tcPr>
                    <a:lnL w="12700" cmpd="sng">
                      <a:noFill/>
                    </a:lnL>
                    <a:lnR w="12700" cmpd="sng">
                      <a:noFill/>
                    </a:lnR>
                    <a:lnT w="254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6396804"/>
                  </a:ext>
                </a:extLst>
              </a:tr>
              <a:tr h="966008">
                <a:tc>
                  <a:txBody>
                    <a:bodyPr/>
                    <a:lstStyle>
                      <a:lvl1pPr marL="0" algn="l" defTabSz="914400" rtl="0" eaLnBrk="1" latinLnBrk="0" hangingPunct="1">
                        <a:defRPr kumimoji="1" sz="1800" kern="1200">
                          <a:solidFill>
                            <a:schemeClr val="tx1"/>
                          </a:solidFill>
                          <a:latin typeface="Times New Roman"/>
                          <a:ea typeface="ＭＳ Ｐゴシック"/>
                        </a:defRPr>
                      </a:lvl1pPr>
                      <a:lvl2pPr marL="457200" algn="l" defTabSz="914400" rtl="0" eaLnBrk="1" latinLnBrk="0" hangingPunct="1">
                        <a:defRPr kumimoji="1" sz="1800" kern="1200">
                          <a:solidFill>
                            <a:schemeClr val="tx1"/>
                          </a:solidFill>
                          <a:latin typeface="Times New Roman"/>
                          <a:ea typeface="ＭＳ Ｐゴシック"/>
                        </a:defRPr>
                      </a:lvl2pPr>
                      <a:lvl3pPr marL="914400" algn="l" defTabSz="914400" rtl="0" eaLnBrk="1" latinLnBrk="0" hangingPunct="1">
                        <a:defRPr kumimoji="1" sz="1800" kern="1200">
                          <a:solidFill>
                            <a:schemeClr val="tx1"/>
                          </a:solidFill>
                          <a:latin typeface="Times New Roman"/>
                          <a:ea typeface="ＭＳ Ｐゴシック"/>
                        </a:defRPr>
                      </a:lvl3pPr>
                      <a:lvl4pPr marL="1371600" algn="l" defTabSz="914400" rtl="0" eaLnBrk="1" latinLnBrk="0" hangingPunct="1">
                        <a:defRPr kumimoji="1" sz="1800" kern="1200">
                          <a:solidFill>
                            <a:schemeClr val="tx1"/>
                          </a:solidFill>
                          <a:latin typeface="Times New Roman"/>
                          <a:ea typeface="ＭＳ Ｐゴシック"/>
                        </a:defRPr>
                      </a:lvl4pPr>
                      <a:lvl5pPr marL="1828800" algn="l" defTabSz="914400" rtl="0" eaLnBrk="1" latinLnBrk="0" hangingPunct="1">
                        <a:defRPr kumimoji="1" sz="1800" kern="1200">
                          <a:solidFill>
                            <a:schemeClr val="tx1"/>
                          </a:solidFill>
                          <a:latin typeface="Times New Roman"/>
                          <a:ea typeface="ＭＳ Ｐゴシック"/>
                        </a:defRPr>
                      </a:lvl5pPr>
                      <a:lvl6pPr marL="2286000" algn="l" defTabSz="914400" rtl="0" eaLnBrk="1" latinLnBrk="0" hangingPunct="1">
                        <a:defRPr kumimoji="1" sz="1800" kern="1200">
                          <a:solidFill>
                            <a:schemeClr val="tx1"/>
                          </a:solidFill>
                          <a:latin typeface="Times New Roman"/>
                          <a:ea typeface="ＭＳ Ｐゴシック"/>
                        </a:defRPr>
                      </a:lvl6pPr>
                      <a:lvl7pPr marL="2743200" algn="l" defTabSz="914400" rtl="0" eaLnBrk="1" latinLnBrk="0" hangingPunct="1">
                        <a:defRPr kumimoji="1" sz="1800" kern="1200">
                          <a:solidFill>
                            <a:schemeClr val="tx1"/>
                          </a:solidFill>
                          <a:latin typeface="Times New Roman"/>
                          <a:ea typeface="ＭＳ Ｐゴシック"/>
                        </a:defRPr>
                      </a:lvl7pPr>
                      <a:lvl8pPr marL="3200400" algn="l" defTabSz="914400" rtl="0" eaLnBrk="1" latinLnBrk="0" hangingPunct="1">
                        <a:defRPr kumimoji="1" sz="1800" kern="1200">
                          <a:solidFill>
                            <a:schemeClr val="tx1"/>
                          </a:solidFill>
                          <a:latin typeface="Times New Roman"/>
                          <a:ea typeface="ＭＳ Ｐゴシック"/>
                        </a:defRPr>
                      </a:lvl8pPr>
                      <a:lvl9pPr marL="3657600" algn="l" defTabSz="914400" rtl="0" eaLnBrk="1" latinLnBrk="0" hangingPunct="1">
                        <a:defRPr kumimoji="1" sz="1800" kern="1200">
                          <a:solidFill>
                            <a:schemeClr val="tx1"/>
                          </a:solidFill>
                          <a:latin typeface="Times New Roman"/>
                          <a:ea typeface="ＭＳ Ｐゴシック"/>
                        </a:defRPr>
                      </a:lvl9pPr>
                    </a:lstStyle>
                    <a:p>
                      <a:r>
                        <a:rPr kumimoji="1" lang="ja-JP" altLang="en-US" sz="1800" b="1" dirty="0">
                          <a:solidFill>
                            <a:srgbClr val="C00000"/>
                          </a:solidFill>
                        </a:rPr>
                        <a:t>林野火災の跡地</a:t>
                      </a:r>
                      <a:endParaRPr kumimoji="1" lang="en-US" altLang="ja-JP" sz="1800" b="1" dirty="0">
                        <a:solidFill>
                          <a:srgbClr val="C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t>（火災当年→</a:t>
                      </a:r>
                      <a:r>
                        <a:rPr kumimoji="1" lang="en-US" altLang="ja-JP" sz="1400" b="1" dirty="0"/>
                        <a:t>2</a:t>
                      </a:r>
                      <a:r>
                        <a:rPr kumimoji="1" lang="ja-JP" altLang="en-US" sz="1400" b="1" dirty="0"/>
                        <a:t>年後）</a:t>
                      </a:r>
                      <a:endParaRPr kumimoji="1" lang="en-US" altLang="ja-JP" sz="1400" b="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dirty="0"/>
                        <a:t>・浪江町井出地区</a:t>
                      </a:r>
                      <a:endParaRPr kumimoji="1" lang="en-US" altLang="ja-JP" sz="1200" b="1" dirty="0"/>
                    </a:p>
                  </a:txBody>
                  <a:tcPr>
                    <a:lnL w="12700" cmpd="sng">
                      <a:noFill/>
                    </a:lnL>
                    <a:lnR w="12700" cmpd="sng">
                      <a:no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Times New Roman"/>
                          <a:ea typeface="ＭＳ Ｐゴシック"/>
                        </a:defRPr>
                      </a:lvl1pPr>
                      <a:lvl2pPr marL="457200" algn="l" defTabSz="914400" rtl="0" eaLnBrk="1" latinLnBrk="0" hangingPunct="1">
                        <a:defRPr kumimoji="1" sz="1800" kern="1200">
                          <a:solidFill>
                            <a:schemeClr val="tx1"/>
                          </a:solidFill>
                          <a:latin typeface="Times New Roman"/>
                          <a:ea typeface="ＭＳ Ｐゴシック"/>
                        </a:defRPr>
                      </a:lvl2pPr>
                      <a:lvl3pPr marL="914400" algn="l" defTabSz="914400" rtl="0" eaLnBrk="1" latinLnBrk="0" hangingPunct="1">
                        <a:defRPr kumimoji="1" sz="1800" kern="1200">
                          <a:solidFill>
                            <a:schemeClr val="tx1"/>
                          </a:solidFill>
                          <a:latin typeface="Times New Roman"/>
                          <a:ea typeface="ＭＳ Ｐゴシック"/>
                        </a:defRPr>
                      </a:lvl3pPr>
                      <a:lvl4pPr marL="1371600" algn="l" defTabSz="914400" rtl="0" eaLnBrk="1" latinLnBrk="0" hangingPunct="1">
                        <a:defRPr kumimoji="1" sz="1800" kern="1200">
                          <a:solidFill>
                            <a:schemeClr val="tx1"/>
                          </a:solidFill>
                          <a:latin typeface="Times New Roman"/>
                          <a:ea typeface="ＭＳ Ｐゴシック"/>
                        </a:defRPr>
                      </a:lvl4pPr>
                      <a:lvl5pPr marL="1828800" algn="l" defTabSz="914400" rtl="0" eaLnBrk="1" latinLnBrk="0" hangingPunct="1">
                        <a:defRPr kumimoji="1" sz="1800" kern="1200">
                          <a:solidFill>
                            <a:schemeClr val="tx1"/>
                          </a:solidFill>
                          <a:latin typeface="Times New Roman"/>
                          <a:ea typeface="ＭＳ Ｐゴシック"/>
                        </a:defRPr>
                      </a:lvl5pPr>
                      <a:lvl6pPr marL="2286000" algn="l" defTabSz="914400" rtl="0" eaLnBrk="1" latinLnBrk="0" hangingPunct="1">
                        <a:defRPr kumimoji="1" sz="1800" kern="1200">
                          <a:solidFill>
                            <a:schemeClr val="tx1"/>
                          </a:solidFill>
                          <a:latin typeface="Times New Roman"/>
                          <a:ea typeface="ＭＳ Ｐゴシック"/>
                        </a:defRPr>
                      </a:lvl6pPr>
                      <a:lvl7pPr marL="2743200" algn="l" defTabSz="914400" rtl="0" eaLnBrk="1" latinLnBrk="0" hangingPunct="1">
                        <a:defRPr kumimoji="1" sz="1800" kern="1200">
                          <a:solidFill>
                            <a:schemeClr val="tx1"/>
                          </a:solidFill>
                          <a:latin typeface="Times New Roman"/>
                          <a:ea typeface="ＭＳ Ｐゴシック"/>
                        </a:defRPr>
                      </a:lvl7pPr>
                      <a:lvl8pPr marL="3200400" algn="l" defTabSz="914400" rtl="0" eaLnBrk="1" latinLnBrk="0" hangingPunct="1">
                        <a:defRPr kumimoji="1" sz="1800" kern="1200">
                          <a:solidFill>
                            <a:schemeClr val="tx1"/>
                          </a:solidFill>
                          <a:latin typeface="Times New Roman"/>
                          <a:ea typeface="ＭＳ Ｐゴシック"/>
                        </a:defRPr>
                      </a:lvl8pPr>
                      <a:lvl9pPr marL="3657600" algn="l" defTabSz="914400" rtl="0" eaLnBrk="1" latinLnBrk="0" hangingPunct="1">
                        <a:defRPr kumimoji="1" sz="1800" kern="1200">
                          <a:solidFill>
                            <a:schemeClr val="tx1"/>
                          </a:solidFill>
                          <a:latin typeface="Times New Roman"/>
                          <a:ea typeface="ＭＳ Ｐゴシック"/>
                        </a:defRPr>
                      </a:lvl9pPr>
                    </a:lstStyle>
                    <a:p>
                      <a:r>
                        <a:rPr kumimoji="1" lang="ja-JP" altLang="en-US" sz="1800" b="1" dirty="0"/>
                        <a:t>スギ林　；</a:t>
                      </a:r>
                      <a:r>
                        <a:rPr kumimoji="1" lang="en-US" altLang="ja-JP" sz="1800" b="1" dirty="0">
                          <a:solidFill>
                            <a:srgbClr val="FF0000"/>
                          </a:solidFill>
                        </a:rPr>
                        <a:t>2.60</a:t>
                      </a:r>
                      <a:r>
                        <a:rPr kumimoji="1" lang="ja-JP" altLang="en-US" sz="1800" b="1" dirty="0">
                          <a:solidFill>
                            <a:srgbClr val="FF0000"/>
                          </a:solidFill>
                        </a:rPr>
                        <a:t>→</a:t>
                      </a:r>
                      <a:r>
                        <a:rPr kumimoji="1" lang="en-US" altLang="ja-JP" sz="1800" b="1" dirty="0">
                          <a:solidFill>
                            <a:srgbClr val="FF0000"/>
                          </a:solidFill>
                        </a:rPr>
                        <a:t>0.16%</a:t>
                      </a:r>
                    </a:p>
                    <a:p>
                      <a:r>
                        <a:rPr kumimoji="1" lang="ja-JP" altLang="en-US" sz="1800" b="1" dirty="0"/>
                        <a:t>　　 　　　</a:t>
                      </a:r>
                      <a:r>
                        <a:rPr kumimoji="1" lang="ja-JP" altLang="en-US" sz="1400" b="1" dirty="0"/>
                        <a:t>（</a:t>
                      </a:r>
                      <a:r>
                        <a:rPr kumimoji="1" lang="en-US" altLang="ja-JP" sz="1400" b="1" dirty="0"/>
                        <a:t>2017</a:t>
                      </a:r>
                      <a:r>
                        <a:rPr kumimoji="1" lang="ja-JP" altLang="en-US" sz="1400" b="1" dirty="0"/>
                        <a:t>年→</a:t>
                      </a:r>
                      <a:r>
                        <a:rPr kumimoji="1" lang="en-US" altLang="ja-JP" sz="1400" b="1" dirty="0"/>
                        <a:t>2019</a:t>
                      </a:r>
                      <a:r>
                        <a:rPr kumimoji="1" lang="ja-JP" altLang="en-US" sz="1400" b="1" dirty="0"/>
                        <a:t>年）</a:t>
                      </a:r>
                      <a:endParaRPr kumimoji="1" lang="en-US" altLang="ja-JP" sz="1400" b="1" dirty="0"/>
                    </a:p>
                    <a:p>
                      <a:r>
                        <a:rPr kumimoji="1" lang="ja-JP" altLang="en-US" sz="1400" b="1" dirty="0"/>
                        <a:t>　　　　</a:t>
                      </a:r>
                      <a:r>
                        <a:rPr kumimoji="1" lang="en-US" altLang="ja-JP" sz="1400" b="1" dirty="0">
                          <a:solidFill>
                            <a:srgbClr val="0000FF"/>
                          </a:solidFill>
                        </a:rPr>
                        <a:t>※</a:t>
                      </a:r>
                      <a:r>
                        <a:rPr kumimoji="1" lang="ja-JP" altLang="en-US" sz="1400" b="1" dirty="0">
                          <a:solidFill>
                            <a:srgbClr val="0000FF"/>
                          </a:solidFill>
                        </a:rPr>
                        <a:t>被覆率；</a:t>
                      </a:r>
                      <a:r>
                        <a:rPr kumimoji="1" lang="en-US" altLang="ja-JP" sz="1400" b="1" dirty="0">
                          <a:solidFill>
                            <a:srgbClr val="0000FF"/>
                          </a:solidFill>
                        </a:rPr>
                        <a:t>10</a:t>
                      </a:r>
                      <a:r>
                        <a:rPr kumimoji="1" lang="ja-JP" altLang="en-US" sz="1400" b="1" dirty="0">
                          <a:solidFill>
                            <a:srgbClr val="0000FF"/>
                          </a:solidFill>
                        </a:rPr>
                        <a:t>→</a:t>
                      </a:r>
                      <a:r>
                        <a:rPr kumimoji="1" lang="en-US" altLang="ja-JP" sz="1400" b="1" dirty="0">
                          <a:solidFill>
                            <a:srgbClr val="0000FF"/>
                          </a:solidFill>
                        </a:rPr>
                        <a:t>95%</a:t>
                      </a:r>
                      <a:endParaRPr kumimoji="1" lang="ja-JP" altLang="en-US" sz="1400" b="1" dirty="0">
                        <a:solidFill>
                          <a:srgbClr val="0000FF"/>
                        </a:solidFill>
                      </a:endParaRPr>
                    </a:p>
                  </a:txBody>
                  <a:tcPr>
                    <a:lnL w="12700" cmpd="sng">
                      <a:noFill/>
                    </a:lnL>
                    <a:lnR w="12700" cmpd="sng">
                      <a:no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82558424"/>
                  </a:ext>
                </a:extLst>
              </a:tr>
            </a:tbl>
          </a:graphicData>
        </a:graphic>
      </p:graphicFrame>
      <p:pic>
        <p:nvPicPr>
          <p:cNvPr id="19" name="図 18">
            <a:extLst>
              <a:ext uri="{FF2B5EF4-FFF2-40B4-BE49-F238E27FC236}">
                <a16:creationId xmlns:a16="http://schemas.microsoft.com/office/drawing/2014/main" id="{961DA5CC-FBC7-4DDC-E6E4-0FF493838F97}"/>
              </a:ext>
            </a:extLst>
          </p:cNvPr>
          <p:cNvPicPr>
            <a:picLocks noChangeAspect="1"/>
          </p:cNvPicPr>
          <p:nvPr/>
        </p:nvPicPr>
        <p:blipFill>
          <a:blip r:embed="rId4"/>
          <a:stretch>
            <a:fillRect/>
          </a:stretch>
        </p:blipFill>
        <p:spPr>
          <a:xfrm>
            <a:off x="2870731" y="3435478"/>
            <a:ext cx="2732050" cy="1930841"/>
          </a:xfrm>
          <a:prstGeom prst="rect">
            <a:avLst/>
          </a:prstGeom>
        </p:spPr>
      </p:pic>
      <p:graphicFrame>
        <p:nvGraphicFramePr>
          <p:cNvPr id="40" name="グラフ 39">
            <a:extLst>
              <a:ext uri="{FF2B5EF4-FFF2-40B4-BE49-F238E27FC236}">
                <a16:creationId xmlns:a16="http://schemas.microsoft.com/office/drawing/2014/main" id="{46FE4376-E372-11B6-ACA2-8EDCDAB49BB2}"/>
              </a:ext>
            </a:extLst>
          </p:cNvPr>
          <p:cNvGraphicFramePr>
            <a:graphicFrameLocks/>
          </p:cNvGraphicFramePr>
          <p:nvPr/>
        </p:nvGraphicFramePr>
        <p:xfrm>
          <a:off x="10325864" y="2658280"/>
          <a:ext cx="7102128" cy="2737290"/>
        </p:xfrm>
        <a:graphic>
          <a:graphicData uri="http://schemas.openxmlformats.org/drawingml/2006/chart">
            <c:chart xmlns:c="http://schemas.openxmlformats.org/drawingml/2006/chart" xmlns:r="http://schemas.openxmlformats.org/officeDocument/2006/relationships" r:id="rId5"/>
          </a:graphicData>
        </a:graphic>
      </p:graphicFrame>
      <p:sp>
        <p:nvSpPr>
          <p:cNvPr id="45" name="テキスト ボックス 44">
            <a:extLst>
              <a:ext uri="{FF2B5EF4-FFF2-40B4-BE49-F238E27FC236}">
                <a16:creationId xmlns:a16="http://schemas.microsoft.com/office/drawing/2014/main" id="{25194053-BC37-4C50-1077-99256810F13F}"/>
              </a:ext>
            </a:extLst>
          </p:cNvPr>
          <p:cNvSpPr txBox="1"/>
          <p:nvPr/>
        </p:nvSpPr>
        <p:spPr>
          <a:xfrm>
            <a:off x="10358240" y="2860599"/>
            <a:ext cx="2064188" cy="2400657"/>
          </a:xfrm>
          <a:prstGeom prst="rect">
            <a:avLst/>
          </a:prstGeom>
          <a:solidFill>
            <a:srgbClr val="FFFFFF"/>
          </a:solidFill>
        </p:spPr>
        <p:txBody>
          <a:bodyPr wrap="square" rtlCol="0">
            <a:spAutoFit/>
          </a:bodyPr>
          <a:lstStyle/>
          <a:p>
            <a:pPr marL="0" marR="0" lvl="0" indent="0" algn="r" defTabSz="914400" eaLnBrk="1" fontAlgn="auto" latinLnBrk="0" hangingPunct="1">
              <a:lnSpc>
                <a:spcPct val="100000"/>
              </a:lnSpc>
              <a:spcBef>
                <a:spcPts val="0"/>
              </a:spcBef>
              <a:spcAft>
                <a:spcPts val="40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2017</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年</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6</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-7</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a:p>
            <a:pPr marL="0" marR="0" lvl="0" indent="0" algn="r" defTabSz="914400" eaLnBrk="1" fontAlgn="auto" latinLnBrk="0" hangingPunct="1">
              <a:lnSpc>
                <a:spcPct val="100000"/>
              </a:lnSpc>
              <a:spcBef>
                <a:spcPts val="0"/>
              </a:spcBef>
              <a:spcAft>
                <a:spcPts val="40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8</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-9</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a:p>
            <a:pPr marL="0" marR="0" lvl="0" indent="0" algn="r" defTabSz="914400" eaLnBrk="1" fontAlgn="auto" latinLnBrk="0" hangingPunct="1">
              <a:lnSpc>
                <a:spcPct val="100000"/>
              </a:lnSpc>
              <a:spcBef>
                <a:spcPts val="0"/>
              </a:spcBef>
              <a:spcAft>
                <a:spcPts val="40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10</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-11</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a:p>
            <a:pPr marL="0" marR="0" lvl="0" indent="0" algn="r" defTabSz="914400" eaLnBrk="1" fontAlgn="auto" latinLnBrk="0" hangingPunct="1">
              <a:lnSpc>
                <a:spcPct val="100000"/>
              </a:lnSpc>
              <a:spcBef>
                <a:spcPts val="0"/>
              </a:spcBef>
              <a:spcAft>
                <a:spcPts val="40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2017</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年</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12</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-2018</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年</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4</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a:p>
            <a:pPr marL="0" marR="0" lvl="0" indent="0" algn="r" defTabSz="914400" eaLnBrk="1" fontAlgn="auto" latinLnBrk="0" hangingPunct="1">
              <a:lnSpc>
                <a:spcPct val="100000"/>
              </a:lnSpc>
              <a:spcBef>
                <a:spcPts val="0"/>
              </a:spcBef>
              <a:spcAft>
                <a:spcPts val="40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5</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-6</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a:p>
            <a:pPr marL="0" marR="0" lvl="0" indent="0" algn="r" defTabSz="914400" eaLnBrk="1" fontAlgn="auto" latinLnBrk="0" hangingPunct="1">
              <a:lnSpc>
                <a:spcPct val="100000"/>
              </a:lnSpc>
              <a:spcBef>
                <a:spcPts val="0"/>
              </a:spcBef>
              <a:spcAft>
                <a:spcPts val="40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7</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-8</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a:p>
            <a:pPr marL="0" marR="0" lvl="0" indent="0" algn="r" defTabSz="914400" eaLnBrk="1" fontAlgn="auto" latinLnBrk="0" hangingPunct="1">
              <a:lnSpc>
                <a:spcPct val="100000"/>
              </a:lnSpc>
              <a:spcBef>
                <a:spcPts val="0"/>
              </a:spcBef>
              <a:spcAft>
                <a:spcPts val="40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9</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-10</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a:p>
            <a:pPr marL="0" marR="0" lvl="0" indent="0" algn="r" defTabSz="914400" eaLnBrk="1" fontAlgn="auto" latinLnBrk="0" hangingPunct="1">
              <a:lnSpc>
                <a:spcPct val="100000"/>
              </a:lnSpc>
              <a:spcBef>
                <a:spcPts val="0"/>
              </a:spcBef>
              <a:spcAft>
                <a:spcPts val="40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11</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-12</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a:p>
            <a:pPr marL="0" marR="0" lvl="0" indent="0" algn="r" defTabSz="914400" eaLnBrk="1" fontAlgn="auto" latinLnBrk="0" hangingPunct="1">
              <a:lnSpc>
                <a:spcPct val="100000"/>
              </a:lnSpc>
              <a:spcBef>
                <a:spcPts val="0"/>
              </a:spcBef>
              <a:spcAft>
                <a:spcPts val="40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2019</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年</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4</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-6</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月</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a:p>
            <a:pPr marL="0" marR="0" lvl="0" indent="0" algn="r" defTabSz="914400" eaLnBrk="1" fontAlgn="auto" latinLnBrk="0" hangingPunct="1">
              <a:lnSpc>
                <a:spcPct val="100000"/>
              </a:lnSpc>
              <a:spcBef>
                <a:spcPts val="0"/>
              </a:spcBef>
              <a:spcAft>
                <a:spcPts val="400"/>
              </a:spcAft>
              <a:buClrTx/>
              <a:buSzTx/>
              <a:buFontTx/>
              <a:buNone/>
              <a:tabLst/>
              <a:defRPr/>
            </a:pP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p:txBody>
      </p:sp>
      <p:sp>
        <p:nvSpPr>
          <p:cNvPr id="46" name="テキスト ボックス 45">
            <a:extLst>
              <a:ext uri="{FF2B5EF4-FFF2-40B4-BE49-F238E27FC236}">
                <a16:creationId xmlns:a16="http://schemas.microsoft.com/office/drawing/2014/main" id="{556AF5A6-C9FF-95D1-BDE3-EC3AFE0BA459}"/>
              </a:ext>
            </a:extLst>
          </p:cNvPr>
          <p:cNvSpPr txBox="1"/>
          <p:nvPr/>
        </p:nvSpPr>
        <p:spPr>
          <a:xfrm>
            <a:off x="12566347" y="5087751"/>
            <a:ext cx="1348965" cy="276999"/>
          </a:xfrm>
          <a:prstGeom prst="rect">
            <a:avLst/>
          </a:prstGeom>
          <a:solidFill>
            <a:srgbClr val="FFFFFF"/>
          </a:solidFill>
        </p:spPr>
        <p:txBody>
          <a:bodyPr wrap="square" rtlCol="0">
            <a:spAutoFit/>
          </a:bodyPr>
          <a:lstStyle/>
          <a:p>
            <a:pPr marL="0" marR="0" lvl="0" indent="0" defTabSz="914400" eaLnBrk="1" fontAlgn="auto" latinLnBrk="0" hangingPunct="1">
              <a:lnSpc>
                <a:spcPct val="100000"/>
              </a:lnSpc>
              <a:spcBef>
                <a:spcPts val="0"/>
              </a:spcBef>
              <a:spcAft>
                <a:spcPts val="400"/>
              </a:spcAft>
              <a:buClrTx/>
              <a:buSzTx/>
              <a:buFontTx/>
              <a:buNone/>
              <a:tabLst/>
              <a:defRPr/>
            </a:pP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リターとその破片</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p:txBody>
      </p:sp>
      <p:sp>
        <p:nvSpPr>
          <p:cNvPr id="47" name="テキスト ボックス 46">
            <a:extLst>
              <a:ext uri="{FF2B5EF4-FFF2-40B4-BE49-F238E27FC236}">
                <a16:creationId xmlns:a16="http://schemas.microsoft.com/office/drawing/2014/main" id="{2320C0B7-C069-6B04-5704-EF9AB5F8AAE7}"/>
              </a:ext>
            </a:extLst>
          </p:cNvPr>
          <p:cNvSpPr txBox="1"/>
          <p:nvPr/>
        </p:nvSpPr>
        <p:spPr>
          <a:xfrm>
            <a:off x="14184216" y="5087751"/>
            <a:ext cx="1529276" cy="276999"/>
          </a:xfrm>
          <a:prstGeom prst="rect">
            <a:avLst/>
          </a:prstGeom>
          <a:solidFill>
            <a:srgbClr val="FFFFFF"/>
          </a:solidFill>
        </p:spPr>
        <p:txBody>
          <a:bodyPr wrap="square" lIns="36000" rtlCol="0">
            <a:spAutoFit/>
          </a:bodyPr>
          <a:lstStyle/>
          <a:p>
            <a:pPr marL="0" marR="0" lvl="0" indent="0" defTabSz="914400" eaLnBrk="1" fontAlgn="auto" latinLnBrk="0" hangingPunct="1">
              <a:lnSpc>
                <a:spcPct val="100000"/>
              </a:lnSpc>
              <a:spcBef>
                <a:spcPts val="0"/>
              </a:spcBef>
              <a:spcAft>
                <a:spcPts val="400"/>
              </a:spcAft>
              <a:buClrTx/>
              <a:buSzTx/>
              <a:buFontTx/>
              <a:buNone/>
              <a:tabLst/>
              <a:defRPr/>
            </a:pP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礫サイズ（</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2 mm</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以上）</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p:txBody>
      </p:sp>
      <p:sp>
        <p:nvSpPr>
          <p:cNvPr id="48" name="テキスト ボックス 47">
            <a:extLst>
              <a:ext uri="{FF2B5EF4-FFF2-40B4-BE49-F238E27FC236}">
                <a16:creationId xmlns:a16="http://schemas.microsoft.com/office/drawing/2014/main" id="{68707899-1379-4EC3-CC0A-FD31420EC25D}"/>
              </a:ext>
            </a:extLst>
          </p:cNvPr>
          <p:cNvSpPr txBox="1"/>
          <p:nvPr/>
        </p:nvSpPr>
        <p:spPr>
          <a:xfrm>
            <a:off x="15809817" y="5087750"/>
            <a:ext cx="1656276" cy="276999"/>
          </a:xfrm>
          <a:prstGeom prst="rect">
            <a:avLst/>
          </a:prstGeom>
          <a:solidFill>
            <a:srgbClr val="FFFFFF"/>
          </a:solidFill>
        </p:spPr>
        <p:txBody>
          <a:bodyPr wrap="square" lIns="36000" rtlCol="0">
            <a:spAutoFit/>
          </a:bodyPr>
          <a:lstStyle/>
          <a:p>
            <a:pPr marL="0" marR="0" lvl="0" indent="0" defTabSz="914400" eaLnBrk="1" fontAlgn="auto" latinLnBrk="0" hangingPunct="1">
              <a:lnSpc>
                <a:spcPct val="100000"/>
              </a:lnSpc>
              <a:spcBef>
                <a:spcPts val="0"/>
              </a:spcBef>
              <a:spcAft>
                <a:spcPts val="400"/>
              </a:spcAft>
              <a:buClrTx/>
              <a:buSzTx/>
              <a:buFontTx/>
              <a:buNone/>
              <a:tabLst/>
              <a:defRPr/>
            </a:pP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砂サイズ（</a:t>
            </a:r>
            <a:r>
              <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2 mm</a:t>
            </a:r>
            <a:r>
              <a:rPr kumimoji="0" lang="ja-JP" altLang="en-US"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rPr>
              <a:t>未満）</a:t>
            </a:r>
            <a:endParaRPr kumimoji="0" lang="en-US" altLang="ja-JP" sz="12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itchFamily="50" charset="-128"/>
            </a:endParaRPr>
          </a:p>
        </p:txBody>
      </p:sp>
      <p:pic>
        <p:nvPicPr>
          <p:cNvPr id="55" name="図 54">
            <a:extLst>
              <a:ext uri="{FF2B5EF4-FFF2-40B4-BE49-F238E27FC236}">
                <a16:creationId xmlns:a16="http://schemas.microsoft.com/office/drawing/2014/main" id="{CB55DE3C-DC32-8F2B-591E-76DDBF5A9A1F}"/>
              </a:ext>
            </a:extLst>
          </p:cNvPr>
          <p:cNvPicPr>
            <a:picLocks noChangeAspect="1"/>
          </p:cNvPicPr>
          <p:nvPr/>
        </p:nvPicPr>
        <p:blipFill>
          <a:blip r:embed="rId6"/>
          <a:srcRect l="6323"/>
          <a:stretch/>
        </p:blipFill>
        <p:spPr>
          <a:xfrm>
            <a:off x="5672175" y="3772186"/>
            <a:ext cx="4142671" cy="1868534"/>
          </a:xfrm>
          <a:prstGeom prst="rect">
            <a:avLst/>
          </a:prstGeom>
        </p:spPr>
      </p:pic>
      <p:sp>
        <p:nvSpPr>
          <p:cNvPr id="50" name="テキスト ボックス 49">
            <a:extLst>
              <a:ext uri="{FF2B5EF4-FFF2-40B4-BE49-F238E27FC236}">
                <a16:creationId xmlns:a16="http://schemas.microsoft.com/office/drawing/2014/main" id="{28E1A5D3-7BB9-21E4-FE78-324CA9257BD3}"/>
              </a:ext>
            </a:extLst>
          </p:cNvPr>
          <p:cNvSpPr txBox="1"/>
          <p:nvPr/>
        </p:nvSpPr>
        <p:spPr>
          <a:xfrm>
            <a:off x="6230291" y="5629335"/>
            <a:ext cx="3411527"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林野火災地の跡地における流出物の構成の経年変化</a:t>
            </a:r>
            <a:r>
              <a:rPr lang="en-US" altLang="ja-JP" sz="1100" b="1" dirty="0">
                <a:latin typeface="Meiryo UI" panose="020B0604030504040204" pitchFamily="50" charset="-128"/>
                <a:ea typeface="Meiryo UI" panose="020B0604030504040204" pitchFamily="50" charset="-128"/>
              </a:rPr>
              <a:t>】</a:t>
            </a:r>
          </a:p>
        </p:txBody>
      </p:sp>
      <p:cxnSp>
        <p:nvCxnSpPr>
          <p:cNvPr id="53" name="直線矢印コネクタ 52">
            <a:extLst>
              <a:ext uri="{FF2B5EF4-FFF2-40B4-BE49-F238E27FC236}">
                <a16:creationId xmlns:a16="http://schemas.microsoft.com/office/drawing/2014/main" id="{BFE8F8D8-BD44-B302-A11B-0AE4BA2D54BD}"/>
              </a:ext>
            </a:extLst>
          </p:cNvPr>
          <p:cNvCxnSpPr/>
          <p:nvPr/>
        </p:nvCxnSpPr>
        <p:spPr>
          <a:xfrm>
            <a:off x="7766380" y="4038654"/>
            <a:ext cx="1096405" cy="1228565"/>
          </a:xfrm>
          <a:prstGeom prst="straightConnector1">
            <a:avLst/>
          </a:prstGeom>
          <a:ln w="28575">
            <a:solidFill>
              <a:srgbClr val="00B050"/>
            </a:solidFill>
            <a:headEnd type="none" w="med" len="med"/>
            <a:tailEnd type="arrow" w="med" len="med"/>
          </a:ln>
          <a:effectLst>
            <a:glow rad="76200">
              <a:schemeClr val="bg1"/>
            </a:glow>
          </a:effectLst>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1CF572A8-6B48-976E-9AC3-BEFE6F56DF23}"/>
              </a:ext>
            </a:extLst>
          </p:cNvPr>
          <p:cNvSpPr txBox="1"/>
          <p:nvPr/>
        </p:nvSpPr>
        <p:spPr>
          <a:xfrm rot="2910310">
            <a:off x="6671947" y="4375286"/>
            <a:ext cx="3411527" cy="261610"/>
          </a:xfrm>
          <a:prstGeom prst="rect">
            <a:avLst/>
          </a:prstGeom>
          <a:noFill/>
          <a:effectLst>
            <a:glow rad="127000">
              <a:schemeClr val="bg1"/>
            </a:glow>
          </a:effectLst>
        </p:spPr>
        <p:txBody>
          <a:bodyPr wrap="square">
            <a:spAutoFit/>
          </a:bodyPr>
          <a:lstStyle/>
          <a:p>
            <a:pPr algn="ctr">
              <a:spcBef>
                <a:spcPct val="0"/>
              </a:spcBef>
              <a:defRPr/>
            </a:pPr>
            <a:r>
              <a:rPr lang="ja-JP" altLang="en-US" sz="1100" b="1" dirty="0">
                <a:effectLst>
                  <a:glow rad="127000">
                    <a:schemeClr val="bg1"/>
                  </a:glow>
                </a:effectLst>
                <a:latin typeface="Meiryo UI" panose="020B0604030504040204" pitchFamily="50" charset="-128"/>
                <a:ea typeface="Meiryo UI" panose="020B0604030504040204" pitchFamily="50" charset="-128"/>
              </a:rPr>
              <a:t>リター含有量の増加</a:t>
            </a:r>
            <a:endParaRPr lang="en-US" altLang="ja-JP" sz="1100" b="1" dirty="0">
              <a:effectLst>
                <a:glow rad="127000">
                  <a:schemeClr val="bg1"/>
                </a:glow>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51132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角丸四角形 26"/>
          <p:cNvSpPr/>
          <p:nvPr/>
        </p:nvSpPr>
        <p:spPr>
          <a:xfrm>
            <a:off x="81322" y="1130315"/>
            <a:ext cx="9769116"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樹木の種別および部位別の濃度の経年変化のデータを取得して、森林内の放射性</a:t>
            </a:r>
            <a:r>
              <a:rPr lang="pl-PL" altLang="ja-JP"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の存在量を明らかにする。その知見をシミュレーションに反映する。</a:t>
            </a:r>
          </a:p>
        </p:txBody>
      </p:sp>
      <p:sp>
        <p:nvSpPr>
          <p:cNvPr id="34" name="正方形/長方形 33"/>
          <p:cNvSpPr/>
          <p:nvPr/>
        </p:nvSpPr>
        <p:spPr>
          <a:xfrm>
            <a:off x="65395" y="663296"/>
            <a:ext cx="9794875" cy="509916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105"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165625" y="1867655"/>
            <a:ext cx="1568664" cy="112663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様々な森林環境における林内の放射性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分布の経年変化の把握</a:t>
            </a:r>
            <a:endParaRPr lang="en-US" altLang="ja-JP" sz="1100" dirty="0">
              <a:latin typeface="Meiryo UI" panose="020B0604030504040204" pitchFamily="50" charset="-128"/>
              <a:ea typeface="Meiryo UI" panose="020B0604030504040204" pitchFamily="50" charset="-128"/>
            </a:endParaRPr>
          </a:p>
        </p:txBody>
      </p:sp>
      <p:sp>
        <p:nvSpPr>
          <p:cNvPr id="106" name="右矢印 19">
            <a:extLst>
              <a:ext uri="{FF2B5EF4-FFF2-40B4-BE49-F238E27FC236}">
                <a16:creationId xmlns:a16="http://schemas.microsoft.com/office/drawing/2014/main" id="{38127547-84A4-F9FA-0E8D-877B6E6B44D1}"/>
              </a:ext>
            </a:extLst>
          </p:cNvPr>
          <p:cNvSpPr/>
          <p:nvPr/>
        </p:nvSpPr>
        <p:spPr>
          <a:xfrm>
            <a:off x="1899499" y="2007153"/>
            <a:ext cx="300960"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2310261" y="1756799"/>
            <a:ext cx="7540177" cy="802732"/>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2018</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年から</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年間にわたる長期の伐木調査の結果、森林における放射性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は、</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90</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％以上が森林土壌中に分布することが判明。</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樹木に分布する放射性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の割合は、</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2018</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年から</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2023</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年にかけて、</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％台から</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台へと低下。</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2020</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年以降は樹木の放射性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量の低下が鈍化し、森林内の放射性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分布が、ほぼ平衡状態に達していると考えられる。</a:t>
            </a:r>
            <a:endParaRPr lang="en-US" altLang="ja-JP" sz="1100" dirty="0">
              <a:latin typeface="Meiryo UI" panose="020B0604030504040204" pitchFamily="50" charset="-128"/>
              <a:ea typeface="Meiryo UI" panose="020B0604030504040204" pitchFamily="50" charset="-128"/>
            </a:endParaRPr>
          </a:p>
        </p:txBody>
      </p:sp>
      <p:sp>
        <p:nvSpPr>
          <p:cNvPr id="52" name="角丸四角形 90">
            <a:extLst>
              <a:ext uri="{FF2B5EF4-FFF2-40B4-BE49-F238E27FC236}">
                <a16:creationId xmlns:a16="http://schemas.microsoft.com/office/drawing/2014/main" id="{EFC4BC97-C5A0-40F6-AC55-73507F36D8EE}"/>
              </a:ext>
            </a:extLst>
          </p:cNvPr>
          <p:cNvSpPr/>
          <p:nvPr/>
        </p:nvSpPr>
        <p:spPr>
          <a:xfrm>
            <a:off x="81322" y="5991033"/>
            <a:ext cx="9784703" cy="54000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様々な森林環境の放射性</a:t>
            </a:r>
            <a:r>
              <a:rPr lang="pl-PL"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分布データを自治体へ提供し、林産物の濃度上昇に関わる不安払しょくに貢献。林産物の利用再開に関わる検討への基盤データとしての利用を期待</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右矢印 44">
            <a:extLst>
              <a:ext uri="{FF2B5EF4-FFF2-40B4-BE49-F238E27FC236}">
                <a16:creationId xmlns:a16="http://schemas.microsoft.com/office/drawing/2014/main" id="{972F4A59-2EBA-474A-B6F6-4E752DF94A69}"/>
              </a:ext>
            </a:extLst>
          </p:cNvPr>
          <p:cNvSpPr/>
          <p:nvPr/>
        </p:nvSpPr>
        <p:spPr bwMode="auto">
          <a:xfrm rot="5400000">
            <a:off x="4785959" y="4873132"/>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16" name="Text Box 12">
            <a:extLst>
              <a:ext uri="{FF2B5EF4-FFF2-40B4-BE49-F238E27FC236}">
                <a16:creationId xmlns:a16="http://schemas.microsoft.com/office/drawing/2014/main" id="{106911D4-D899-B0FD-FD49-DE239327C94D}"/>
              </a:ext>
            </a:extLst>
          </p:cNvPr>
          <p:cNvSpPr txBox="1">
            <a:spLocks noChangeArrowheads="1"/>
          </p:cNvSpPr>
          <p:nvPr/>
        </p:nvSpPr>
        <p:spPr bwMode="auto">
          <a:xfrm>
            <a:off x="5019859" y="2462801"/>
            <a:ext cx="4720516" cy="781592"/>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評価</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森林内の放射性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分布がほぼ平衡状態に達している現時点の放射性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濃度に基づいて、今後、森林の利用方策の検討を進めることが重要になると考えられる。</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5"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環境動態メカニズムの解明とシミュレーション技術（樹木調査）</a:t>
            </a:r>
          </a:p>
        </p:txBody>
      </p:sp>
      <p:sp>
        <p:nvSpPr>
          <p:cNvPr id="7"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6</a:t>
            </a:fld>
            <a:endParaRPr lang="ja-JP" altLang="en-US" sz="2400" dirty="0"/>
          </a:p>
        </p:txBody>
      </p:sp>
      <p:sp>
        <p:nvSpPr>
          <p:cNvPr id="44" name="テキスト ボックス 43">
            <a:extLst>
              <a:ext uri="{FF2B5EF4-FFF2-40B4-BE49-F238E27FC236}">
                <a16:creationId xmlns:a16="http://schemas.microsoft.com/office/drawing/2014/main" id="{7913A1EC-0E17-89E8-1FC5-E5CD43A5683B}"/>
              </a:ext>
            </a:extLst>
          </p:cNvPr>
          <p:cNvSpPr txBox="1"/>
          <p:nvPr/>
        </p:nvSpPr>
        <p:spPr>
          <a:xfrm>
            <a:off x="129598" y="5440552"/>
            <a:ext cx="2665142"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森林での放射性</a:t>
            </a:r>
            <a:r>
              <a:rPr lang="pl-PL"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流出量の長期観測</a:t>
            </a:r>
            <a:r>
              <a:rPr lang="en-US" altLang="ja-JP" sz="1100" b="1" dirty="0">
                <a:latin typeface="Meiryo UI" panose="020B0604030504040204" pitchFamily="50" charset="-128"/>
                <a:ea typeface="Meiryo UI" panose="020B0604030504040204" pitchFamily="50" charset="-128"/>
              </a:rPr>
              <a:t>】</a:t>
            </a:r>
          </a:p>
        </p:txBody>
      </p:sp>
      <p:pic>
        <p:nvPicPr>
          <p:cNvPr id="8" name="図 7">
            <a:extLst>
              <a:ext uri="{FF2B5EF4-FFF2-40B4-BE49-F238E27FC236}">
                <a16:creationId xmlns:a16="http://schemas.microsoft.com/office/drawing/2014/main" id="{90DB9E15-ADAC-0D5F-E490-99535D6019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2145"/>
          <a:stretch/>
        </p:blipFill>
        <p:spPr>
          <a:xfrm>
            <a:off x="-9709207" y="280640"/>
            <a:ext cx="6533147" cy="1824937"/>
          </a:xfrm>
          <a:prstGeom prst="rect">
            <a:avLst/>
          </a:prstGeom>
        </p:spPr>
      </p:pic>
      <p:pic>
        <p:nvPicPr>
          <p:cNvPr id="9" name="図 8">
            <a:extLst>
              <a:ext uri="{FF2B5EF4-FFF2-40B4-BE49-F238E27FC236}">
                <a16:creationId xmlns:a16="http://schemas.microsoft.com/office/drawing/2014/main" id="{FCDF761B-4BE9-CB55-FDB6-696B7410192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0556" b="11108"/>
          <a:stretch/>
        </p:blipFill>
        <p:spPr>
          <a:xfrm>
            <a:off x="-9751605" y="2252366"/>
            <a:ext cx="6531430" cy="1624861"/>
          </a:xfrm>
          <a:prstGeom prst="rect">
            <a:avLst/>
          </a:prstGeom>
        </p:spPr>
      </p:pic>
      <p:sp>
        <p:nvSpPr>
          <p:cNvPr id="10" name="テキスト ボックス 9">
            <a:extLst>
              <a:ext uri="{FF2B5EF4-FFF2-40B4-BE49-F238E27FC236}">
                <a16:creationId xmlns:a16="http://schemas.microsoft.com/office/drawing/2014/main" id="{7C049791-4957-2C57-51A7-016D8C154A95}"/>
              </a:ext>
            </a:extLst>
          </p:cNvPr>
          <p:cNvSpPr txBox="1"/>
          <p:nvPr/>
        </p:nvSpPr>
        <p:spPr>
          <a:xfrm>
            <a:off x="-9838146" y="558758"/>
            <a:ext cx="1249681" cy="323809"/>
          </a:xfrm>
          <a:prstGeom prst="rect">
            <a:avLst/>
          </a:prstGeom>
          <a:solidFill>
            <a:srgbClr val="FFFFFF"/>
          </a:solidFill>
          <a:ln w="38100">
            <a:solidFill>
              <a:srgbClr val="000000"/>
            </a:solidFill>
          </a:ln>
        </p:spPr>
        <p:txBody>
          <a:bodyPr wrap="square" rtlCol="0">
            <a:noAutofit/>
          </a:bodyPr>
          <a:lstStyle/>
          <a:p>
            <a:pPr algn="ctr" defTabSz="2952306" eaLnBrk="1" fontAlgn="auto" hangingPunct="1">
              <a:spcBef>
                <a:spcPts val="0"/>
              </a:spcBef>
              <a:spcAft>
                <a:spcPts val="0"/>
              </a:spcAft>
              <a:defRPr/>
            </a:pP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2018</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年</a:t>
            </a: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10</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月</a:t>
            </a:r>
            <a:endPar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p:txBody>
      </p:sp>
      <p:cxnSp>
        <p:nvCxnSpPr>
          <p:cNvPr id="11" name="直線コネクタ 10">
            <a:extLst>
              <a:ext uri="{FF2B5EF4-FFF2-40B4-BE49-F238E27FC236}">
                <a16:creationId xmlns:a16="http://schemas.microsoft.com/office/drawing/2014/main" id="{351FEEDE-E4FC-21AA-C9AB-06BF20EBD742}"/>
              </a:ext>
            </a:extLst>
          </p:cNvPr>
          <p:cNvCxnSpPr>
            <a:cxnSpLocks/>
          </p:cNvCxnSpPr>
          <p:nvPr/>
        </p:nvCxnSpPr>
        <p:spPr bwMode="auto">
          <a:xfrm>
            <a:off x="-9718048" y="2165265"/>
            <a:ext cx="6764572" cy="0"/>
          </a:xfrm>
          <a:prstGeom prst="line">
            <a:avLst/>
          </a:prstGeom>
          <a:noFill/>
          <a:ln w="19050" cap="flat" cmpd="sng" algn="ctr">
            <a:solidFill>
              <a:srgbClr val="2D2DB9">
                <a:shade val="95000"/>
                <a:satMod val="105000"/>
              </a:srgbClr>
            </a:solidFill>
            <a:prstDash val="sysDash"/>
            <a:headEnd type="none" w="med" len="med"/>
            <a:tailEnd type="none" w="med" len="med"/>
          </a:ln>
          <a:effectLst/>
        </p:spPr>
      </p:cxnSp>
      <p:grpSp>
        <p:nvGrpSpPr>
          <p:cNvPr id="12" name="グループ化 11">
            <a:extLst>
              <a:ext uri="{FF2B5EF4-FFF2-40B4-BE49-F238E27FC236}">
                <a16:creationId xmlns:a16="http://schemas.microsoft.com/office/drawing/2014/main" id="{1F7662F5-3CFB-BA91-F9AD-A68335F4B00F}"/>
              </a:ext>
            </a:extLst>
          </p:cNvPr>
          <p:cNvGrpSpPr/>
          <p:nvPr/>
        </p:nvGrpSpPr>
        <p:grpSpPr>
          <a:xfrm>
            <a:off x="-2702776" y="1949918"/>
            <a:ext cx="1566427" cy="1397026"/>
            <a:chOff x="6696578" y="3406778"/>
            <a:chExt cx="2267910" cy="2332769"/>
          </a:xfrm>
        </p:grpSpPr>
        <p:pic>
          <p:nvPicPr>
            <p:cNvPr id="72" name="Picture 44">
              <a:extLst>
                <a:ext uri="{FF2B5EF4-FFF2-40B4-BE49-F238E27FC236}">
                  <a16:creationId xmlns:a16="http://schemas.microsoft.com/office/drawing/2014/main" id="{D68BC281-3456-E3CC-78B8-8CE3326DBD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063638" y="3429000"/>
              <a:ext cx="1900850" cy="14699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3" name="テキスト ボックス 72">
              <a:extLst>
                <a:ext uri="{FF2B5EF4-FFF2-40B4-BE49-F238E27FC236}">
                  <a16:creationId xmlns:a16="http://schemas.microsoft.com/office/drawing/2014/main" id="{84379A52-DBEE-78C4-BB62-7A8420FC7538}"/>
                </a:ext>
              </a:extLst>
            </p:cNvPr>
            <p:cNvSpPr txBox="1"/>
            <p:nvPr/>
          </p:nvSpPr>
          <p:spPr>
            <a:xfrm>
              <a:off x="7259108" y="3406778"/>
              <a:ext cx="1585617" cy="513929"/>
            </a:xfrm>
            <a:prstGeom prst="rect">
              <a:avLst/>
            </a:prstGeom>
            <a:noFill/>
          </p:spPr>
          <p:txBody>
            <a:bodyPr wrap="none" rtlCol="0">
              <a:spAutoFit/>
            </a:bodyPr>
            <a:lstStyle/>
            <a:p>
              <a:pPr algn="ctr" defTabSz="914395" eaLnBrk="1" hangingPunct="1">
                <a:defRPr/>
              </a:pPr>
              <a:r>
                <a:rPr lang="ja-JP" altLang="en-US" sz="1400" dirty="0">
                  <a:solidFill>
                    <a:srgbClr val="993300"/>
                  </a:solidFill>
                  <a:effectLst>
                    <a:glow rad="127000">
                      <a:srgbClr val="FFFFFF"/>
                    </a:glow>
                  </a:effectLst>
                  <a:latin typeface="HGP創英角ｺﾞｼｯｸUB" panose="020B0900000000000000" pitchFamily="50" charset="-128"/>
                  <a:ea typeface="HGP創英角ｺﾞｼｯｸUB" panose="020B0900000000000000" pitchFamily="50" charset="-128"/>
                </a:rPr>
                <a:t>木部</a:t>
              </a:r>
              <a:r>
                <a:rPr lang="en-US" altLang="ja-JP" sz="1400" dirty="0">
                  <a:solidFill>
                    <a:srgbClr val="993300"/>
                  </a:solidFill>
                  <a:effectLst>
                    <a:glow rad="127000">
                      <a:srgbClr val="FFFFFF"/>
                    </a:glow>
                  </a:effectLst>
                  <a:latin typeface="HGP創英角ｺﾞｼｯｸUB" panose="020B0900000000000000" pitchFamily="50" charset="-128"/>
                  <a:ea typeface="HGP創英角ｺﾞｼｯｸUB" panose="020B0900000000000000" pitchFamily="50" charset="-128"/>
                </a:rPr>
                <a:t>(</a:t>
              </a:r>
              <a:r>
                <a:rPr lang="ja-JP" altLang="en-US" sz="1400" dirty="0">
                  <a:solidFill>
                    <a:srgbClr val="993300"/>
                  </a:solidFill>
                  <a:effectLst>
                    <a:glow rad="127000">
                      <a:srgbClr val="FFFFFF"/>
                    </a:glow>
                  </a:effectLst>
                  <a:latin typeface="HGP創英角ｺﾞｼｯｸUB" panose="020B0900000000000000" pitchFamily="50" charset="-128"/>
                  <a:ea typeface="HGP創英角ｺﾞｼｯｸUB" panose="020B0900000000000000" pitchFamily="50" charset="-128"/>
                </a:rPr>
                <a:t>心材</a:t>
              </a:r>
              <a:r>
                <a:rPr lang="en-US" altLang="ja-JP" sz="1400" dirty="0">
                  <a:solidFill>
                    <a:srgbClr val="993300"/>
                  </a:solidFill>
                  <a:effectLst>
                    <a:glow rad="127000">
                      <a:srgbClr val="FFFFFF"/>
                    </a:glow>
                  </a:effectLst>
                  <a:latin typeface="HGP創英角ｺﾞｼｯｸUB" panose="020B0900000000000000" pitchFamily="50" charset="-128"/>
                  <a:ea typeface="HGP創英角ｺﾞｼｯｸUB" panose="020B0900000000000000" pitchFamily="50" charset="-128"/>
                </a:rPr>
                <a:t>)</a:t>
              </a:r>
              <a:endParaRPr lang="en-GB" sz="1400" dirty="0">
                <a:solidFill>
                  <a:srgbClr val="993300"/>
                </a:solidFill>
                <a:effectLst>
                  <a:glow rad="127000">
                    <a:srgbClr val="FFFFFF"/>
                  </a:glow>
                </a:effectLst>
                <a:latin typeface="HGP創英角ｺﾞｼｯｸUB" panose="020B0900000000000000" pitchFamily="50" charset="-128"/>
                <a:ea typeface="HGP創英角ｺﾞｼｯｸUB" panose="020B0900000000000000" pitchFamily="50" charset="-128"/>
              </a:endParaRPr>
            </a:p>
          </p:txBody>
        </p:sp>
        <p:sp>
          <p:nvSpPr>
            <p:cNvPr id="74" name="テキスト ボックス 73">
              <a:extLst>
                <a:ext uri="{FF2B5EF4-FFF2-40B4-BE49-F238E27FC236}">
                  <a16:creationId xmlns:a16="http://schemas.microsoft.com/office/drawing/2014/main" id="{156EA2E8-E280-B4EB-C16D-8F895A863571}"/>
                </a:ext>
              </a:extLst>
            </p:cNvPr>
            <p:cNvSpPr txBox="1"/>
            <p:nvPr/>
          </p:nvSpPr>
          <p:spPr>
            <a:xfrm>
              <a:off x="8369333" y="4064996"/>
              <a:ext cx="579289" cy="1674551"/>
            </a:xfrm>
            <a:prstGeom prst="rect">
              <a:avLst/>
            </a:prstGeom>
            <a:noFill/>
          </p:spPr>
          <p:txBody>
            <a:bodyPr vert="eaVert" wrap="none" rtlCol="0">
              <a:spAutoFit/>
            </a:bodyPr>
            <a:lstStyle/>
            <a:p>
              <a:pPr defTabSz="914395" eaLnBrk="1" hangingPunct="1">
                <a:defRPr/>
              </a:pPr>
              <a:r>
                <a:rPr lang="ja-JP" altLang="en-US" sz="1400" dirty="0">
                  <a:solidFill>
                    <a:srgbClr val="996633"/>
                  </a:solidFill>
                  <a:effectLst>
                    <a:glow rad="127000">
                      <a:srgbClr val="FFFFFF"/>
                    </a:glow>
                  </a:effectLst>
                  <a:latin typeface="HGP創英角ｺﾞｼｯｸUB" panose="020B0900000000000000" pitchFamily="50" charset="-128"/>
                  <a:ea typeface="HGP創英角ｺﾞｼｯｸUB" panose="020B0900000000000000" pitchFamily="50" charset="-128"/>
                </a:rPr>
                <a:t>木部</a:t>
              </a:r>
              <a:r>
                <a:rPr lang="en-US" altLang="ja-JP" sz="1400" dirty="0">
                  <a:solidFill>
                    <a:srgbClr val="996633"/>
                  </a:solidFill>
                  <a:effectLst>
                    <a:glow rad="127000">
                      <a:srgbClr val="FFFFFF"/>
                    </a:glow>
                  </a:effectLst>
                  <a:latin typeface="HGP創英角ｺﾞｼｯｸUB" panose="020B0900000000000000" pitchFamily="50" charset="-128"/>
                  <a:ea typeface="HGP創英角ｺﾞｼｯｸUB" panose="020B0900000000000000" pitchFamily="50" charset="-128"/>
                </a:rPr>
                <a:t>(</a:t>
              </a:r>
              <a:r>
                <a:rPr lang="ja-JP" altLang="en-US" sz="1400" dirty="0">
                  <a:solidFill>
                    <a:srgbClr val="996633"/>
                  </a:solidFill>
                  <a:effectLst>
                    <a:glow rad="127000">
                      <a:srgbClr val="FFFFFF"/>
                    </a:glow>
                  </a:effectLst>
                  <a:latin typeface="HGP創英角ｺﾞｼｯｸUB" panose="020B0900000000000000" pitchFamily="50" charset="-128"/>
                  <a:ea typeface="HGP創英角ｺﾞｼｯｸUB" panose="020B0900000000000000" pitchFamily="50" charset="-128"/>
                </a:rPr>
                <a:t>辺材</a:t>
              </a:r>
              <a:r>
                <a:rPr lang="en-US" altLang="ja-JP" sz="1400" dirty="0">
                  <a:solidFill>
                    <a:srgbClr val="996633"/>
                  </a:solidFill>
                  <a:effectLst>
                    <a:glow rad="127000">
                      <a:srgbClr val="FFFFFF"/>
                    </a:glow>
                  </a:effectLst>
                  <a:latin typeface="HGP創英角ｺﾞｼｯｸUB" panose="020B0900000000000000" pitchFamily="50" charset="-128"/>
                  <a:ea typeface="HGP創英角ｺﾞｼｯｸUB" panose="020B0900000000000000" pitchFamily="50" charset="-128"/>
                </a:rPr>
                <a:t>)</a:t>
              </a:r>
              <a:endParaRPr lang="en-GB" sz="1400" dirty="0">
                <a:solidFill>
                  <a:srgbClr val="996633"/>
                </a:solidFill>
                <a:effectLst>
                  <a:glow rad="127000">
                    <a:srgbClr val="FFFFFF"/>
                  </a:glow>
                </a:effectLst>
                <a:latin typeface="HGP創英角ｺﾞｼｯｸUB" panose="020B0900000000000000" pitchFamily="50" charset="-128"/>
                <a:ea typeface="HGP創英角ｺﾞｼｯｸUB" panose="020B0900000000000000" pitchFamily="50" charset="-128"/>
              </a:endParaRPr>
            </a:p>
          </p:txBody>
        </p:sp>
        <p:sp>
          <p:nvSpPr>
            <p:cNvPr id="75" name="テキスト ボックス 74">
              <a:extLst>
                <a:ext uri="{FF2B5EF4-FFF2-40B4-BE49-F238E27FC236}">
                  <a16:creationId xmlns:a16="http://schemas.microsoft.com/office/drawing/2014/main" id="{31D422BB-BC36-E8E9-BE28-D03512AF5576}"/>
                </a:ext>
              </a:extLst>
            </p:cNvPr>
            <p:cNvSpPr txBox="1"/>
            <p:nvPr/>
          </p:nvSpPr>
          <p:spPr>
            <a:xfrm>
              <a:off x="7942297" y="4402575"/>
              <a:ext cx="579289" cy="1053554"/>
            </a:xfrm>
            <a:prstGeom prst="rect">
              <a:avLst/>
            </a:prstGeom>
            <a:noFill/>
          </p:spPr>
          <p:txBody>
            <a:bodyPr vert="eaVert" wrap="none" rtlCol="0">
              <a:spAutoFit/>
            </a:bodyPr>
            <a:lstStyle/>
            <a:p>
              <a:pPr defTabSz="914395" eaLnBrk="1" hangingPunct="1">
                <a:defRPr/>
              </a:pPr>
              <a:r>
                <a:rPr lang="ja-JP" altLang="en-US" sz="1400" dirty="0">
                  <a:solidFill>
                    <a:prstClr val="black"/>
                  </a:solidFill>
                  <a:effectLst>
                    <a:glow rad="127000">
                      <a:srgbClr val="FFFFFF"/>
                    </a:glow>
                  </a:effectLst>
                  <a:latin typeface="HGP創英角ｺﾞｼｯｸUB" panose="020B0900000000000000" pitchFamily="50" charset="-128"/>
                  <a:ea typeface="HGP創英角ｺﾞｼｯｸUB" panose="020B0900000000000000" pitchFamily="50" charset="-128"/>
                </a:rPr>
                <a:t>形成層</a:t>
              </a:r>
              <a:endParaRPr lang="en-GB" sz="1400" dirty="0">
                <a:solidFill>
                  <a:prstClr val="black"/>
                </a:solidFill>
                <a:effectLst>
                  <a:glow rad="127000">
                    <a:srgbClr val="FFFFFF"/>
                  </a:glow>
                </a:effectLst>
                <a:latin typeface="HGP創英角ｺﾞｼｯｸUB" panose="020B0900000000000000" pitchFamily="50" charset="-128"/>
                <a:ea typeface="HGP創英角ｺﾞｼｯｸUB" panose="020B0900000000000000" pitchFamily="50" charset="-128"/>
              </a:endParaRPr>
            </a:p>
          </p:txBody>
        </p:sp>
        <p:sp>
          <p:nvSpPr>
            <p:cNvPr id="76" name="テキスト ボックス 75">
              <a:extLst>
                <a:ext uri="{FF2B5EF4-FFF2-40B4-BE49-F238E27FC236}">
                  <a16:creationId xmlns:a16="http://schemas.microsoft.com/office/drawing/2014/main" id="{DBFEA0B9-3821-2719-E3B0-9B3793F96AD2}"/>
                </a:ext>
              </a:extLst>
            </p:cNvPr>
            <p:cNvSpPr txBox="1"/>
            <p:nvPr/>
          </p:nvSpPr>
          <p:spPr>
            <a:xfrm>
              <a:off x="7362423" y="4424716"/>
              <a:ext cx="579289" cy="1053554"/>
            </a:xfrm>
            <a:prstGeom prst="rect">
              <a:avLst/>
            </a:prstGeom>
            <a:noFill/>
          </p:spPr>
          <p:txBody>
            <a:bodyPr vert="eaVert" wrap="none" rtlCol="0">
              <a:spAutoFit/>
            </a:bodyPr>
            <a:lstStyle/>
            <a:p>
              <a:pPr defTabSz="914395" eaLnBrk="1" hangingPunct="1">
                <a:defRPr/>
              </a:pPr>
              <a:r>
                <a:rPr lang="ja-JP" altLang="en-US" sz="1400" dirty="0">
                  <a:solidFill>
                    <a:prstClr val="black"/>
                  </a:solidFill>
                  <a:effectLst>
                    <a:glow rad="127000">
                      <a:srgbClr val="FFFFFF"/>
                    </a:glow>
                  </a:effectLst>
                  <a:latin typeface="HGP創英角ｺﾞｼｯｸUB" panose="020B0900000000000000" pitchFamily="50" charset="-128"/>
                  <a:ea typeface="HGP創英角ｺﾞｼｯｸUB" panose="020B0900000000000000" pitchFamily="50" charset="-128"/>
                </a:rPr>
                <a:t>内樹皮</a:t>
              </a:r>
              <a:endParaRPr lang="en-GB" sz="1400" dirty="0">
                <a:solidFill>
                  <a:prstClr val="black"/>
                </a:solidFill>
                <a:effectLst>
                  <a:glow rad="127000">
                    <a:srgbClr val="FFFFFF"/>
                  </a:glow>
                </a:effectLst>
                <a:latin typeface="HGP創英角ｺﾞｼｯｸUB" panose="020B0900000000000000" pitchFamily="50" charset="-128"/>
                <a:ea typeface="HGP創英角ｺﾞｼｯｸUB" panose="020B0900000000000000" pitchFamily="50" charset="-128"/>
              </a:endParaRPr>
            </a:p>
          </p:txBody>
        </p:sp>
        <p:sp>
          <p:nvSpPr>
            <p:cNvPr id="77" name="テキスト ボックス 76">
              <a:extLst>
                <a:ext uri="{FF2B5EF4-FFF2-40B4-BE49-F238E27FC236}">
                  <a16:creationId xmlns:a16="http://schemas.microsoft.com/office/drawing/2014/main" id="{BFDF3FDF-8DC1-E827-53C1-23F93CD99C8D}"/>
                </a:ext>
              </a:extLst>
            </p:cNvPr>
            <p:cNvSpPr txBox="1"/>
            <p:nvPr/>
          </p:nvSpPr>
          <p:spPr>
            <a:xfrm>
              <a:off x="6696578" y="3906437"/>
              <a:ext cx="579289" cy="1053554"/>
            </a:xfrm>
            <a:prstGeom prst="rect">
              <a:avLst/>
            </a:prstGeom>
            <a:noFill/>
          </p:spPr>
          <p:txBody>
            <a:bodyPr vert="eaVert" wrap="none" rtlCol="0">
              <a:spAutoFit/>
            </a:bodyPr>
            <a:lstStyle/>
            <a:p>
              <a:pPr defTabSz="914395" eaLnBrk="1" hangingPunct="1">
                <a:defRPr/>
              </a:pPr>
              <a:r>
                <a:rPr lang="ja-JP" altLang="en-US" sz="1400" dirty="0">
                  <a:solidFill>
                    <a:prstClr val="black"/>
                  </a:solidFill>
                  <a:effectLst>
                    <a:glow rad="127000">
                      <a:srgbClr val="FFFFFF"/>
                    </a:glow>
                  </a:effectLst>
                  <a:latin typeface="HGP創英角ｺﾞｼｯｸUB" panose="020B0900000000000000" pitchFamily="50" charset="-128"/>
                  <a:ea typeface="HGP創英角ｺﾞｼｯｸUB" panose="020B0900000000000000" pitchFamily="50" charset="-128"/>
                </a:rPr>
                <a:t>外樹皮</a:t>
              </a:r>
              <a:endParaRPr lang="en-GB" sz="1400" dirty="0">
                <a:solidFill>
                  <a:prstClr val="black"/>
                </a:solidFill>
                <a:effectLst>
                  <a:glow rad="127000">
                    <a:srgbClr val="FFFFFF"/>
                  </a:glow>
                </a:effectLst>
                <a:latin typeface="HGP創英角ｺﾞｼｯｸUB" panose="020B0900000000000000" pitchFamily="50" charset="-128"/>
                <a:ea typeface="HGP創英角ｺﾞｼｯｸUB" panose="020B0900000000000000" pitchFamily="50" charset="-128"/>
              </a:endParaRPr>
            </a:p>
          </p:txBody>
        </p:sp>
      </p:grpSp>
      <p:sp>
        <p:nvSpPr>
          <p:cNvPr id="15" name="正方形/長方形 14">
            <a:extLst>
              <a:ext uri="{FF2B5EF4-FFF2-40B4-BE49-F238E27FC236}">
                <a16:creationId xmlns:a16="http://schemas.microsoft.com/office/drawing/2014/main" id="{D6F1EF05-CE14-7BF0-7660-DEE78F15F17A}"/>
              </a:ext>
            </a:extLst>
          </p:cNvPr>
          <p:cNvSpPr/>
          <p:nvPr/>
        </p:nvSpPr>
        <p:spPr>
          <a:xfrm>
            <a:off x="-9054919" y="5677540"/>
            <a:ext cx="7881256" cy="400110"/>
          </a:xfrm>
          <a:prstGeom prst="rect">
            <a:avLst/>
          </a:prstGeom>
        </p:spPr>
        <p:txBody>
          <a:bodyPr wrap="square">
            <a:spAutoFit/>
          </a:bodyPr>
          <a:lstStyle/>
          <a:p>
            <a:pPr marL="342898" indent="-342898" defTabSz="914395" eaLnBrk="1" fontAlgn="auto" hangingPunct="1">
              <a:spcBef>
                <a:spcPts val="0"/>
              </a:spcBef>
              <a:spcAft>
                <a:spcPts val="600"/>
              </a:spcAft>
              <a:buFont typeface="Wingdings" panose="05000000000000000000" pitchFamily="2" charset="2"/>
              <a:buChar char="l"/>
              <a:defRPr/>
            </a:pPr>
            <a:r>
              <a:rPr kumimoji="0" lang="ja-JP" altLang="en-US" sz="2000" kern="0" dirty="0">
                <a:solidFill>
                  <a:srgbClr val="00B050"/>
                </a:solidFill>
                <a:latin typeface="HGS創英角ｺﾞｼｯｸUB" panose="020B0900000000000000" pitchFamily="50" charset="-128"/>
                <a:ea typeface="HGS創英角ｺﾞｼｯｸUB" panose="020B0900000000000000" pitchFamily="50" charset="-128"/>
              </a:rPr>
              <a:t>地上部</a:t>
            </a:r>
            <a:r>
              <a:rPr kumimoji="0" lang="en-US" altLang="ja-JP" sz="2000" kern="0" dirty="0">
                <a:solidFill>
                  <a:srgbClr val="00B050"/>
                </a:solidFill>
                <a:latin typeface="HGS創英角ｺﾞｼｯｸUB" panose="020B0900000000000000" pitchFamily="50" charset="-128"/>
                <a:ea typeface="HGS創英角ｺﾞｼｯｸUB" panose="020B0900000000000000" pitchFamily="50" charset="-128"/>
              </a:rPr>
              <a:t>(</a:t>
            </a:r>
            <a:r>
              <a:rPr kumimoji="0" lang="ja-JP" altLang="en-US" sz="2000" kern="0" dirty="0">
                <a:solidFill>
                  <a:srgbClr val="00B050"/>
                </a:solidFill>
                <a:latin typeface="HGS創英角ｺﾞｼｯｸUB" panose="020B0900000000000000" pitchFamily="50" charset="-128"/>
                <a:ea typeface="HGS創英角ｺﾞｼｯｸUB" panose="020B0900000000000000" pitchFamily="50" charset="-128"/>
              </a:rPr>
              <a:t>樹木</a:t>
            </a:r>
            <a:r>
              <a:rPr kumimoji="0" lang="en-US" altLang="ja-JP" sz="2000" kern="0" dirty="0">
                <a:solidFill>
                  <a:srgbClr val="00B050"/>
                </a:solidFill>
                <a:latin typeface="HGS創英角ｺﾞｼｯｸUB" panose="020B0900000000000000" pitchFamily="50" charset="-128"/>
                <a:ea typeface="HGS創英角ｺﾞｼｯｸUB" panose="020B0900000000000000" pitchFamily="50" charset="-128"/>
              </a:rPr>
              <a:t>)</a:t>
            </a:r>
            <a:r>
              <a:rPr kumimoji="0" lang="ja-JP" altLang="en-US" sz="2000" kern="0" dirty="0">
                <a:solidFill>
                  <a:srgbClr val="00B050"/>
                </a:solidFill>
                <a:latin typeface="HGS創英角ｺﾞｼｯｸUB" panose="020B0900000000000000" pitchFamily="50" charset="-128"/>
                <a:ea typeface="HGS創英角ｺﾞｼｯｸUB" panose="020B0900000000000000" pitchFamily="50" charset="-128"/>
              </a:rPr>
              <a:t> </a:t>
            </a:r>
            <a:r>
              <a:rPr kumimoji="0" lang="en-US" altLang="ja-JP" sz="2000" kern="0" dirty="0">
                <a:solidFill>
                  <a:prstClr val="black"/>
                </a:solidFill>
                <a:latin typeface="HGS創英角ｺﾞｼｯｸUB" panose="020B0900000000000000" pitchFamily="50" charset="-128"/>
                <a:ea typeface="HGS創英角ｺﾞｼｯｸUB" panose="020B0900000000000000" pitchFamily="50" charset="-128"/>
              </a:rPr>
              <a:t>&lt;&lt; </a:t>
            </a:r>
            <a:r>
              <a:rPr kumimoji="0" lang="ja-JP" altLang="en-US" sz="2000" kern="0" dirty="0">
                <a:solidFill>
                  <a:srgbClr val="C00000"/>
                </a:solidFill>
                <a:latin typeface="HGS創英角ｺﾞｼｯｸUB" panose="020B0900000000000000" pitchFamily="50" charset="-128"/>
                <a:ea typeface="HGS創英角ｺﾞｼｯｸUB" panose="020B0900000000000000" pitchFamily="50" charset="-128"/>
              </a:rPr>
              <a:t>地下部（落葉落枝、土壌）</a:t>
            </a:r>
            <a:r>
              <a:rPr kumimoji="0" lang="en-US" altLang="ja-JP" sz="2000" b="1" kern="0" dirty="0">
                <a:solidFill>
                  <a:srgbClr val="C00000"/>
                </a:solidFill>
                <a:latin typeface="HGP創英角ｺﾞｼｯｸUB" panose="020B0900000000000000" pitchFamily="50" charset="-128"/>
                <a:ea typeface="HGP創英角ｺﾞｼｯｸUB" panose="020B0900000000000000" pitchFamily="50" charset="-128"/>
              </a:rPr>
              <a:t> </a:t>
            </a:r>
            <a:r>
              <a:rPr kumimoji="0" lang="ja-JP" altLang="en-US" b="1" kern="0" dirty="0">
                <a:solidFill>
                  <a:srgbClr val="000000"/>
                </a:solidFill>
                <a:latin typeface="Calibri"/>
                <a:ea typeface="HGP創英角ｺﾞｼｯｸUB" panose="020B0900000000000000" pitchFamily="50" charset="-128"/>
                <a:cs typeface="Calibri" panose="020F0502020204030204" pitchFamily="34" charset="0"/>
              </a:rPr>
              <a:t>←</a:t>
            </a:r>
            <a:r>
              <a:rPr lang="ja-JP" altLang="en-US" kern="0" dirty="0">
                <a:solidFill>
                  <a:srgbClr val="000000"/>
                </a:solidFill>
                <a:latin typeface="HGP創英角ｺﾞｼｯｸUB" panose="020B0900000000000000" pitchFamily="50" charset="-128"/>
                <a:ea typeface="HGP創英角ｺﾞｼｯｸUB" panose="020B0900000000000000" pitchFamily="50" charset="-128"/>
              </a:rPr>
              <a:t>沈着量の</a:t>
            </a:r>
            <a:r>
              <a:rPr lang="ja-JP" altLang="en-US" kern="0" dirty="0">
                <a:solidFill>
                  <a:srgbClr val="0033CC"/>
                </a:solidFill>
                <a:latin typeface="HGP創英角ｺﾞｼｯｸUB" panose="020B0900000000000000" pitchFamily="50" charset="-128"/>
                <a:ea typeface="HGP創英角ｺﾞｼｯｸUB" panose="020B0900000000000000" pitchFamily="50" charset="-128"/>
              </a:rPr>
              <a:t>９割以上</a:t>
            </a:r>
            <a:endParaRPr kumimoji="0" lang="en-US" altLang="ja-JP" sz="2000" b="1" kern="0" dirty="0">
              <a:solidFill>
                <a:srgbClr val="000000"/>
              </a:solidFill>
              <a:latin typeface="HGP創英角ｺﾞｼｯｸUB" panose="020B0900000000000000" pitchFamily="50" charset="-128"/>
              <a:ea typeface="HGP創英角ｺﾞｼｯｸUB" panose="020B0900000000000000" pitchFamily="50" charset="-128"/>
            </a:endParaRPr>
          </a:p>
        </p:txBody>
      </p:sp>
      <p:sp>
        <p:nvSpPr>
          <p:cNvPr id="18" name="テキスト ボックス 17">
            <a:extLst>
              <a:ext uri="{FF2B5EF4-FFF2-40B4-BE49-F238E27FC236}">
                <a16:creationId xmlns:a16="http://schemas.microsoft.com/office/drawing/2014/main" id="{E9B421C8-759C-71E9-AC82-AC52C0F3FFDD}"/>
              </a:ext>
            </a:extLst>
          </p:cNvPr>
          <p:cNvSpPr txBox="1"/>
          <p:nvPr/>
        </p:nvSpPr>
        <p:spPr>
          <a:xfrm>
            <a:off x="-9925775" y="1066548"/>
            <a:ext cx="1361911" cy="1046440"/>
          </a:xfrm>
          <a:prstGeom prst="rect">
            <a:avLst/>
          </a:prstGeom>
          <a:solidFill>
            <a:srgbClr val="FFFFFF"/>
          </a:solidFill>
        </p:spPr>
        <p:txBody>
          <a:bodyPr wrap="square" rIns="0" rtlCol="0">
            <a:spAutoFit/>
          </a:bodyPr>
          <a:lstStyle/>
          <a:p>
            <a:pPr algn="ctr" defTabSz="914395" eaLnBrk="1" fontAlgn="auto" hangingPunct="1">
              <a:spcBef>
                <a:spcPts val="0"/>
              </a:spcBef>
              <a:spcAft>
                <a:spcPts val="0"/>
              </a:spcAft>
              <a:defRPr/>
            </a:pPr>
            <a:r>
              <a:rPr kumimoji="0" lang="ja-JP" altLang="en-US" kern="0" dirty="0">
                <a:solidFill>
                  <a:srgbClr val="00B050"/>
                </a:solidFill>
                <a:latin typeface="HGS創英角ｺﾞｼｯｸUB" panose="020B0900000000000000" pitchFamily="50" charset="-128"/>
                <a:ea typeface="HGS創英角ｺﾞｼｯｸUB" panose="020B0900000000000000" pitchFamily="50" charset="-128"/>
              </a:rPr>
              <a:t>地上部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200" kern="0" dirty="0">
                <a:solidFill>
                  <a:srgbClr val="00B050"/>
                </a:solidFill>
                <a:latin typeface="HGS創英角ｺﾞｼｯｸUB" panose="020B0900000000000000" pitchFamily="50" charset="-128"/>
                <a:ea typeface="HGS創英角ｺﾞｼｯｸUB" panose="020B0900000000000000" pitchFamily="50" charset="-128"/>
              </a:rPr>
              <a:t>（コナラ立木）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endParaRPr kumimoji="0" lang="en-US" altLang="ja-JP" sz="500" kern="0" dirty="0">
              <a:solidFill>
                <a:srgbClr val="C0000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600" kern="0" dirty="0">
                <a:solidFill>
                  <a:srgbClr val="C00000"/>
                </a:solidFill>
                <a:latin typeface="HGS創英角ｺﾞｼｯｸUB" panose="020B0900000000000000" pitchFamily="50" charset="-128"/>
                <a:ea typeface="HGS創英角ｺﾞｼｯｸUB" panose="020B0900000000000000" pitchFamily="50" charset="-128"/>
              </a:rPr>
              <a:t>地下部</a:t>
            </a:r>
            <a:endParaRPr kumimoji="0" lang="en-US" altLang="ja-JP" sz="1200" kern="0" dirty="0">
              <a:solidFill>
                <a:srgbClr val="C00000"/>
              </a:solidFill>
              <a:latin typeface="HGS創英角ｺﾞｼｯｸUB" panose="020B0900000000000000" pitchFamily="50" charset="-128"/>
              <a:ea typeface="HGS創英角ｺﾞｼｯｸUB" panose="020B0900000000000000" pitchFamily="50" charset="-128"/>
            </a:endParaRPr>
          </a:p>
          <a:p>
            <a:pPr defTabSz="914395" eaLnBrk="1" fontAlgn="auto" hangingPunct="1">
              <a:spcBef>
                <a:spcPts val="0"/>
              </a:spcBef>
              <a:spcAft>
                <a:spcPts val="0"/>
              </a:spcAft>
              <a:defRPr/>
            </a:pPr>
            <a:r>
              <a:rPr kumimoji="0" lang="ja-JP" altLang="en-US" sz="1100" kern="0" dirty="0">
                <a:solidFill>
                  <a:srgbClr val="C00000"/>
                </a:solidFill>
                <a:latin typeface="HGS創英角ｺﾞｼｯｸUB" panose="020B0900000000000000" pitchFamily="50" charset="-128"/>
                <a:ea typeface="HGS創英角ｺﾞｼｯｸUB" panose="020B0900000000000000" pitchFamily="50" charset="-128"/>
              </a:rPr>
              <a:t>（落葉落枝と土壌）</a:t>
            </a:r>
          </a:p>
        </p:txBody>
      </p:sp>
      <p:sp>
        <p:nvSpPr>
          <p:cNvPr id="20" name="フリーフォーム: 図形 19">
            <a:extLst>
              <a:ext uri="{FF2B5EF4-FFF2-40B4-BE49-F238E27FC236}">
                <a16:creationId xmlns:a16="http://schemas.microsoft.com/office/drawing/2014/main" id="{94F47F7F-EEB1-4A8B-5C97-020FC47B9009}"/>
              </a:ext>
            </a:extLst>
          </p:cNvPr>
          <p:cNvSpPr/>
          <p:nvPr/>
        </p:nvSpPr>
        <p:spPr bwMode="auto">
          <a:xfrm>
            <a:off x="-8358317" y="2518863"/>
            <a:ext cx="1233798" cy="553962"/>
          </a:xfrm>
          <a:custGeom>
            <a:avLst/>
            <a:gdLst>
              <a:gd name="connsiteX0" fmla="*/ 0 w 1003852"/>
              <a:gd name="connsiteY0" fmla="*/ 337931 h 337931"/>
              <a:gd name="connsiteX1" fmla="*/ 1003852 w 1003852"/>
              <a:gd name="connsiteY1" fmla="*/ 258417 h 337931"/>
              <a:gd name="connsiteX2" fmla="*/ 1003852 w 1003852"/>
              <a:gd name="connsiteY2" fmla="*/ 0 h 337931"/>
            </a:gdLst>
            <a:ahLst/>
            <a:cxnLst>
              <a:cxn ang="0">
                <a:pos x="connsiteX0" y="connsiteY0"/>
              </a:cxn>
              <a:cxn ang="0">
                <a:pos x="connsiteX1" y="connsiteY1"/>
              </a:cxn>
              <a:cxn ang="0">
                <a:pos x="connsiteX2" y="connsiteY2"/>
              </a:cxn>
            </a:cxnLst>
            <a:rect l="l" t="t" r="r" b="b"/>
            <a:pathLst>
              <a:path w="1003852" h="337931">
                <a:moveTo>
                  <a:pt x="0" y="337931"/>
                </a:moveTo>
                <a:lnTo>
                  <a:pt x="1003852" y="258417"/>
                </a:lnTo>
                <a:lnTo>
                  <a:pt x="1003852" y="0"/>
                </a:lnTo>
              </a:path>
            </a:pathLst>
          </a:custGeom>
          <a:noFill/>
          <a:ln w="15875" cap="flat" cmpd="sng" algn="ctr">
            <a:solidFill>
              <a:srgbClr val="3333CC">
                <a:shade val="95000"/>
                <a:satMod val="105000"/>
              </a:srgbClr>
            </a:solidFill>
            <a:prstDash val="solid"/>
            <a:headEnd type="none" w="med" len="med"/>
            <a:tailEnd type="arrow" w="med" len="med"/>
          </a:ln>
          <a:effectLst/>
        </p:spPr>
        <p:txBody>
          <a:bodyPr vert="horz" wrap="square" lIns="95785" tIns="47893" rIns="95785" bIns="47893" numCol="1" rtlCol="0" anchor="ctr" anchorCtr="0" compatLnSpc="1">
            <a:prstTxWarp prst="textNoShape">
              <a:avLst/>
            </a:prstTxWarp>
          </a:bodyPr>
          <a:lstStyle/>
          <a:p>
            <a:pPr algn="ctr" defTabSz="914395">
              <a:defRPr/>
            </a:pPr>
            <a:endParaRPr kumimoji="0" lang="ja-JP" altLang="en-US" sz="3300" b="1" kern="0">
              <a:solidFill>
                <a:srgbClr val="000000"/>
              </a:solidFill>
              <a:ea typeface="ＭＳ Ｐゴシック" panose="020B0600070205080204" pitchFamily="50" charset="-128"/>
            </a:endParaRPr>
          </a:p>
        </p:txBody>
      </p:sp>
      <p:sp>
        <p:nvSpPr>
          <p:cNvPr id="21" name="フリーフォーム: 図形 20">
            <a:extLst>
              <a:ext uri="{FF2B5EF4-FFF2-40B4-BE49-F238E27FC236}">
                <a16:creationId xmlns:a16="http://schemas.microsoft.com/office/drawing/2014/main" id="{B54486AF-6BF9-C471-9AFC-94329A93EFE5}"/>
              </a:ext>
            </a:extLst>
          </p:cNvPr>
          <p:cNvSpPr/>
          <p:nvPr/>
        </p:nvSpPr>
        <p:spPr bwMode="auto">
          <a:xfrm>
            <a:off x="-8253260" y="859706"/>
            <a:ext cx="1963125" cy="422196"/>
          </a:xfrm>
          <a:custGeom>
            <a:avLst/>
            <a:gdLst>
              <a:gd name="connsiteX0" fmla="*/ 0 w 1003852"/>
              <a:gd name="connsiteY0" fmla="*/ 337931 h 337931"/>
              <a:gd name="connsiteX1" fmla="*/ 1003852 w 1003852"/>
              <a:gd name="connsiteY1" fmla="*/ 258417 h 337931"/>
              <a:gd name="connsiteX2" fmla="*/ 1003852 w 1003852"/>
              <a:gd name="connsiteY2" fmla="*/ 0 h 337931"/>
            </a:gdLst>
            <a:ahLst/>
            <a:cxnLst>
              <a:cxn ang="0">
                <a:pos x="connsiteX0" y="connsiteY0"/>
              </a:cxn>
              <a:cxn ang="0">
                <a:pos x="connsiteX1" y="connsiteY1"/>
              </a:cxn>
              <a:cxn ang="0">
                <a:pos x="connsiteX2" y="connsiteY2"/>
              </a:cxn>
            </a:cxnLst>
            <a:rect l="l" t="t" r="r" b="b"/>
            <a:pathLst>
              <a:path w="1003852" h="337931">
                <a:moveTo>
                  <a:pt x="0" y="337931"/>
                </a:moveTo>
                <a:lnTo>
                  <a:pt x="1003852" y="258417"/>
                </a:lnTo>
                <a:lnTo>
                  <a:pt x="1003852" y="0"/>
                </a:lnTo>
              </a:path>
            </a:pathLst>
          </a:custGeom>
          <a:noFill/>
          <a:ln w="15875" cap="flat" cmpd="sng" algn="ctr">
            <a:solidFill>
              <a:srgbClr val="3333CC">
                <a:shade val="95000"/>
                <a:satMod val="105000"/>
              </a:srgbClr>
            </a:solidFill>
            <a:prstDash val="solid"/>
            <a:headEnd type="none" w="med" len="med"/>
            <a:tailEnd type="arrow" w="med" len="med"/>
          </a:ln>
          <a:effectLst/>
        </p:spPr>
        <p:txBody>
          <a:bodyPr vert="horz" wrap="square" lIns="95785" tIns="47893" rIns="95785" bIns="47893" numCol="1" rtlCol="0" anchor="ctr" anchorCtr="0" compatLnSpc="1">
            <a:prstTxWarp prst="textNoShape">
              <a:avLst/>
            </a:prstTxWarp>
          </a:bodyPr>
          <a:lstStyle/>
          <a:p>
            <a:pPr algn="ctr" defTabSz="914395">
              <a:defRPr/>
            </a:pPr>
            <a:endParaRPr kumimoji="0" lang="ja-JP" altLang="en-US" sz="3300" b="1" kern="0">
              <a:solidFill>
                <a:srgbClr val="000000"/>
              </a:solidFill>
              <a:ea typeface="ＭＳ Ｐゴシック" panose="020B0600070205080204" pitchFamily="50" charset="-128"/>
            </a:endParaRPr>
          </a:p>
        </p:txBody>
      </p:sp>
      <p:sp>
        <p:nvSpPr>
          <p:cNvPr id="22" name="テキスト ボックス 21">
            <a:extLst>
              <a:ext uri="{FF2B5EF4-FFF2-40B4-BE49-F238E27FC236}">
                <a16:creationId xmlns:a16="http://schemas.microsoft.com/office/drawing/2014/main" id="{B586E14B-C1DB-500D-4425-B66D12215E6D}"/>
              </a:ext>
            </a:extLst>
          </p:cNvPr>
          <p:cNvSpPr txBox="1"/>
          <p:nvPr/>
        </p:nvSpPr>
        <p:spPr>
          <a:xfrm>
            <a:off x="-8183152" y="1203118"/>
            <a:ext cx="1955800" cy="369332"/>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22.6 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23" name="テキスト ボックス 22">
            <a:extLst>
              <a:ext uri="{FF2B5EF4-FFF2-40B4-BE49-F238E27FC236}">
                <a16:creationId xmlns:a16="http://schemas.microsoft.com/office/drawing/2014/main" id="{7665FD6A-74EE-661E-8941-2DB63171D31B}"/>
              </a:ext>
            </a:extLst>
          </p:cNvPr>
          <p:cNvSpPr txBox="1"/>
          <p:nvPr/>
        </p:nvSpPr>
        <p:spPr>
          <a:xfrm>
            <a:off x="-1564278" y="4915542"/>
            <a:ext cx="782502" cy="584775"/>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ja-JP" altLang="en-US" sz="16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土壌の断面</a:t>
            </a:r>
            <a:endParaRPr lang="en-US" altLang="ja-JP" sz="16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p:txBody>
      </p:sp>
      <p:sp>
        <p:nvSpPr>
          <p:cNvPr id="24" name="正方形/長方形 23">
            <a:extLst>
              <a:ext uri="{FF2B5EF4-FFF2-40B4-BE49-F238E27FC236}">
                <a16:creationId xmlns:a16="http://schemas.microsoft.com/office/drawing/2014/main" id="{12D7FCB5-056D-9201-AA98-48598229D51F}"/>
              </a:ext>
            </a:extLst>
          </p:cNvPr>
          <p:cNvSpPr/>
          <p:nvPr/>
        </p:nvSpPr>
        <p:spPr>
          <a:xfrm>
            <a:off x="-5949626" y="785933"/>
            <a:ext cx="558166" cy="307777"/>
          </a:xfrm>
          <a:prstGeom prst="rect">
            <a:avLst/>
          </a:prstGeom>
        </p:spPr>
        <p:txBody>
          <a:bodyPr wrap="square">
            <a:spAutoFit/>
          </a:bodyPr>
          <a:lstStyle/>
          <a:p>
            <a:pPr defTabSz="914395" eaLnBrk="1" fontAlgn="auto" hangingPunct="1">
              <a:spcBef>
                <a:spcPts val="0"/>
              </a:spcBef>
              <a:spcAft>
                <a:spcPts val="0"/>
              </a:spcAft>
              <a:defRPr/>
            </a:pPr>
            <a:r>
              <a:rPr lang="en-US" altLang="ja-JP" sz="1400" dirty="0">
                <a:solidFill>
                  <a:srgbClr val="000000"/>
                </a:solidFill>
                <a:latin typeface="ＭＳ Ｐゴシック" panose="020B0600070205080204" pitchFamily="50" charset="-128"/>
                <a:ea typeface="ＭＳ Ｐゴシック" panose="020B0600070205080204" pitchFamily="50" charset="-128"/>
              </a:rPr>
              <a:t>(</a:t>
            </a:r>
            <a:r>
              <a:rPr lang="ja-JP" altLang="en-US" sz="140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a:t>
            </a:r>
            <a:endParaRPr lang="ja-JP" altLang="en-US" sz="1400" dirty="0">
              <a:solidFill>
                <a:srgbClr val="000000"/>
              </a:solidFill>
              <a:latin typeface="Arial"/>
              <a:ea typeface="ＭＳ Ｐゴシック" panose="020B0600070205080204" pitchFamily="50" charset="-128"/>
            </a:endParaRPr>
          </a:p>
        </p:txBody>
      </p:sp>
      <p:sp>
        <p:nvSpPr>
          <p:cNvPr id="25" name="正方形/長方形 24">
            <a:extLst>
              <a:ext uri="{FF2B5EF4-FFF2-40B4-BE49-F238E27FC236}">
                <a16:creationId xmlns:a16="http://schemas.microsoft.com/office/drawing/2014/main" id="{6E7B7AE6-7170-1F7A-A2E1-84803F1E5C0F}"/>
              </a:ext>
            </a:extLst>
          </p:cNvPr>
          <p:cNvSpPr/>
          <p:nvPr/>
        </p:nvSpPr>
        <p:spPr>
          <a:xfrm>
            <a:off x="-5978949" y="2484980"/>
            <a:ext cx="558166" cy="307777"/>
          </a:xfrm>
          <a:prstGeom prst="rect">
            <a:avLst/>
          </a:prstGeom>
        </p:spPr>
        <p:txBody>
          <a:bodyPr wrap="square">
            <a:spAutoFit/>
          </a:bodyPr>
          <a:lstStyle/>
          <a:p>
            <a:pPr defTabSz="914395" eaLnBrk="1" fontAlgn="auto" hangingPunct="1">
              <a:spcBef>
                <a:spcPts val="0"/>
              </a:spcBef>
              <a:spcAft>
                <a:spcPts val="0"/>
              </a:spcAft>
              <a:defRPr/>
            </a:pPr>
            <a:r>
              <a:rPr lang="en-US" altLang="ja-JP" sz="1400" dirty="0">
                <a:solidFill>
                  <a:srgbClr val="000000"/>
                </a:solidFill>
                <a:latin typeface="ＭＳ Ｐゴシック" panose="020B0600070205080204" pitchFamily="50" charset="-128"/>
                <a:ea typeface="ＭＳ Ｐゴシック" panose="020B0600070205080204" pitchFamily="50" charset="-128"/>
              </a:rPr>
              <a:t>(</a:t>
            </a:r>
            <a:r>
              <a:rPr lang="ja-JP" altLang="en-US" sz="140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a:t>
            </a:r>
            <a:endParaRPr lang="ja-JP" altLang="en-US" sz="1400" dirty="0">
              <a:solidFill>
                <a:srgbClr val="000000"/>
              </a:solidFill>
              <a:latin typeface="Arial"/>
              <a:ea typeface="ＭＳ Ｐゴシック" panose="020B0600070205080204" pitchFamily="50" charset="-128"/>
            </a:endParaRPr>
          </a:p>
        </p:txBody>
      </p:sp>
      <p:grpSp>
        <p:nvGrpSpPr>
          <p:cNvPr id="26" name="グループ化 25">
            <a:extLst>
              <a:ext uri="{FF2B5EF4-FFF2-40B4-BE49-F238E27FC236}">
                <a16:creationId xmlns:a16="http://schemas.microsoft.com/office/drawing/2014/main" id="{3DA7C57E-F4D9-A9FD-00E1-048345F01A00}"/>
              </a:ext>
            </a:extLst>
          </p:cNvPr>
          <p:cNvGrpSpPr/>
          <p:nvPr/>
        </p:nvGrpSpPr>
        <p:grpSpPr>
          <a:xfrm>
            <a:off x="-2363729" y="3642816"/>
            <a:ext cx="1581956" cy="1794925"/>
            <a:chOff x="7492218" y="3045337"/>
            <a:chExt cx="1581955" cy="2249499"/>
          </a:xfrm>
        </p:grpSpPr>
        <p:pic>
          <p:nvPicPr>
            <p:cNvPr id="67" name="図 66">
              <a:extLst>
                <a:ext uri="{FF2B5EF4-FFF2-40B4-BE49-F238E27FC236}">
                  <a16:creationId xmlns:a16="http://schemas.microsoft.com/office/drawing/2014/main" id="{AF07738D-F7B6-B0AB-F0FC-82EF4B4F2C8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92218" y="3066593"/>
              <a:ext cx="1166840" cy="2228243"/>
            </a:xfrm>
            <a:prstGeom prst="rect">
              <a:avLst/>
            </a:prstGeom>
          </p:spPr>
        </p:pic>
        <p:sp>
          <p:nvSpPr>
            <p:cNvPr id="68" name="テキスト ボックス 4">
              <a:extLst>
                <a:ext uri="{FF2B5EF4-FFF2-40B4-BE49-F238E27FC236}">
                  <a16:creationId xmlns:a16="http://schemas.microsoft.com/office/drawing/2014/main" id="{2FC20949-5C14-0FB9-845D-534D925E92DA}"/>
                </a:ext>
              </a:extLst>
            </p:cNvPr>
            <p:cNvSpPr txBox="1"/>
            <p:nvPr/>
          </p:nvSpPr>
          <p:spPr>
            <a:xfrm>
              <a:off x="8415018" y="3045337"/>
              <a:ext cx="659155" cy="327864"/>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defTabSz="914395" eaLnBrk="1" fontAlgn="auto" hangingPunct="1">
                <a:spcBef>
                  <a:spcPts val="0"/>
                </a:spcBef>
                <a:spcAft>
                  <a:spcPts val="0"/>
                </a:spcAft>
                <a:defRPr/>
              </a:pPr>
              <a:r>
                <a:rPr kumimoji="0" lang="ja-JP" altLang="en-US" kern="0" dirty="0">
                  <a:solidFill>
                    <a:sysClr val="windowText" lastClr="000000"/>
                  </a:solidFill>
                  <a:latin typeface="HGP創英角ｺﾞｼｯｸUB" panose="020B0900000000000000" pitchFamily="50" charset="-128"/>
                  <a:ea typeface="HGP創英角ｺﾞｼｯｸUB" panose="020B0900000000000000" pitchFamily="50" charset="-128"/>
                </a:rPr>
                <a:t>リター層</a:t>
              </a:r>
              <a:endParaRPr kumimoji="0" lang="en-US" altLang="ja-JP" kern="0" dirty="0">
                <a:solidFill>
                  <a:sysClr val="windowText" lastClr="000000"/>
                </a:solidFill>
                <a:latin typeface="HGP創英角ｺﾞｼｯｸUB" panose="020B0900000000000000" pitchFamily="50" charset="-128"/>
                <a:ea typeface="HGP創英角ｺﾞｼｯｸUB" panose="020B0900000000000000" pitchFamily="50" charset="-128"/>
              </a:endParaRPr>
            </a:p>
          </p:txBody>
        </p:sp>
        <p:sp>
          <p:nvSpPr>
            <p:cNvPr id="69" name="フリーフォーム: 図形 68">
              <a:extLst>
                <a:ext uri="{FF2B5EF4-FFF2-40B4-BE49-F238E27FC236}">
                  <a16:creationId xmlns:a16="http://schemas.microsoft.com/office/drawing/2014/main" id="{FD687CCE-4EA9-3082-EB97-0AFEC25F3F50}"/>
                </a:ext>
              </a:extLst>
            </p:cNvPr>
            <p:cNvSpPr/>
            <p:nvPr/>
          </p:nvSpPr>
          <p:spPr bwMode="auto">
            <a:xfrm>
              <a:off x="8340791" y="3186814"/>
              <a:ext cx="128180" cy="74173"/>
            </a:xfrm>
            <a:custGeom>
              <a:avLst/>
              <a:gdLst>
                <a:gd name="connsiteX0" fmla="*/ 0 w 245660"/>
                <a:gd name="connsiteY0" fmla="*/ 95534 h 95534"/>
                <a:gd name="connsiteX1" fmla="*/ 245660 w 245660"/>
                <a:gd name="connsiteY1" fmla="*/ 0 h 95534"/>
              </a:gdLst>
              <a:ahLst/>
              <a:cxnLst>
                <a:cxn ang="0">
                  <a:pos x="connsiteX0" y="connsiteY0"/>
                </a:cxn>
                <a:cxn ang="0">
                  <a:pos x="connsiteX1" y="connsiteY1"/>
                </a:cxn>
              </a:cxnLst>
              <a:rect l="l" t="t" r="r" b="b"/>
              <a:pathLst>
                <a:path w="245660" h="95534">
                  <a:moveTo>
                    <a:pt x="0" y="95534"/>
                  </a:moveTo>
                  <a:lnTo>
                    <a:pt x="245660" y="0"/>
                  </a:lnTo>
                </a:path>
              </a:pathLst>
            </a:custGeom>
            <a:noFill/>
            <a:ln w="9525" cap="flat" cmpd="sng" algn="ctr">
              <a:solidFill>
                <a:srgbClr val="000000"/>
              </a:solidFill>
              <a:prstDash val="solid"/>
              <a:headEnd type="none" w="med" len="med"/>
              <a:tailEnd type="none" w="med" len="med"/>
            </a:ln>
            <a:effectLst/>
          </p:spPr>
          <p:txBody>
            <a:bodyPr vert="horz" wrap="square" lIns="95785" tIns="47893" rIns="95785" bIns="47893" numCol="1" rtlCol="0" anchor="ctr" anchorCtr="0" compatLnSpc="1">
              <a:prstTxWarp prst="textNoShape">
                <a:avLst/>
              </a:prstTxWarp>
            </a:bodyPr>
            <a:lstStyle/>
            <a:p>
              <a:pPr algn="ctr" defTabSz="914395">
                <a:defRPr/>
              </a:pPr>
              <a:endParaRPr kumimoji="0" lang="ja-JP" altLang="en-US" sz="3300" b="1" kern="0">
                <a:solidFill>
                  <a:srgbClr val="000000"/>
                </a:solidFill>
                <a:ea typeface="ＭＳ Ｐゴシック" panose="020B0600070205080204" pitchFamily="50" charset="-128"/>
              </a:endParaRPr>
            </a:p>
          </p:txBody>
        </p:sp>
        <p:sp>
          <p:nvSpPr>
            <p:cNvPr id="70" name="右中かっこ 69">
              <a:extLst>
                <a:ext uri="{FF2B5EF4-FFF2-40B4-BE49-F238E27FC236}">
                  <a16:creationId xmlns:a16="http://schemas.microsoft.com/office/drawing/2014/main" id="{5BAC0D15-7F47-79C5-95D3-C82FA37696E0}"/>
                </a:ext>
              </a:extLst>
            </p:cNvPr>
            <p:cNvSpPr/>
            <p:nvPr/>
          </p:nvSpPr>
          <p:spPr>
            <a:xfrm>
              <a:off x="8347755" y="3306175"/>
              <a:ext cx="114327" cy="183580"/>
            </a:xfrm>
            <a:prstGeom prst="rightBrace">
              <a:avLst>
                <a:gd name="adj1" fmla="val 60833"/>
                <a:gd name="adj2" fmla="val 50000"/>
              </a:avLst>
            </a:prstGeom>
            <a:noFill/>
            <a:ln w="9525" cap="flat" cmpd="sng" algn="ctr">
              <a:solidFill>
                <a:srgbClr val="000000"/>
              </a:solidFill>
              <a:prstDash val="solid"/>
            </a:ln>
            <a:effectLst/>
          </p:spPr>
          <p:txBody>
            <a:bodyPr rtlCol="0" anchor="ctr"/>
            <a:lstStyle/>
            <a:p>
              <a:pPr algn="ctr" defTabSz="914395" eaLnBrk="1" hangingPunct="1">
                <a:defRPr/>
              </a:pPr>
              <a:endParaRPr kumimoji="0" lang="ja-JP" altLang="en-US" kern="0">
                <a:solidFill>
                  <a:prstClr val="black"/>
                </a:solidFill>
                <a:latin typeface="Franklin Gothic Medium"/>
                <a:ea typeface="HG創英角ｺﾞｼｯｸUB" panose="020B0909000000000000" pitchFamily="49" charset="-128"/>
              </a:endParaRPr>
            </a:p>
          </p:txBody>
        </p:sp>
        <p:sp>
          <p:nvSpPr>
            <p:cNvPr id="71" name="テキスト ボックス 4">
              <a:extLst>
                <a:ext uri="{FF2B5EF4-FFF2-40B4-BE49-F238E27FC236}">
                  <a16:creationId xmlns:a16="http://schemas.microsoft.com/office/drawing/2014/main" id="{682283C3-574F-33E0-ABE7-0E428AC48BDF}"/>
                </a:ext>
              </a:extLst>
            </p:cNvPr>
            <p:cNvSpPr txBox="1"/>
            <p:nvPr/>
          </p:nvSpPr>
          <p:spPr>
            <a:xfrm>
              <a:off x="8411753" y="3258561"/>
              <a:ext cx="607859" cy="327864"/>
            </a:xfrm>
            <a:prstGeom prst="rect">
              <a:avLst/>
            </a:prstGeom>
            <a:noFill/>
            <a:ln>
              <a:noFill/>
            </a:ln>
            <a:effectLst/>
          </p:spPr>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defTabSz="914395" eaLnBrk="1" fontAlgn="auto" hangingPunct="1">
                <a:spcBef>
                  <a:spcPts val="0"/>
                </a:spcBef>
                <a:spcAft>
                  <a:spcPts val="0"/>
                </a:spcAft>
                <a:defRPr/>
              </a:pPr>
              <a:r>
                <a:rPr kumimoji="0" lang="ja-JP" altLang="en-US" kern="0" dirty="0">
                  <a:solidFill>
                    <a:sysClr val="windowText" lastClr="000000"/>
                  </a:solidFill>
                  <a:latin typeface="HGP創英角ｺﾞｼｯｸUB" panose="020B0900000000000000" pitchFamily="50" charset="-128"/>
                  <a:ea typeface="HGP創英角ｺﾞｼｯｸUB" panose="020B0900000000000000" pitchFamily="50" charset="-128"/>
                </a:rPr>
                <a:t>腐植層</a:t>
              </a:r>
              <a:endParaRPr kumimoji="0" lang="en-US" altLang="ja-JP" kern="0" dirty="0">
                <a:solidFill>
                  <a:sysClr val="windowText" lastClr="000000"/>
                </a:solidFill>
                <a:latin typeface="HGP創英角ｺﾞｼｯｸUB" panose="020B0900000000000000" pitchFamily="50" charset="-128"/>
                <a:ea typeface="HGP創英角ｺﾞｼｯｸUB" panose="020B0900000000000000" pitchFamily="50" charset="-128"/>
              </a:endParaRPr>
            </a:p>
          </p:txBody>
        </p:sp>
      </p:grpSp>
      <p:sp>
        <p:nvSpPr>
          <p:cNvPr id="29" name="正方形/長方形 28">
            <a:extLst>
              <a:ext uri="{FF2B5EF4-FFF2-40B4-BE49-F238E27FC236}">
                <a16:creationId xmlns:a16="http://schemas.microsoft.com/office/drawing/2014/main" id="{555E361E-EAFF-8C8B-E379-D6D86D7AA78F}"/>
              </a:ext>
            </a:extLst>
          </p:cNvPr>
          <p:cNvSpPr/>
          <p:nvPr/>
        </p:nvSpPr>
        <p:spPr>
          <a:xfrm>
            <a:off x="-9051492" y="6064702"/>
            <a:ext cx="6788495" cy="369332"/>
          </a:xfrm>
          <a:prstGeom prst="rect">
            <a:avLst/>
          </a:prstGeom>
        </p:spPr>
        <p:txBody>
          <a:bodyPr wrap="square">
            <a:spAutoFit/>
          </a:bodyPr>
          <a:lstStyle/>
          <a:p>
            <a:pPr marL="342898" indent="-342898" defTabSz="914395" eaLnBrk="1" fontAlgn="auto" hangingPunct="1">
              <a:spcBef>
                <a:spcPts val="0"/>
              </a:spcBef>
              <a:spcAft>
                <a:spcPts val="600"/>
              </a:spcAft>
              <a:buFont typeface="Wingdings" panose="05000000000000000000" pitchFamily="2" charset="2"/>
              <a:buChar char="l"/>
              <a:defRPr/>
            </a:pPr>
            <a:r>
              <a:rPr kumimoji="0" lang="ja-JP" altLang="en-US" kern="0" dirty="0">
                <a:solidFill>
                  <a:srgbClr val="000000"/>
                </a:solidFill>
                <a:latin typeface="HGS創英角ｺﾞｼｯｸUB" panose="020B0900000000000000" pitchFamily="50" charset="-128"/>
                <a:ea typeface="HGS創英角ｺﾞｼｯｸUB" panose="020B0900000000000000" pitchFamily="50" charset="-128"/>
              </a:rPr>
              <a:t>コナラ立木の</a:t>
            </a:r>
            <a:r>
              <a:rPr kumimoji="0" lang="ja-JP" altLang="en-US" kern="0" dirty="0">
                <a:solidFill>
                  <a:srgbClr val="0033CC"/>
                </a:solidFill>
                <a:latin typeface="HGS創英角ｺﾞｼｯｸUB" panose="020B0900000000000000" pitchFamily="50" charset="-128"/>
                <a:ea typeface="HGS創英角ｺﾞｼｯｸUB" panose="020B0900000000000000" pitchFamily="50" charset="-128"/>
              </a:rPr>
              <a:t>辺材と樹皮</a:t>
            </a:r>
            <a:r>
              <a:rPr kumimoji="0" lang="ja-JP" altLang="en-US" kern="0" dirty="0">
                <a:solidFill>
                  <a:srgbClr val="000000"/>
                </a:solidFill>
                <a:latin typeface="HGS創英角ｺﾞｼｯｸUB" panose="020B0900000000000000" pitchFamily="50" charset="-128"/>
                <a:ea typeface="HGS創英角ｺﾞｼｯｸUB" panose="020B0900000000000000" pitchFamily="50" charset="-128"/>
              </a:rPr>
              <a:t>の</a:t>
            </a:r>
            <a:r>
              <a:rPr kumimoji="0" lang="en-US" altLang="ja-JP" kern="0" baseline="30000" dirty="0">
                <a:solidFill>
                  <a:srgbClr val="000000"/>
                </a:solidFill>
                <a:latin typeface="HGS創英角ｺﾞｼｯｸUB" panose="020B0900000000000000" pitchFamily="50" charset="-128"/>
                <a:ea typeface="HGS創英角ｺﾞｼｯｸUB" panose="020B0900000000000000" pitchFamily="50" charset="-128"/>
              </a:rPr>
              <a:t>137</a:t>
            </a:r>
            <a:r>
              <a:rPr kumimoji="0" lang="en-US" altLang="ja-JP" kern="0" dirty="0">
                <a:solidFill>
                  <a:srgbClr val="000000"/>
                </a:solidFill>
                <a:latin typeface="HGS創英角ｺﾞｼｯｸUB" panose="020B0900000000000000" pitchFamily="50" charset="-128"/>
                <a:ea typeface="HGS創英角ｺﾞｼｯｸUB" panose="020B0900000000000000" pitchFamily="50" charset="-128"/>
              </a:rPr>
              <a:t>Cs</a:t>
            </a:r>
            <a:r>
              <a:rPr kumimoji="0" lang="ja-JP" altLang="en-US" kern="0" dirty="0">
                <a:solidFill>
                  <a:srgbClr val="000000"/>
                </a:solidFill>
                <a:latin typeface="HGS創英角ｺﾞｼｯｸUB" panose="020B0900000000000000" pitchFamily="50" charset="-128"/>
                <a:ea typeface="HGS創英角ｺﾞｼｯｸUB" panose="020B0900000000000000" pitchFamily="50" charset="-128"/>
              </a:rPr>
              <a:t>沈着量が減少</a:t>
            </a:r>
            <a:endParaRPr kumimoji="0" lang="en-US" altLang="ja-JP" b="1" kern="0" dirty="0">
              <a:solidFill>
                <a:srgbClr val="000000"/>
              </a:solidFill>
              <a:latin typeface="HGP創英角ｺﾞｼｯｸUB" panose="020B0900000000000000" pitchFamily="50" charset="-128"/>
              <a:ea typeface="HGP創英角ｺﾞｼｯｸUB" panose="020B0900000000000000" pitchFamily="50" charset="-128"/>
            </a:endParaRPr>
          </a:p>
        </p:txBody>
      </p:sp>
      <p:sp>
        <p:nvSpPr>
          <p:cNvPr id="30" name="テキスト ボックス 29">
            <a:extLst>
              <a:ext uri="{FF2B5EF4-FFF2-40B4-BE49-F238E27FC236}">
                <a16:creationId xmlns:a16="http://schemas.microsoft.com/office/drawing/2014/main" id="{3AC9F295-4894-DEB4-D2F4-1B9A89BC7834}"/>
              </a:ext>
            </a:extLst>
          </p:cNvPr>
          <p:cNvSpPr txBox="1"/>
          <p:nvPr/>
        </p:nvSpPr>
        <p:spPr>
          <a:xfrm>
            <a:off x="-8380813" y="2976204"/>
            <a:ext cx="1955800" cy="369332"/>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16.5 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31" name="テキスト ボックス 30">
            <a:extLst>
              <a:ext uri="{FF2B5EF4-FFF2-40B4-BE49-F238E27FC236}">
                <a16:creationId xmlns:a16="http://schemas.microsoft.com/office/drawing/2014/main" id="{315090FA-7522-5E01-65D8-6834A4E48787}"/>
              </a:ext>
            </a:extLst>
          </p:cNvPr>
          <p:cNvSpPr txBox="1"/>
          <p:nvPr/>
        </p:nvSpPr>
        <p:spPr>
          <a:xfrm>
            <a:off x="-3449042" y="1506890"/>
            <a:ext cx="1955800" cy="369332"/>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548 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32" name="テキスト ボックス 31">
            <a:extLst>
              <a:ext uri="{FF2B5EF4-FFF2-40B4-BE49-F238E27FC236}">
                <a16:creationId xmlns:a16="http://schemas.microsoft.com/office/drawing/2014/main" id="{EC6350B6-9A42-0D44-A4C6-DD246009DBFB}"/>
              </a:ext>
            </a:extLst>
          </p:cNvPr>
          <p:cNvSpPr txBox="1"/>
          <p:nvPr/>
        </p:nvSpPr>
        <p:spPr>
          <a:xfrm>
            <a:off x="-3411215" y="3244394"/>
            <a:ext cx="1955800" cy="369332"/>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597 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33" name="テキスト ボックス 32">
            <a:extLst>
              <a:ext uri="{FF2B5EF4-FFF2-40B4-BE49-F238E27FC236}">
                <a16:creationId xmlns:a16="http://schemas.microsoft.com/office/drawing/2014/main" id="{F0852E82-69CE-FA68-CB20-6106200D4177}"/>
              </a:ext>
            </a:extLst>
          </p:cNvPr>
          <p:cNvSpPr txBox="1"/>
          <p:nvPr/>
        </p:nvSpPr>
        <p:spPr>
          <a:xfrm>
            <a:off x="-3186476" y="-389854"/>
            <a:ext cx="2039168" cy="276999"/>
          </a:xfrm>
          <a:prstGeom prst="rect">
            <a:avLst/>
          </a:prstGeom>
          <a:noFill/>
        </p:spPr>
        <p:txBody>
          <a:bodyPr wrap="square" rtlCol="0">
            <a:spAutoFit/>
          </a:bodyPr>
          <a:lstStyle/>
          <a:p>
            <a:pPr defTabSz="2952306" eaLnBrk="1" fontAlgn="auto" hangingPunct="1">
              <a:spcBef>
                <a:spcPts val="0"/>
              </a:spcBef>
              <a:spcAft>
                <a:spcPts val="0"/>
              </a:spcAft>
              <a:defRPr/>
            </a:pPr>
            <a:r>
              <a:rPr lang="en-US" altLang="ja-JP" baseline="30000" dirty="0">
                <a:solidFill>
                  <a:srgbClr val="000000"/>
                </a:solidFill>
                <a:latin typeface="HGP創英角ｺﾞｼｯｸUB" panose="020B0900000000000000" pitchFamily="50" charset="-128"/>
                <a:ea typeface="HGP創英角ｺﾞｼｯｸUB" panose="020B0900000000000000" pitchFamily="50" charset="-128"/>
              </a:rPr>
              <a:t>2013.4.1</a:t>
            </a:r>
            <a:r>
              <a:rPr lang="ja-JP" altLang="en-US" baseline="30000" dirty="0">
                <a:solidFill>
                  <a:srgbClr val="000000"/>
                </a:solidFill>
                <a:latin typeface="HGP創英角ｺﾞｼｯｸUB" panose="020B0900000000000000" pitchFamily="50" charset="-128"/>
                <a:ea typeface="HGP創英角ｺﾞｼｯｸUB" panose="020B0900000000000000" pitchFamily="50" charset="-128"/>
              </a:rPr>
              <a:t>に減衰補正</a:t>
            </a:r>
          </a:p>
        </p:txBody>
      </p:sp>
      <p:sp>
        <p:nvSpPr>
          <p:cNvPr id="35" name="正方形/長方形 34">
            <a:extLst>
              <a:ext uri="{FF2B5EF4-FFF2-40B4-BE49-F238E27FC236}">
                <a16:creationId xmlns:a16="http://schemas.microsoft.com/office/drawing/2014/main" id="{476B656E-08B9-C079-F250-1C5E3719EAE6}"/>
              </a:ext>
            </a:extLst>
          </p:cNvPr>
          <p:cNvSpPr/>
          <p:nvPr/>
        </p:nvSpPr>
        <p:spPr>
          <a:xfrm>
            <a:off x="-3291120" y="1810651"/>
            <a:ext cx="558166" cy="307777"/>
          </a:xfrm>
          <a:prstGeom prst="rect">
            <a:avLst/>
          </a:prstGeom>
        </p:spPr>
        <p:txBody>
          <a:bodyPr wrap="square">
            <a:spAutoFit/>
          </a:bodyPr>
          <a:lstStyle/>
          <a:p>
            <a:pPr defTabSz="914395" eaLnBrk="1" fontAlgn="auto" hangingPunct="1">
              <a:spcBef>
                <a:spcPts val="0"/>
              </a:spcBef>
              <a:spcAft>
                <a:spcPts val="0"/>
              </a:spcAft>
              <a:defRPr/>
            </a:pPr>
            <a:r>
              <a:rPr lang="en-US" altLang="ja-JP" sz="1400" dirty="0">
                <a:solidFill>
                  <a:srgbClr val="000000"/>
                </a:solidFill>
                <a:latin typeface="ＭＳ Ｐゴシック" panose="020B0600070205080204" pitchFamily="50" charset="-128"/>
                <a:ea typeface="ＭＳ Ｐゴシック" panose="020B0600070205080204" pitchFamily="50" charset="-128"/>
              </a:rPr>
              <a:t>(</a:t>
            </a:r>
            <a:r>
              <a:rPr lang="ja-JP" altLang="en-US" sz="140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a:t>
            </a:r>
            <a:endParaRPr lang="ja-JP" altLang="en-US" sz="1400" dirty="0">
              <a:solidFill>
                <a:srgbClr val="000000"/>
              </a:solidFill>
              <a:latin typeface="Arial"/>
              <a:ea typeface="ＭＳ Ｐゴシック" panose="020B0600070205080204" pitchFamily="50" charset="-128"/>
            </a:endParaRPr>
          </a:p>
        </p:txBody>
      </p:sp>
      <p:sp>
        <p:nvSpPr>
          <p:cNvPr id="36" name="正方形/長方形 35">
            <a:extLst>
              <a:ext uri="{FF2B5EF4-FFF2-40B4-BE49-F238E27FC236}">
                <a16:creationId xmlns:a16="http://schemas.microsoft.com/office/drawing/2014/main" id="{3A055BBF-96BB-1A9A-F696-6B8C07B4BD4B}"/>
              </a:ext>
            </a:extLst>
          </p:cNvPr>
          <p:cNvSpPr/>
          <p:nvPr/>
        </p:nvSpPr>
        <p:spPr>
          <a:xfrm>
            <a:off x="-3410834" y="3527116"/>
            <a:ext cx="558166" cy="307777"/>
          </a:xfrm>
          <a:prstGeom prst="rect">
            <a:avLst/>
          </a:prstGeom>
        </p:spPr>
        <p:txBody>
          <a:bodyPr wrap="square">
            <a:spAutoFit/>
          </a:bodyPr>
          <a:lstStyle/>
          <a:p>
            <a:pPr defTabSz="914395" eaLnBrk="1" fontAlgn="auto" hangingPunct="1">
              <a:spcBef>
                <a:spcPts val="0"/>
              </a:spcBef>
              <a:spcAft>
                <a:spcPts val="0"/>
              </a:spcAft>
              <a:defRPr/>
            </a:pPr>
            <a:r>
              <a:rPr lang="en-US" altLang="ja-JP" sz="1400" dirty="0">
                <a:solidFill>
                  <a:srgbClr val="000000"/>
                </a:solidFill>
                <a:latin typeface="ＭＳ Ｐゴシック" panose="020B0600070205080204" pitchFamily="50" charset="-128"/>
                <a:ea typeface="ＭＳ Ｐゴシック" panose="020B0600070205080204" pitchFamily="50" charset="-128"/>
              </a:rPr>
              <a:t>(</a:t>
            </a:r>
            <a:r>
              <a:rPr lang="ja-JP" altLang="en-US" sz="140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a:t>
            </a:r>
            <a:endParaRPr lang="ja-JP" altLang="en-US" sz="1400" dirty="0">
              <a:solidFill>
                <a:srgbClr val="000000"/>
              </a:solidFill>
              <a:latin typeface="Arial"/>
              <a:ea typeface="ＭＳ Ｐゴシック" panose="020B0600070205080204" pitchFamily="50" charset="-128"/>
            </a:endParaRPr>
          </a:p>
        </p:txBody>
      </p:sp>
      <p:sp>
        <p:nvSpPr>
          <p:cNvPr id="37" name="テキスト ボックス 36">
            <a:extLst>
              <a:ext uri="{FF2B5EF4-FFF2-40B4-BE49-F238E27FC236}">
                <a16:creationId xmlns:a16="http://schemas.microsoft.com/office/drawing/2014/main" id="{29B0F82B-B447-F1BA-596C-1C75687C37F0}"/>
              </a:ext>
            </a:extLst>
          </p:cNvPr>
          <p:cNvSpPr txBox="1"/>
          <p:nvPr/>
        </p:nvSpPr>
        <p:spPr>
          <a:xfrm>
            <a:off x="-9853384" y="2256934"/>
            <a:ext cx="1264919" cy="364801"/>
          </a:xfrm>
          <a:prstGeom prst="rect">
            <a:avLst/>
          </a:prstGeom>
          <a:solidFill>
            <a:srgbClr val="FFFFFF"/>
          </a:solidFill>
          <a:ln w="38100">
            <a:solidFill>
              <a:srgbClr val="000000"/>
            </a:solidFill>
          </a:ln>
        </p:spPr>
        <p:txBody>
          <a:bodyPr wrap="square" rtlCol="0">
            <a:noAutofit/>
          </a:bodyPr>
          <a:lstStyle/>
          <a:p>
            <a:pPr algn="ctr" defTabSz="2952306" eaLnBrk="1" fontAlgn="auto" hangingPunct="1">
              <a:spcBef>
                <a:spcPts val="0"/>
              </a:spcBef>
              <a:spcAft>
                <a:spcPts val="0"/>
              </a:spcAft>
              <a:defRPr/>
            </a:pP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2019</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年</a:t>
            </a: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10</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月</a:t>
            </a:r>
            <a:endPar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p:txBody>
      </p:sp>
      <p:cxnSp>
        <p:nvCxnSpPr>
          <p:cNvPr id="38" name="直線矢印コネクタ 37">
            <a:extLst>
              <a:ext uri="{FF2B5EF4-FFF2-40B4-BE49-F238E27FC236}">
                <a16:creationId xmlns:a16="http://schemas.microsoft.com/office/drawing/2014/main" id="{E007BA4A-A1F6-192A-9558-59D40422520E}"/>
              </a:ext>
            </a:extLst>
          </p:cNvPr>
          <p:cNvCxnSpPr>
            <a:cxnSpLocks/>
          </p:cNvCxnSpPr>
          <p:nvPr/>
        </p:nvCxnSpPr>
        <p:spPr bwMode="auto">
          <a:xfrm flipH="1">
            <a:off x="-3629750" y="1574081"/>
            <a:ext cx="71439" cy="461963"/>
          </a:xfrm>
          <a:prstGeom prst="straightConnector1">
            <a:avLst/>
          </a:prstGeom>
          <a:noFill/>
          <a:ln w="12700" cap="flat" cmpd="sng" algn="ctr">
            <a:solidFill>
              <a:srgbClr val="FFFFFF">
                <a:lumMod val="50000"/>
              </a:srgbClr>
            </a:solidFill>
            <a:prstDash val="solid"/>
            <a:round/>
            <a:headEnd type="none" w="med" len="med"/>
            <a:tailEnd type="arrow"/>
          </a:ln>
          <a:effectLst/>
        </p:spPr>
      </p:cxnSp>
      <p:cxnSp>
        <p:nvCxnSpPr>
          <p:cNvPr id="39" name="直線矢印コネクタ 38">
            <a:extLst>
              <a:ext uri="{FF2B5EF4-FFF2-40B4-BE49-F238E27FC236}">
                <a16:creationId xmlns:a16="http://schemas.microsoft.com/office/drawing/2014/main" id="{E128CF57-E25B-A9B8-455D-F831A40F4E91}"/>
              </a:ext>
            </a:extLst>
          </p:cNvPr>
          <p:cNvCxnSpPr>
            <a:cxnSpLocks/>
          </p:cNvCxnSpPr>
          <p:nvPr/>
        </p:nvCxnSpPr>
        <p:spPr bwMode="auto">
          <a:xfrm>
            <a:off x="-3654227" y="3212642"/>
            <a:ext cx="38764" cy="173951"/>
          </a:xfrm>
          <a:prstGeom prst="straightConnector1">
            <a:avLst/>
          </a:prstGeom>
          <a:noFill/>
          <a:ln w="12700" cap="flat" cmpd="sng" algn="ctr">
            <a:solidFill>
              <a:srgbClr val="FFFFFF">
                <a:lumMod val="50000"/>
              </a:srgbClr>
            </a:solidFill>
            <a:prstDash val="solid"/>
            <a:round/>
            <a:headEnd type="none" w="med" len="med"/>
            <a:tailEnd type="arrow"/>
          </a:ln>
          <a:effectLst/>
        </p:spPr>
      </p:cxnSp>
      <p:cxnSp>
        <p:nvCxnSpPr>
          <p:cNvPr id="42" name="直線矢印コネクタ 41">
            <a:extLst>
              <a:ext uri="{FF2B5EF4-FFF2-40B4-BE49-F238E27FC236}">
                <a16:creationId xmlns:a16="http://schemas.microsoft.com/office/drawing/2014/main" id="{326EBB7D-9F83-2DC3-3DCD-97A960A36587}"/>
              </a:ext>
            </a:extLst>
          </p:cNvPr>
          <p:cNvCxnSpPr>
            <a:cxnSpLocks/>
          </p:cNvCxnSpPr>
          <p:nvPr/>
        </p:nvCxnSpPr>
        <p:spPr bwMode="auto">
          <a:xfrm>
            <a:off x="-3546113" y="2991305"/>
            <a:ext cx="0" cy="365565"/>
          </a:xfrm>
          <a:prstGeom prst="straightConnector1">
            <a:avLst/>
          </a:prstGeom>
          <a:noFill/>
          <a:ln w="12700" cap="flat" cmpd="sng" algn="ctr">
            <a:solidFill>
              <a:srgbClr val="FFFFFF">
                <a:lumMod val="50000"/>
              </a:srgbClr>
            </a:solidFill>
            <a:prstDash val="solid"/>
            <a:round/>
            <a:headEnd type="none" w="med" len="med"/>
            <a:tailEnd type="arrow"/>
          </a:ln>
          <a:effectLst/>
        </p:spPr>
      </p:cxnSp>
      <p:pic>
        <p:nvPicPr>
          <p:cNvPr id="43" name="図 42">
            <a:extLst>
              <a:ext uri="{FF2B5EF4-FFF2-40B4-BE49-F238E27FC236}">
                <a16:creationId xmlns:a16="http://schemas.microsoft.com/office/drawing/2014/main" id="{DAC27AC3-A8B5-3377-645D-9197AFFB0818}"/>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a:ext>
            </a:extLst>
          </a:blip>
          <a:srcRect/>
          <a:stretch/>
        </p:blipFill>
        <p:spPr>
          <a:xfrm>
            <a:off x="-3126511" y="-83035"/>
            <a:ext cx="2341306" cy="1552340"/>
          </a:xfrm>
          <a:prstGeom prst="rect">
            <a:avLst/>
          </a:prstGeom>
        </p:spPr>
      </p:pic>
      <p:sp>
        <p:nvSpPr>
          <p:cNvPr id="49" name="テキスト ボックス 48">
            <a:extLst>
              <a:ext uri="{FF2B5EF4-FFF2-40B4-BE49-F238E27FC236}">
                <a16:creationId xmlns:a16="http://schemas.microsoft.com/office/drawing/2014/main" id="{F43B7E0F-7E32-A39F-D2D5-CB515BED6B42}"/>
              </a:ext>
            </a:extLst>
          </p:cNvPr>
          <p:cNvSpPr txBox="1"/>
          <p:nvPr/>
        </p:nvSpPr>
        <p:spPr>
          <a:xfrm>
            <a:off x="-5139533" y="340288"/>
            <a:ext cx="1275868" cy="830997"/>
          </a:xfrm>
          <a:prstGeom prst="rect">
            <a:avLst/>
          </a:prstGeom>
          <a:solidFill>
            <a:srgbClr val="CCE9AD"/>
          </a:solidFill>
          <a:ln w="38100">
            <a:solidFill>
              <a:srgbClr val="92D050"/>
            </a:solidFill>
          </a:ln>
        </p:spPr>
        <p:txBody>
          <a:bodyPr vert="horz" wrap="square" rtlCol="0">
            <a:spAutoFit/>
          </a:bodyPr>
          <a:lstStyle/>
          <a:p>
            <a:pPr defTabSz="2952306" eaLnBrk="1" fontAlgn="auto" hangingPunct="1">
              <a:spcBef>
                <a:spcPts val="0"/>
              </a:spcBef>
              <a:spcAft>
                <a:spcPts val="0"/>
              </a:spcAft>
              <a:defRPr/>
            </a:pPr>
            <a:r>
              <a:rPr lang="ja-JP" altLang="en-US" sz="24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川俣町</a:t>
            </a:r>
            <a:endParaRPr lang="en-US" altLang="ja-JP" sz="24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a:p>
            <a:pPr defTabSz="2952306" eaLnBrk="1" fontAlgn="auto" hangingPunct="1">
              <a:spcBef>
                <a:spcPts val="0"/>
              </a:spcBef>
              <a:spcAft>
                <a:spcPts val="0"/>
              </a:spcAft>
              <a:defRPr/>
            </a:pPr>
            <a:r>
              <a:rPr lang="ja-JP" altLang="en-US" sz="24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コナラ林</a:t>
            </a:r>
            <a:endParaRPr lang="en-US" altLang="ja-JP" sz="24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p:txBody>
      </p:sp>
      <p:sp>
        <p:nvSpPr>
          <p:cNvPr id="51" name="テキスト ボックス 50">
            <a:extLst>
              <a:ext uri="{FF2B5EF4-FFF2-40B4-BE49-F238E27FC236}">
                <a16:creationId xmlns:a16="http://schemas.microsoft.com/office/drawing/2014/main" id="{3E2E2EF1-15D4-63B7-E113-FD6599D01ADF}"/>
              </a:ext>
            </a:extLst>
          </p:cNvPr>
          <p:cNvSpPr txBox="1"/>
          <p:nvPr/>
        </p:nvSpPr>
        <p:spPr>
          <a:xfrm>
            <a:off x="-4982950" y="4770064"/>
            <a:ext cx="1955800" cy="369332"/>
          </a:xfrm>
          <a:prstGeom prst="rect">
            <a:avLst/>
          </a:prstGeom>
          <a:solidFill>
            <a:srgbClr val="FFFFFF"/>
          </a:solidFill>
          <a:ln w="38100">
            <a:noFill/>
          </a:ln>
        </p:spPr>
        <p:txBody>
          <a:bodyPr wrap="square" rtlCol="0">
            <a:spAutoFit/>
          </a:bodyPr>
          <a:lstStyle/>
          <a:p>
            <a:pPr defTabSz="2952306" eaLnBrk="1" fontAlgn="auto" hangingPunct="1">
              <a:spcBef>
                <a:spcPts val="0"/>
              </a:spcBef>
              <a:spcAft>
                <a:spcPts val="0"/>
              </a:spcAft>
              <a:defRPr/>
            </a:pPr>
            <a:r>
              <a:rPr kumimoji="0" lang="en-US" altLang="ja-JP" b="1" i="1" kern="0" baseline="30000" dirty="0">
                <a:solidFill>
                  <a:srgbClr val="000000"/>
                </a:solidFill>
                <a:effectLst>
                  <a:glow rad="101600">
                    <a:srgbClr val="FFFFFF"/>
                  </a:glow>
                </a:effectLst>
                <a:latin typeface="Arial"/>
                <a:ea typeface="ＭＳ Ｐゴシック" panose="020B0600070205080204" pitchFamily="50" charset="-128"/>
              </a:rPr>
              <a:t>137</a:t>
            </a:r>
            <a:r>
              <a:rPr kumimoji="0" lang="en-US" altLang="ja-JP" b="1" i="1" kern="0" dirty="0">
                <a:solidFill>
                  <a:srgbClr val="000000"/>
                </a:solidFill>
                <a:effectLst>
                  <a:glow rad="101600">
                    <a:srgbClr val="FFFFFF"/>
                  </a:glow>
                </a:effectLst>
                <a:latin typeface="Arial"/>
                <a:ea typeface="ＭＳ Ｐゴシック" panose="020B0600070205080204" pitchFamily="50" charset="-128"/>
              </a:rPr>
              <a:t>Cs</a:t>
            </a:r>
            <a:r>
              <a:rPr kumimoji="0" lang="ja-JP" altLang="en-US" b="1" kern="0" dirty="0">
                <a:solidFill>
                  <a:srgbClr val="000000"/>
                </a:solidFill>
                <a:effectLst>
                  <a:glow rad="101600">
                    <a:srgbClr val="FFFFFF"/>
                  </a:glow>
                </a:effectLst>
                <a:latin typeface="Arial"/>
                <a:ea typeface="ＭＳ Ｐゴシック" panose="020B0600070205080204" pitchFamily="50" charset="-128"/>
              </a:rPr>
              <a:t>沈着量（％）</a:t>
            </a:r>
            <a:endParaRPr kumimoji="0" lang="en-US" altLang="ja-JP" b="1" kern="0" dirty="0">
              <a:solidFill>
                <a:srgbClr val="000000"/>
              </a:solidFill>
              <a:effectLst>
                <a:glow rad="101600">
                  <a:srgbClr val="FFFFFF"/>
                </a:glow>
              </a:effectLst>
              <a:latin typeface="Arial"/>
              <a:ea typeface="ＭＳ Ｐゴシック" panose="020B0600070205080204" pitchFamily="50" charset="-128"/>
            </a:endParaRPr>
          </a:p>
        </p:txBody>
      </p:sp>
      <p:sp>
        <p:nvSpPr>
          <p:cNvPr id="56" name="テキスト ボックス 55">
            <a:extLst>
              <a:ext uri="{FF2B5EF4-FFF2-40B4-BE49-F238E27FC236}">
                <a16:creationId xmlns:a16="http://schemas.microsoft.com/office/drawing/2014/main" id="{DD0F4328-5F25-3F40-F75C-CB42B65C117A}"/>
              </a:ext>
            </a:extLst>
          </p:cNvPr>
          <p:cNvSpPr txBox="1"/>
          <p:nvPr/>
        </p:nvSpPr>
        <p:spPr>
          <a:xfrm>
            <a:off x="-9925775" y="2828577"/>
            <a:ext cx="1361911" cy="1046440"/>
          </a:xfrm>
          <a:prstGeom prst="rect">
            <a:avLst/>
          </a:prstGeom>
          <a:solidFill>
            <a:srgbClr val="FFFFFF"/>
          </a:solidFill>
        </p:spPr>
        <p:txBody>
          <a:bodyPr wrap="square" rIns="0" rtlCol="0">
            <a:spAutoFit/>
          </a:bodyPr>
          <a:lstStyle/>
          <a:p>
            <a:pPr algn="ctr" defTabSz="914395" eaLnBrk="1" fontAlgn="auto" hangingPunct="1">
              <a:spcBef>
                <a:spcPts val="0"/>
              </a:spcBef>
              <a:spcAft>
                <a:spcPts val="0"/>
              </a:spcAft>
              <a:defRPr/>
            </a:pPr>
            <a:r>
              <a:rPr kumimoji="0" lang="ja-JP" altLang="en-US" kern="0" dirty="0">
                <a:solidFill>
                  <a:srgbClr val="00B050"/>
                </a:solidFill>
                <a:latin typeface="HGS創英角ｺﾞｼｯｸUB" panose="020B0900000000000000" pitchFamily="50" charset="-128"/>
                <a:ea typeface="HGS創英角ｺﾞｼｯｸUB" panose="020B0900000000000000" pitchFamily="50" charset="-128"/>
              </a:rPr>
              <a:t>地上部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200" kern="0" dirty="0">
                <a:solidFill>
                  <a:srgbClr val="00B050"/>
                </a:solidFill>
                <a:latin typeface="HGS創英角ｺﾞｼｯｸUB" panose="020B0900000000000000" pitchFamily="50" charset="-128"/>
                <a:ea typeface="HGS創英角ｺﾞｼｯｸUB" panose="020B0900000000000000" pitchFamily="50" charset="-128"/>
              </a:rPr>
              <a:t>（コナラ立木）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endParaRPr kumimoji="0" lang="en-US" altLang="ja-JP" sz="500" kern="0" dirty="0">
              <a:solidFill>
                <a:srgbClr val="C0000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600" kern="0" dirty="0">
                <a:solidFill>
                  <a:srgbClr val="C00000"/>
                </a:solidFill>
                <a:latin typeface="HGS創英角ｺﾞｼｯｸUB" panose="020B0900000000000000" pitchFamily="50" charset="-128"/>
                <a:ea typeface="HGS創英角ｺﾞｼｯｸUB" panose="020B0900000000000000" pitchFamily="50" charset="-128"/>
              </a:rPr>
              <a:t>地下部</a:t>
            </a:r>
            <a:endParaRPr kumimoji="0" lang="en-US" altLang="ja-JP" sz="1200" kern="0" dirty="0">
              <a:solidFill>
                <a:srgbClr val="C00000"/>
              </a:solidFill>
              <a:latin typeface="HGS創英角ｺﾞｼｯｸUB" panose="020B0900000000000000" pitchFamily="50" charset="-128"/>
              <a:ea typeface="HGS創英角ｺﾞｼｯｸUB" panose="020B0900000000000000" pitchFamily="50" charset="-128"/>
            </a:endParaRPr>
          </a:p>
          <a:p>
            <a:pPr defTabSz="914395" eaLnBrk="1" fontAlgn="auto" hangingPunct="1">
              <a:spcBef>
                <a:spcPts val="0"/>
              </a:spcBef>
              <a:spcAft>
                <a:spcPts val="0"/>
              </a:spcAft>
              <a:defRPr/>
            </a:pPr>
            <a:r>
              <a:rPr kumimoji="0" lang="ja-JP" altLang="en-US" sz="1100" kern="0" dirty="0">
                <a:solidFill>
                  <a:srgbClr val="C00000"/>
                </a:solidFill>
                <a:latin typeface="HGS創英角ｺﾞｼｯｸUB" panose="020B0900000000000000" pitchFamily="50" charset="-128"/>
                <a:ea typeface="HGS創英角ｺﾞｼｯｸUB" panose="020B0900000000000000" pitchFamily="50" charset="-128"/>
              </a:rPr>
              <a:t>（落葉落枝と土壌）</a:t>
            </a:r>
          </a:p>
        </p:txBody>
      </p:sp>
      <p:pic>
        <p:nvPicPr>
          <p:cNvPr id="57" name="図 56">
            <a:extLst>
              <a:ext uri="{FF2B5EF4-FFF2-40B4-BE49-F238E27FC236}">
                <a16:creationId xmlns:a16="http://schemas.microsoft.com/office/drawing/2014/main" id="{77E13982-7C0D-661F-7943-CB50555CDEA1}"/>
              </a:ext>
            </a:extLst>
          </p:cNvPr>
          <p:cNvPicPr>
            <a:picLocks noChangeAspect="1"/>
          </p:cNvPicPr>
          <p:nvPr/>
        </p:nvPicPr>
        <p:blipFill rotWithShape="1">
          <a:blip r:embed="rId9"/>
          <a:srcRect t="10646" b="12102"/>
          <a:stretch/>
        </p:blipFill>
        <p:spPr>
          <a:xfrm>
            <a:off x="-9765755" y="3936104"/>
            <a:ext cx="6595110" cy="1683744"/>
          </a:xfrm>
          <a:prstGeom prst="rect">
            <a:avLst/>
          </a:prstGeom>
        </p:spPr>
      </p:pic>
      <p:sp>
        <p:nvSpPr>
          <p:cNvPr id="58" name="テキスト ボックス 57">
            <a:extLst>
              <a:ext uri="{FF2B5EF4-FFF2-40B4-BE49-F238E27FC236}">
                <a16:creationId xmlns:a16="http://schemas.microsoft.com/office/drawing/2014/main" id="{97D6E2C3-1473-4105-85A7-6C15CA438DB4}"/>
              </a:ext>
            </a:extLst>
          </p:cNvPr>
          <p:cNvSpPr txBox="1"/>
          <p:nvPr/>
        </p:nvSpPr>
        <p:spPr>
          <a:xfrm>
            <a:off x="-9925775" y="4588797"/>
            <a:ext cx="1361911" cy="1046440"/>
          </a:xfrm>
          <a:prstGeom prst="rect">
            <a:avLst/>
          </a:prstGeom>
          <a:solidFill>
            <a:srgbClr val="FFFFFF"/>
          </a:solidFill>
        </p:spPr>
        <p:txBody>
          <a:bodyPr wrap="square" rIns="0" rtlCol="0">
            <a:spAutoFit/>
          </a:bodyPr>
          <a:lstStyle/>
          <a:p>
            <a:pPr algn="ctr" defTabSz="914395" eaLnBrk="1" fontAlgn="auto" hangingPunct="1">
              <a:spcBef>
                <a:spcPts val="0"/>
              </a:spcBef>
              <a:spcAft>
                <a:spcPts val="0"/>
              </a:spcAft>
              <a:defRPr/>
            </a:pPr>
            <a:r>
              <a:rPr kumimoji="0" lang="ja-JP" altLang="en-US" kern="0" dirty="0">
                <a:solidFill>
                  <a:srgbClr val="00B050"/>
                </a:solidFill>
                <a:latin typeface="HGS創英角ｺﾞｼｯｸUB" panose="020B0900000000000000" pitchFamily="50" charset="-128"/>
                <a:ea typeface="HGS創英角ｺﾞｼｯｸUB" panose="020B0900000000000000" pitchFamily="50" charset="-128"/>
              </a:rPr>
              <a:t>地上部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200" kern="0" dirty="0">
                <a:solidFill>
                  <a:srgbClr val="00B050"/>
                </a:solidFill>
                <a:latin typeface="HGS創英角ｺﾞｼｯｸUB" panose="020B0900000000000000" pitchFamily="50" charset="-128"/>
                <a:ea typeface="HGS創英角ｺﾞｼｯｸUB" panose="020B0900000000000000" pitchFamily="50" charset="-128"/>
              </a:rPr>
              <a:t>（コナラ立木）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endParaRPr kumimoji="0" lang="en-US" altLang="ja-JP" sz="500" kern="0" dirty="0">
              <a:solidFill>
                <a:srgbClr val="C0000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600" kern="0" dirty="0">
                <a:solidFill>
                  <a:srgbClr val="C00000"/>
                </a:solidFill>
                <a:latin typeface="HGS創英角ｺﾞｼｯｸUB" panose="020B0900000000000000" pitchFamily="50" charset="-128"/>
                <a:ea typeface="HGS創英角ｺﾞｼｯｸUB" panose="020B0900000000000000" pitchFamily="50" charset="-128"/>
              </a:rPr>
              <a:t>地下部</a:t>
            </a:r>
            <a:endParaRPr kumimoji="0" lang="en-US" altLang="ja-JP" sz="1200" kern="0" dirty="0">
              <a:solidFill>
                <a:srgbClr val="C00000"/>
              </a:solidFill>
              <a:latin typeface="HGS創英角ｺﾞｼｯｸUB" panose="020B0900000000000000" pitchFamily="50" charset="-128"/>
              <a:ea typeface="HGS創英角ｺﾞｼｯｸUB" panose="020B0900000000000000" pitchFamily="50" charset="-128"/>
            </a:endParaRPr>
          </a:p>
          <a:p>
            <a:pPr defTabSz="914395" eaLnBrk="1" fontAlgn="auto" hangingPunct="1">
              <a:spcBef>
                <a:spcPts val="0"/>
              </a:spcBef>
              <a:spcAft>
                <a:spcPts val="0"/>
              </a:spcAft>
              <a:defRPr/>
            </a:pPr>
            <a:r>
              <a:rPr kumimoji="0" lang="ja-JP" altLang="en-US" sz="1100" kern="0" dirty="0">
                <a:solidFill>
                  <a:srgbClr val="C00000"/>
                </a:solidFill>
                <a:latin typeface="HGS創英角ｺﾞｼｯｸUB" panose="020B0900000000000000" pitchFamily="50" charset="-128"/>
                <a:ea typeface="HGS創英角ｺﾞｼｯｸUB" panose="020B0900000000000000" pitchFamily="50" charset="-128"/>
              </a:rPr>
              <a:t>（落葉落枝と土壌）</a:t>
            </a:r>
          </a:p>
        </p:txBody>
      </p:sp>
      <p:cxnSp>
        <p:nvCxnSpPr>
          <p:cNvPr id="59" name="直線コネクタ 58">
            <a:extLst>
              <a:ext uri="{FF2B5EF4-FFF2-40B4-BE49-F238E27FC236}">
                <a16:creationId xmlns:a16="http://schemas.microsoft.com/office/drawing/2014/main" id="{914F20A3-EA9C-308D-4B03-6763989FDBB2}"/>
              </a:ext>
            </a:extLst>
          </p:cNvPr>
          <p:cNvCxnSpPr>
            <a:cxnSpLocks/>
          </p:cNvCxnSpPr>
          <p:nvPr/>
        </p:nvCxnSpPr>
        <p:spPr bwMode="auto">
          <a:xfrm>
            <a:off x="-9718048" y="3936915"/>
            <a:ext cx="6764572" cy="0"/>
          </a:xfrm>
          <a:prstGeom prst="line">
            <a:avLst/>
          </a:prstGeom>
          <a:noFill/>
          <a:ln w="19050" cap="flat" cmpd="sng" algn="ctr">
            <a:solidFill>
              <a:srgbClr val="2D2DB9">
                <a:shade val="95000"/>
                <a:satMod val="105000"/>
              </a:srgbClr>
            </a:solidFill>
            <a:prstDash val="sysDash"/>
            <a:headEnd type="none" w="med" len="med"/>
            <a:tailEnd type="none" w="med" len="med"/>
          </a:ln>
          <a:effectLst/>
        </p:spPr>
      </p:cxnSp>
      <p:sp>
        <p:nvSpPr>
          <p:cNvPr id="60" name="テキスト ボックス 59">
            <a:extLst>
              <a:ext uri="{FF2B5EF4-FFF2-40B4-BE49-F238E27FC236}">
                <a16:creationId xmlns:a16="http://schemas.microsoft.com/office/drawing/2014/main" id="{E640A8F5-833F-A571-00F2-E51CA7C09A4C}"/>
              </a:ext>
            </a:extLst>
          </p:cNvPr>
          <p:cNvSpPr txBox="1"/>
          <p:nvPr/>
        </p:nvSpPr>
        <p:spPr>
          <a:xfrm>
            <a:off x="-9853384" y="4028584"/>
            <a:ext cx="1264919" cy="364801"/>
          </a:xfrm>
          <a:prstGeom prst="rect">
            <a:avLst/>
          </a:prstGeom>
          <a:solidFill>
            <a:srgbClr val="FFFFFF"/>
          </a:solidFill>
          <a:ln w="38100">
            <a:solidFill>
              <a:srgbClr val="000000"/>
            </a:solidFill>
          </a:ln>
        </p:spPr>
        <p:txBody>
          <a:bodyPr wrap="square" rtlCol="0">
            <a:noAutofit/>
          </a:bodyPr>
          <a:lstStyle/>
          <a:p>
            <a:pPr algn="ctr" defTabSz="2952306" eaLnBrk="1" fontAlgn="auto" hangingPunct="1">
              <a:spcBef>
                <a:spcPts val="0"/>
              </a:spcBef>
              <a:spcAft>
                <a:spcPts val="0"/>
              </a:spcAft>
              <a:defRPr/>
            </a:pP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2020</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年</a:t>
            </a: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10</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月</a:t>
            </a:r>
            <a:endPar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p:txBody>
      </p:sp>
      <p:sp>
        <p:nvSpPr>
          <p:cNvPr id="61" name="テキスト ボックス 60">
            <a:extLst>
              <a:ext uri="{FF2B5EF4-FFF2-40B4-BE49-F238E27FC236}">
                <a16:creationId xmlns:a16="http://schemas.microsoft.com/office/drawing/2014/main" id="{85FB731A-EF3C-212F-55E0-7C873C8F96BD}"/>
              </a:ext>
            </a:extLst>
          </p:cNvPr>
          <p:cNvSpPr txBox="1"/>
          <p:nvPr/>
        </p:nvSpPr>
        <p:spPr>
          <a:xfrm>
            <a:off x="-8403673" y="4656415"/>
            <a:ext cx="1955800" cy="369332"/>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10.3 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62" name="テキスト ボックス 61">
            <a:extLst>
              <a:ext uri="{FF2B5EF4-FFF2-40B4-BE49-F238E27FC236}">
                <a16:creationId xmlns:a16="http://schemas.microsoft.com/office/drawing/2014/main" id="{4825D17F-C951-C124-2192-B73E4602C7F6}"/>
              </a:ext>
            </a:extLst>
          </p:cNvPr>
          <p:cNvSpPr txBox="1"/>
          <p:nvPr/>
        </p:nvSpPr>
        <p:spPr>
          <a:xfrm>
            <a:off x="-3361504" y="4881064"/>
            <a:ext cx="1955800" cy="646331"/>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609 </a:t>
            </a:r>
          </a:p>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63" name="フリーフォーム: 図形 62">
            <a:extLst>
              <a:ext uri="{FF2B5EF4-FFF2-40B4-BE49-F238E27FC236}">
                <a16:creationId xmlns:a16="http://schemas.microsoft.com/office/drawing/2014/main" id="{DA6A084D-BA29-622A-C07C-39BD7B371FD8}"/>
              </a:ext>
            </a:extLst>
          </p:cNvPr>
          <p:cNvSpPr/>
          <p:nvPr/>
        </p:nvSpPr>
        <p:spPr bwMode="auto">
          <a:xfrm>
            <a:off x="-8415465" y="4322995"/>
            <a:ext cx="729971" cy="418610"/>
          </a:xfrm>
          <a:custGeom>
            <a:avLst/>
            <a:gdLst>
              <a:gd name="connsiteX0" fmla="*/ 0 w 1003852"/>
              <a:gd name="connsiteY0" fmla="*/ 337931 h 337931"/>
              <a:gd name="connsiteX1" fmla="*/ 1003852 w 1003852"/>
              <a:gd name="connsiteY1" fmla="*/ 258417 h 337931"/>
              <a:gd name="connsiteX2" fmla="*/ 1003852 w 1003852"/>
              <a:gd name="connsiteY2" fmla="*/ 0 h 337931"/>
            </a:gdLst>
            <a:ahLst/>
            <a:cxnLst>
              <a:cxn ang="0">
                <a:pos x="connsiteX0" y="connsiteY0"/>
              </a:cxn>
              <a:cxn ang="0">
                <a:pos x="connsiteX1" y="connsiteY1"/>
              </a:cxn>
              <a:cxn ang="0">
                <a:pos x="connsiteX2" y="connsiteY2"/>
              </a:cxn>
            </a:cxnLst>
            <a:rect l="l" t="t" r="r" b="b"/>
            <a:pathLst>
              <a:path w="1003852" h="337931">
                <a:moveTo>
                  <a:pt x="0" y="337931"/>
                </a:moveTo>
                <a:lnTo>
                  <a:pt x="1003852" y="258417"/>
                </a:lnTo>
                <a:lnTo>
                  <a:pt x="1003852" y="0"/>
                </a:lnTo>
              </a:path>
            </a:pathLst>
          </a:custGeom>
          <a:noFill/>
          <a:ln w="15875" cap="flat" cmpd="sng" algn="ctr">
            <a:solidFill>
              <a:srgbClr val="3333CC">
                <a:shade val="95000"/>
                <a:satMod val="105000"/>
              </a:srgbClr>
            </a:solidFill>
            <a:prstDash val="solid"/>
            <a:headEnd type="none" w="med" len="med"/>
            <a:tailEnd type="arrow" w="med" len="med"/>
          </a:ln>
          <a:effectLst/>
        </p:spPr>
        <p:txBody>
          <a:bodyPr vert="horz" wrap="square" lIns="95785" tIns="47893" rIns="95785" bIns="47893" numCol="1" rtlCol="0" anchor="ctr" anchorCtr="0" compatLnSpc="1">
            <a:prstTxWarp prst="textNoShape">
              <a:avLst/>
            </a:prstTxWarp>
          </a:bodyPr>
          <a:lstStyle/>
          <a:p>
            <a:pPr algn="ctr" defTabSz="914395">
              <a:defRPr/>
            </a:pPr>
            <a:endParaRPr kumimoji="0" lang="ja-JP" altLang="en-US" sz="3300" b="1" kern="0">
              <a:solidFill>
                <a:srgbClr val="000000"/>
              </a:solidFill>
              <a:ea typeface="ＭＳ Ｐゴシック" panose="020B0600070205080204" pitchFamily="50" charset="-128"/>
            </a:endParaRPr>
          </a:p>
        </p:txBody>
      </p:sp>
      <p:sp>
        <p:nvSpPr>
          <p:cNvPr id="64" name="正方形/長方形 63">
            <a:extLst>
              <a:ext uri="{FF2B5EF4-FFF2-40B4-BE49-F238E27FC236}">
                <a16:creationId xmlns:a16="http://schemas.microsoft.com/office/drawing/2014/main" id="{D9113FDA-E59F-1F9A-CCC5-D8B702DCAAEE}"/>
              </a:ext>
            </a:extLst>
          </p:cNvPr>
          <p:cNvSpPr/>
          <p:nvPr/>
        </p:nvSpPr>
        <p:spPr>
          <a:xfrm>
            <a:off x="-6081463" y="4238316"/>
            <a:ext cx="558166" cy="307777"/>
          </a:xfrm>
          <a:prstGeom prst="rect">
            <a:avLst/>
          </a:prstGeom>
        </p:spPr>
        <p:txBody>
          <a:bodyPr wrap="square">
            <a:spAutoFit/>
          </a:bodyPr>
          <a:lstStyle/>
          <a:p>
            <a:pPr defTabSz="914395" eaLnBrk="1" fontAlgn="auto" hangingPunct="1">
              <a:spcBef>
                <a:spcPts val="0"/>
              </a:spcBef>
              <a:spcAft>
                <a:spcPts val="0"/>
              </a:spcAft>
              <a:defRPr/>
            </a:pPr>
            <a:r>
              <a:rPr lang="en-US" altLang="ja-JP" sz="1400" dirty="0">
                <a:solidFill>
                  <a:srgbClr val="000000"/>
                </a:solidFill>
                <a:latin typeface="ＭＳ Ｐゴシック" panose="020B0600070205080204" pitchFamily="50" charset="-128"/>
                <a:ea typeface="ＭＳ Ｐゴシック" panose="020B0600070205080204" pitchFamily="50" charset="-128"/>
              </a:rPr>
              <a:t>(</a:t>
            </a:r>
            <a:r>
              <a:rPr lang="ja-JP" altLang="en-US" sz="140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a:t>
            </a:r>
            <a:endParaRPr lang="ja-JP" altLang="en-US" sz="1400" dirty="0">
              <a:solidFill>
                <a:srgbClr val="000000"/>
              </a:solidFill>
              <a:latin typeface="Arial"/>
              <a:ea typeface="ＭＳ Ｐゴシック" panose="020B0600070205080204" pitchFamily="50" charset="-128"/>
            </a:endParaRPr>
          </a:p>
        </p:txBody>
      </p:sp>
      <p:sp>
        <p:nvSpPr>
          <p:cNvPr id="65" name="正方形/長方形 64">
            <a:extLst>
              <a:ext uri="{FF2B5EF4-FFF2-40B4-BE49-F238E27FC236}">
                <a16:creationId xmlns:a16="http://schemas.microsoft.com/office/drawing/2014/main" id="{D178F7E7-5770-70D1-56D6-F395BF74158F}"/>
              </a:ext>
            </a:extLst>
          </p:cNvPr>
          <p:cNvSpPr/>
          <p:nvPr/>
        </p:nvSpPr>
        <p:spPr>
          <a:xfrm>
            <a:off x="-4005920" y="5341401"/>
            <a:ext cx="558166" cy="307777"/>
          </a:xfrm>
          <a:prstGeom prst="rect">
            <a:avLst/>
          </a:prstGeom>
        </p:spPr>
        <p:txBody>
          <a:bodyPr wrap="square">
            <a:spAutoFit/>
          </a:bodyPr>
          <a:lstStyle/>
          <a:p>
            <a:pPr defTabSz="914395" eaLnBrk="1" fontAlgn="auto" hangingPunct="1">
              <a:spcBef>
                <a:spcPts val="0"/>
              </a:spcBef>
              <a:spcAft>
                <a:spcPts val="0"/>
              </a:spcAft>
              <a:defRPr/>
            </a:pPr>
            <a:r>
              <a:rPr lang="en-US" altLang="ja-JP" sz="1400" dirty="0">
                <a:solidFill>
                  <a:srgbClr val="000000"/>
                </a:solidFill>
                <a:latin typeface="ＭＳ Ｐゴシック" panose="020B0600070205080204" pitchFamily="50" charset="-128"/>
                <a:ea typeface="ＭＳ Ｐゴシック" panose="020B0600070205080204" pitchFamily="50" charset="-128"/>
              </a:rPr>
              <a:t>(</a:t>
            </a:r>
            <a:r>
              <a:rPr lang="ja-JP" altLang="en-US" sz="140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a:t>
            </a:r>
            <a:endParaRPr lang="ja-JP" altLang="en-US" sz="1400" dirty="0">
              <a:solidFill>
                <a:srgbClr val="000000"/>
              </a:solidFill>
              <a:latin typeface="Arial"/>
              <a:ea typeface="ＭＳ Ｐゴシック" panose="020B0600070205080204" pitchFamily="50" charset="-128"/>
            </a:endParaRPr>
          </a:p>
        </p:txBody>
      </p:sp>
      <p:cxnSp>
        <p:nvCxnSpPr>
          <p:cNvPr id="66" name="直線矢印コネクタ 65">
            <a:extLst>
              <a:ext uri="{FF2B5EF4-FFF2-40B4-BE49-F238E27FC236}">
                <a16:creationId xmlns:a16="http://schemas.microsoft.com/office/drawing/2014/main" id="{D346FD94-E3E9-0F26-B169-01E721288DC6}"/>
              </a:ext>
            </a:extLst>
          </p:cNvPr>
          <p:cNvCxnSpPr/>
          <p:nvPr/>
        </p:nvCxnSpPr>
        <p:spPr bwMode="auto">
          <a:xfrm flipH="1">
            <a:off x="-7376886" y="756835"/>
            <a:ext cx="1417320" cy="3451860"/>
          </a:xfrm>
          <a:prstGeom prst="straightConnector1">
            <a:avLst/>
          </a:prstGeom>
          <a:noFill/>
          <a:ln w="76200" cap="flat" cmpd="sng" algn="ctr">
            <a:solidFill>
              <a:srgbClr val="FF66FF">
                <a:alpha val="61000"/>
              </a:srgbClr>
            </a:solidFill>
            <a:prstDash val="solid"/>
            <a:round/>
            <a:headEnd type="none" w="med" len="med"/>
            <a:tailEnd type="arrow" w="med" len="med"/>
          </a:ln>
          <a:effectLst/>
        </p:spPr>
      </p:cxnSp>
      <p:graphicFrame>
        <p:nvGraphicFramePr>
          <p:cNvPr id="78" name="グラフ 77">
            <a:extLst>
              <a:ext uri="{FF2B5EF4-FFF2-40B4-BE49-F238E27FC236}">
                <a16:creationId xmlns:a16="http://schemas.microsoft.com/office/drawing/2014/main" id="{E05F97AA-8780-4126-9A79-FE043D689BB9}"/>
              </a:ext>
            </a:extLst>
          </p:cNvPr>
          <p:cNvGraphicFramePr>
            <a:graphicFrameLocks/>
          </p:cNvGraphicFramePr>
          <p:nvPr/>
        </p:nvGraphicFramePr>
        <p:xfrm>
          <a:off x="11499903" y="2390516"/>
          <a:ext cx="6731105" cy="170775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79" name="グラフ 78">
            <a:extLst>
              <a:ext uri="{FF2B5EF4-FFF2-40B4-BE49-F238E27FC236}">
                <a16:creationId xmlns:a16="http://schemas.microsoft.com/office/drawing/2014/main" id="{CE4DDE68-F169-4C7A-B595-BFC8568C7FB9}"/>
              </a:ext>
            </a:extLst>
          </p:cNvPr>
          <p:cNvGraphicFramePr>
            <a:graphicFrameLocks/>
          </p:cNvGraphicFramePr>
          <p:nvPr/>
        </p:nvGraphicFramePr>
        <p:xfrm>
          <a:off x="11261372" y="1599971"/>
          <a:ext cx="4142813" cy="923255"/>
        </p:xfrm>
        <a:graphic>
          <a:graphicData uri="http://schemas.openxmlformats.org/drawingml/2006/chart">
            <c:chart xmlns:c="http://schemas.openxmlformats.org/drawingml/2006/chart" xmlns:r="http://schemas.openxmlformats.org/officeDocument/2006/relationships" r:id="rId11"/>
          </a:graphicData>
        </a:graphic>
      </p:graphicFrame>
      <p:sp>
        <p:nvSpPr>
          <p:cNvPr id="80" name="テキスト ボックス 79">
            <a:extLst>
              <a:ext uri="{FF2B5EF4-FFF2-40B4-BE49-F238E27FC236}">
                <a16:creationId xmlns:a16="http://schemas.microsoft.com/office/drawing/2014/main" id="{59A878D2-A53A-23FE-F23F-ED236B64F5FB}"/>
              </a:ext>
            </a:extLst>
          </p:cNvPr>
          <p:cNvSpPr txBox="1"/>
          <p:nvPr/>
        </p:nvSpPr>
        <p:spPr>
          <a:xfrm>
            <a:off x="11325037" y="1883417"/>
            <a:ext cx="1249681" cy="323809"/>
          </a:xfrm>
          <a:prstGeom prst="rect">
            <a:avLst/>
          </a:prstGeom>
          <a:solidFill>
            <a:srgbClr val="FFFFFF"/>
          </a:solidFill>
          <a:ln w="38100">
            <a:solidFill>
              <a:srgbClr val="000000"/>
            </a:solidFill>
          </a:ln>
        </p:spPr>
        <p:txBody>
          <a:bodyPr wrap="square" rtlCol="0">
            <a:noAutofit/>
          </a:bodyPr>
          <a:lstStyle/>
          <a:p>
            <a:pPr algn="ctr" defTabSz="2952306" eaLnBrk="1" fontAlgn="auto" hangingPunct="1">
              <a:spcBef>
                <a:spcPts val="0"/>
              </a:spcBef>
              <a:spcAft>
                <a:spcPts val="0"/>
              </a:spcAft>
              <a:defRPr/>
            </a:pP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2021</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年</a:t>
            </a: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8</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月</a:t>
            </a:r>
            <a:endPar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p:txBody>
      </p:sp>
      <p:sp>
        <p:nvSpPr>
          <p:cNvPr id="81" name="テキスト ボックス 80">
            <a:extLst>
              <a:ext uri="{FF2B5EF4-FFF2-40B4-BE49-F238E27FC236}">
                <a16:creationId xmlns:a16="http://schemas.microsoft.com/office/drawing/2014/main" id="{1402FCB0-BB7A-7CA4-5DC4-A9BE5715EB29}"/>
              </a:ext>
            </a:extLst>
          </p:cNvPr>
          <p:cNvSpPr txBox="1"/>
          <p:nvPr/>
        </p:nvSpPr>
        <p:spPr>
          <a:xfrm>
            <a:off x="11260983" y="2559531"/>
            <a:ext cx="1361911" cy="1046440"/>
          </a:xfrm>
          <a:prstGeom prst="rect">
            <a:avLst/>
          </a:prstGeom>
          <a:solidFill>
            <a:srgbClr val="FFFFFF"/>
          </a:solidFill>
        </p:spPr>
        <p:txBody>
          <a:bodyPr wrap="square" rIns="0" rtlCol="0">
            <a:spAutoFit/>
          </a:bodyPr>
          <a:lstStyle/>
          <a:p>
            <a:pPr algn="ctr" defTabSz="914395" eaLnBrk="1" fontAlgn="auto" hangingPunct="1">
              <a:spcBef>
                <a:spcPts val="0"/>
              </a:spcBef>
              <a:spcAft>
                <a:spcPts val="0"/>
              </a:spcAft>
              <a:defRPr/>
            </a:pPr>
            <a:r>
              <a:rPr kumimoji="0" lang="ja-JP" altLang="en-US" kern="0" dirty="0">
                <a:solidFill>
                  <a:srgbClr val="00B050"/>
                </a:solidFill>
                <a:latin typeface="HGS創英角ｺﾞｼｯｸUB" panose="020B0900000000000000" pitchFamily="50" charset="-128"/>
                <a:ea typeface="HGS創英角ｺﾞｼｯｸUB" panose="020B0900000000000000" pitchFamily="50" charset="-128"/>
              </a:rPr>
              <a:t>地上部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200" kern="0" dirty="0">
                <a:solidFill>
                  <a:srgbClr val="00B050"/>
                </a:solidFill>
                <a:latin typeface="HGS創英角ｺﾞｼｯｸUB" panose="020B0900000000000000" pitchFamily="50" charset="-128"/>
                <a:ea typeface="HGS創英角ｺﾞｼｯｸUB" panose="020B0900000000000000" pitchFamily="50" charset="-128"/>
              </a:rPr>
              <a:t>（コナラ立木）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endParaRPr kumimoji="0" lang="en-US" altLang="ja-JP" sz="500" kern="0" dirty="0">
              <a:solidFill>
                <a:srgbClr val="C0000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600" kern="0" dirty="0">
                <a:solidFill>
                  <a:srgbClr val="C00000"/>
                </a:solidFill>
                <a:latin typeface="HGS創英角ｺﾞｼｯｸUB" panose="020B0900000000000000" pitchFamily="50" charset="-128"/>
                <a:ea typeface="HGS創英角ｺﾞｼｯｸUB" panose="020B0900000000000000" pitchFamily="50" charset="-128"/>
              </a:rPr>
              <a:t>地下部</a:t>
            </a:r>
            <a:endParaRPr kumimoji="0" lang="en-US" altLang="ja-JP" sz="1200" kern="0" dirty="0">
              <a:solidFill>
                <a:srgbClr val="C00000"/>
              </a:solidFill>
              <a:latin typeface="HGS創英角ｺﾞｼｯｸUB" panose="020B0900000000000000" pitchFamily="50" charset="-128"/>
              <a:ea typeface="HGS創英角ｺﾞｼｯｸUB" panose="020B0900000000000000" pitchFamily="50" charset="-128"/>
            </a:endParaRPr>
          </a:p>
          <a:p>
            <a:pPr defTabSz="914395" eaLnBrk="1" fontAlgn="auto" hangingPunct="1">
              <a:spcBef>
                <a:spcPts val="0"/>
              </a:spcBef>
              <a:spcAft>
                <a:spcPts val="0"/>
              </a:spcAft>
              <a:defRPr/>
            </a:pPr>
            <a:r>
              <a:rPr kumimoji="0" lang="ja-JP" altLang="en-US" sz="1100" kern="0" dirty="0">
                <a:solidFill>
                  <a:srgbClr val="C00000"/>
                </a:solidFill>
                <a:latin typeface="HGS創英角ｺﾞｼｯｸUB" panose="020B0900000000000000" pitchFamily="50" charset="-128"/>
                <a:ea typeface="HGS創英角ｺﾞｼｯｸUB" panose="020B0900000000000000" pitchFamily="50" charset="-128"/>
              </a:rPr>
              <a:t>（落葉落枝と土壌）</a:t>
            </a:r>
          </a:p>
        </p:txBody>
      </p:sp>
      <p:sp>
        <p:nvSpPr>
          <p:cNvPr id="82" name="テキスト ボックス 81">
            <a:extLst>
              <a:ext uri="{FF2B5EF4-FFF2-40B4-BE49-F238E27FC236}">
                <a16:creationId xmlns:a16="http://schemas.microsoft.com/office/drawing/2014/main" id="{9DFEF677-9AAF-6761-1F05-26E039F6DEAE}"/>
              </a:ext>
            </a:extLst>
          </p:cNvPr>
          <p:cNvSpPr txBox="1"/>
          <p:nvPr/>
        </p:nvSpPr>
        <p:spPr>
          <a:xfrm>
            <a:off x="15587612" y="1597598"/>
            <a:ext cx="2118286" cy="830997"/>
          </a:xfrm>
          <a:prstGeom prst="rect">
            <a:avLst/>
          </a:prstGeom>
          <a:solidFill>
            <a:srgbClr val="CCE9AD"/>
          </a:solidFill>
          <a:ln w="38100">
            <a:solidFill>
              <a:srgbClr val="92D050"/>
            </a:solidFill>
          </a:ln>
        </p:spPr>
        <p:txBody>
          <a:bodyPr vert="horz" wrap="square" rtlCol="0">
            <a:spAutoFit/>
          </a:bodyPr>
          <a:lstStyle/>
          <a:p>
            <a:pPr defTabSz="2952306" eaLnBrk="1" fontAlgn="auto" hangingPunct="1">
              <a:spcBef>
                <a:spcPts val="0"/>
              </a:spcBef>
              <a:spcAft>
                <a:spcPts val="0"/>
              </a:spcAft>
              <a:defRPr/>
            </a:pPr>
            <a:r>
              <a:rPr lang="ja-JP" altLang="en-US" sz="24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田村市都路町</a:t>
            </a:r>
            <a:endParaRPr lang="en-US" altLang="ja-JP" sz="24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a:p>
            <a:pPr defTabSz="2952306" eaLnBrk="1" fontAlgn="auto" hangingPunct="1">
              <a:spcBef>
                <a:spcPts val="0"/>
              </a:spcBef>
              <a:spcAft>
                <a:spcPts val="0"/>
              </a:spcAft>
              <a:defRPr/>
            </a:pPr>
            <a:r>
              <a:rPr lang="ja-JP" altLang="en-US" sz="24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コナラ林</a:t>
            </a:r>
            <a:endParaRPr lang="en-US" altLang="ja-JP" sz="240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p:txBody>
      </p:sp>
      <p:graphicFrame>
        <p:nvGraphicFramePr>
          <p:cNvPr id="83" name="グラフ 82">
            <a:extLst>
              <a:ext uri="{FF2B5EF4-FFF2-40B4-BE49-F238E27FC236}">
                <a16:creationId xmlns:a16="http://schemas.microsoft.com/office/drawing/2014/main" id="{E05F97AA-8780-4126-9A79-FE043D689BB9}"/>
              </a:ext>
            </a:extLst>
          </p:cNvPr>
          <p:cNvGraphicFramePr>
            <a:graphicFrameLocks/>
          </p:cNvGraphicFramePr>
          <p:nvPr/>
        </p:nvGraphicFramePr>
        <p:xfrm>
          <a:off x="11493929" y="5087068"/>
          <a:ext cx="6731105" cy="1619709"/>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84" name="グラフ 83">
            <a:extLst>
              <a:ext uri="{FF2B5EF4-FFF2-40B4-BE49-F238E27FC236}">
                <a16:creationId xmlns:a16="http://schemas.microsoft.com/office/drawing/2014/main" id="{CE4DDE68-F169-4C7A-B595-BFC8568C7FB9}"/>
              </a:ext>
            </a:extLst>
          </p:cNvPr>
          <p:cNvGraphicFramePr>
            <a:graphicFrameLocks/>
          </p:cNvGraphicFramePr>
          <p:nvPr/>
        </p:nvGraphicFramePr>
        <p:xfrm>
          <a:off x="11261372" y="4227710"/>
          <a:ext cx="4142813" cy="987386"/>
        </p:xfrm>
        <a:graphic>
          <a:graphicData uri="http://schemas.openxmlformats.org/drawingml/2006/chart">
            <c:chart xmlns:c="http://schemas.openxmlformats.org/drawingml/2006/chart" xmlns:r="http://schemas.openxmlformats.org/officeDocument/2006/relationships" r:id="rId13"/>
          </a:graphicData>
        </a:graphic>
      </p:graphicFrame>
      <p:sp>
        <p:nvSpPr>
          <p:cNvPr id="89" name="テキスト ボックス 88">
            <a:extLst>
              <a:ext uri="{FF2B5EF4-FFF2-40B4-BE49-F238E27FC236}">
                <a16:creationId xmlns:a16="http://schemas.microsoft.com/office/drawing/2014/main" id="{A1302D72-7F8F-38E6-EDC4-835F0ED24916}"/>
              </a:ext>
            </a:extLst>
          </p:cNvPr>
          <p:cNvSpPr txBox="1"/>
          <p:nvPr/>
        </p:nvSpPr>
        <p:spPr>
          <a:xfrm>
            <a:off x="11296921" y="4546093"/>
            <a:ext cx="1249681" cy="323809"/>
          </a:xfrm>
          <a:prstGeom prst="rect">
            <a:avLst/>
          </a:prstGeom>
          <a:solidFill>
            <a:srgbClr val="FFFFFF"/>
          </a:solidFill>
          <a:ln w="38100">
            <a:solidFill>
              <a:srgbClr val="000000"/>
            </a:solidFill>
          </a:ln>
        </p:spPr>
        <p:txBody>
          <a:bodyPr wrap="square" rtlCol="0">
            <a:noAutofit/>
          </a:bodyPr>
          <a:lstStyle/>
          <a:p>
            <a:pPr algn="ctr" defTabSz="2952306" eaLnBrk="1" fontAlgn="auto" hangingPunct="1">
              <a:spcBef>
                <a:spcPts val="0"/>
              </a:spcBef>
              <a:spcAft>
                <a:spcPts val="0"/>
              </a:spcAft>
              <a:defRPr/>
            </a:pP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2023</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年</a:t>
            </a:r>
            <a:r>
              <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9</a:t>
            </a:r>
            <a:r>
              <a:rPr kumimoji="0" lang="ja-JP" altLang="en-US"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rPr>
              <a:t>月</a:t>
            </a:r>
            <a:endParaRPr kumimoji="0" lang="en-US" altLang="ja-JP" sz="1400" kern="0" dirty="0">
              <a:solidFill>
                <a:srgbClr val="000000"/>
              </a:solidFill>
              <a:effectLst>
                <a:glow rad="101600">
                  <a:srgbClr val="FFFFFF"/>
                </a:glow>
              </a:effectLst>
              <a:latin typeface="HGP創英角ｺﾞｼｯｸUB" panose="020B0900000000000000" pitchFamily="50" charset="-128"/>
              <a:ea typeface="HGP創英角ｺﾞｼｯｸUB" panose="020B0900000000000000" pitchFamily="50" charset="-128"/>
            </a:endParaRPr>
          </a:p>
        </p:txBody>
      </p:sp>
      <p:sp>
        <p:nvSpPr>
          <p:cNvPr id="90" name="テキスト ボックス 89">
            <a:extLst>
              <a:ext uri="{FF2B5EF4-FFF2-40B4-BE49-F238E27FC236}">
                <a16:creationId xmlns:a16="http://schemas.microsoft.com/office/drawing/2014/main" id="{D3E58313-19BE-2DD0-0061-E60ADC3D8A5A}"/>
              </a:ext>
            </a:extLst>
          </p:cNvPr>
          <p:cNvSpPr txBox="1"/>
          <p:nvPr/>
        </p:nvSpPr>
        <p:spPr>
          <a:xfrm>
            <a:off x="11260983" y="5248893"/>
            <a:ext cx="1361911" cy="1046440"/>
          </a:xfrm>
          <a:prstGeom prst="rect">
            <a:avLst/>
          </a:prstGeom>
          <a:solidFill>
            <a:srgbClr val="FFFFFF"/>
          </a:solidFill>
        </p:spPr>
        <p:txBody>
          <a:bodyPr wrap="square" rIns="0" rtlCol="0">
            <a:spAutoFit/>
          </a:bodyPr>
          <a:lstStyle/>
          <a:p>
            <a:pPr algn="ctr" defTabSz="914395" eaLnBrk="1" fontAlgn="auto" hangingPunct="1">
              <a:spcBef>
                <a:spcPts val="0"/>
              </a:spcBef>
              <a:spcAft>
                <a:spcPts val="0"/>
              </a:spcAft>
              <a:defRPr/>
            </a:pPr>
            <a:r>
              <a:rPr kumimoji="0" lang="ja-JP" altLang="en-US" kern="0" dirty="0">
                <a:solidFill>
                  <a:srgbClr val="00B050"/>
                </a:solidFill>
                <a:latin typeface="HGS創英角ｺﾞｼｯｸUB" panose="020B0900000000000000" pitchFamily="50" charset="-128"/>
                <a:ea typeface="HGS創英角ｺﾞｼｯｸUB" panose="020B0900000000000000" pitchFamily="50" charset="-128"/>
              </a:rPr>
              <a:t>地上部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200" kern="0" dirty="0">
                <a:solidFill>
                  <a:srgbClr val="00B050"/>
                </a:solidFill>
                <a:latin typeface="HGS創英角ｺﾞｼｯｸUB" panose="020B0900000000000000" pitchFamily="50" charset="-128"/>
                <a:ea typeface="HGS創英角ｺﾞｼｯｸUB" panose="020B0900000000000000" pitchFamily="50" charset="-128"/>
              </a:rPr>
              <a:t>（コナラ立木）</a:t>
            </a:r>
            <a:endParaRPr kumimoji="0" lang="en-US" altLang="ja-JP" sz="1200" kern="0" dirty="0">
              <a:solidFill>
                <a:srgbClr val="00B05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endParaRPr kumimoji="0" lang="en-US" altLang="ja-JP" sz="500" kern="0" dirty="0">
              <a:solidFill>
                <a:srgbClr val="C00000"/>
              </a:solidFill>
              <a:latin typeface="HGS創英角ｺﾞｼｯｸUB" panose="020B0900000000000000" pitchFamily="50" charset="-128"/>
              <a:ea typeface="HGS創英角ｺﾞｼｯｸUB" panose="020B0900000000000000" pitchFamily="50" charset="-128"/>
            </a:endParaRPr>
          </a:p>
          <a:p>
            <a:pPr algn="ctr" defTabSz="914395" eaLnBrk="1" fontAlgn="auto" hangingPunct="1">
              <a:spcBef>
                <a:spcPts val="0"/>
              </a:spcBef>
              <a:spcAft>
                <a:spcPts val="0"/>
              </a:spcAft>
              <a:defRPr/>
            </a:pPr>
            <a:r>
              <a:rPr kumimoji="0" lang="ja-JP" altLang="en-US" sz="1600" kern="0" dirty="0">
                <a:solidFill>
                  <a:srgbClr val="C00000"/>
                </a:solidFill>
                <a:latin typeface="HGS創英角ｺﾞｼｯｸUB" panose="020B0900000000000000" pitchFamily="50" charset="-128"/>
                <a:ea typeface="HGS創英角ｺﾞｼｯｸUB" panose="020B0900000000000000" pitchFamily="50" charset="-128"/>
              </a:rPr>
              <a:t>地下部</a:t>
            </a:r>
            <a:endParaRPr kumimoji="0" lang="en-US" altLang="ja-JP" sz="1200" kern="0" dirty="0">
              <a:solidFill>
                <a:srgbClr val="C00000"/>
              </a:solidFill>
              <a:latin typeface="HGS創英角ｺﾞｼｯｸUB" panose="020B0900000000000000" pitchFamily="50" charset="-128"/>
              <a:ea typeface="HGS創英角ｺﾞｼｯｸUB" panose="020B0900000000000000" pitchFamily="50" charset="-128"/>
            </a:endParaRPr>
          </a:p>
          <a:p>
            <a:pPr defTabSz="914395" eaLnBrk="1" fontAlgn="auto" hangingPunct="1">
              <a:spcBef>
                <a:spcPts val="0"/>
              </a:spcBef>
              <a:spcAft>
                <a:spcPts val="0"/>
              </a:spcAft>
              <a:defRPr/>
            </a:pPr>
            <a:r>
              <a:rPr kumimoji="0" lang="ja-JP" altLang="en-US" sz="1100" kern="0" dirty="0">
                <a:solidFill>
                  <a:srgbClr val="C00000"/>
                </a:solidFill>
                <a:latin typeface="HGS創英角ｺﾞｼｯｸUB" panose="020B0900000000000000" pitchFamily="50" charset="-128"/>
                <a:ea typeface="HGS創英角ｺﾞｼｯｸUB" panose="020B0900000000000000" pitchFamily="50" charset="-128"/>
              </a:rPr>
              <a:t>（落葉落枝と土壌）</a:t>
            </a:r>
          </a:p>
        </p:txBody>
      </p:sp>
      <p:sp>
        <p:nvSpPr>
          <p:cNvPr id="92" name="フリーフォーム: 図形 91">
            <a:extLst>
              <a:ext uri="{FF2B5EF4-FFF2-40B4-BE49-F238E27FC236}">
                <a16:creationId xmlns:a16="http://schemas.microsoft.com/office/drawing/2014/main" id="{C78B7227-6F99-335D-0EFA-7FAE26082A21}"/>
              </a:ext>
            </a:extLst>
          </p:cNvPr>
          <p:cNvSpPr/>
          <p:nvPr/>
        </p:nvSpPr>
        <p:spPr bwMode="auto">
          <a:xfrm>
            <a:off x="12800991" y="4869902"/>
            <a:ext cx="732012" cy="516604"/>
          </a:xfrm>
          <a:custGeom>
            <a:avLst/>
            <a:gdLst>
              <a:gd name="connsiteX0" fmla="*/ 0 w 1003852"/>
              <a:gd name="connsiteY0" fmla="*/ 337931 h 337931"/>
              <a:gd name="connsiteX1" fmla="*/ 1003852 w 1003852"/>
              <a:gd name="connsiteY1" fmla="*/ 258417 h 337931"/>
              <a:gd name="connsiteX2" fmla="*/ 1003852 w 1003852"/>
              <a:gd name="connsiteY2" fmla="*/ 0 h 337931"/>
            </a:gdLst>
            <a:ahLst/>
            <a:cxnLst>
              <a:cxn ang="0">
                <a:pos x="connsiteX0" y="connsiteY0"/>
              </a:cxn>
              <a:cxn ang="0">
                <a:pos x="connsiteX1" y="connsiteY1"/>
              </a:cxn>
              <a:cxn ang="0">
                <a:pos x="connsiteX2" y="connsiteY2"/>
              </a:cxn>
            </a:cxnLst>
            <a:rect l="l" t="t" r="r" b="b"/>
            <a:pathLst>
              <a:path w="1003852" h="337931">
                <a:moveTo>
                  <a:pt x="0" y="337931"/>
                </a:moveTo>
                <a:lnTo>
                  <a:pt x="1003852" y="258417"/>
                </a:lnTo>
                <a:lnTo>
                  <a:pt x="1003852" y="0"/>
                </a:lnTo>
              </a:path>
            </a:pathLst>
          </a:custGeom>
          <a:noFill/>
          <a:ln w="15875" cap="flat" cmpd="sng" algn="ctr">
            <a:solidFill>
              <a:srgbClr val="3333CC">
                <a:shade val="95000"/>
                <a:satMod val="105000"/>
              </a:srgbClr>
            </a:solidFill>
            <a:prstDash val="solid"/>
            <a:headEnd type="none" w="med" len="med"/>
            <a:tailEnd type="arrow" w="med" len="med"/>
          </a:ln>
          <a:effectLst/>
        </p:spPr>
        <p:txBody>
          <a:bodyPr vert="horz" wrap="square" lIns="95785" tIns="47893" rIns="95785" bIns="47893" numCol="1" rtlCol="0" anchor="ctr" anchorCtr="0" compatLnSpc="1">
            <a:prstTxWarp prst="textNoShape">
              <a:avLst/>
            </a:prstTxWarp>
          </a:bodyPr>
          <a:lstStyle/>
          <a:p>
            <a:pPr algn="ctr" defTabSz="914395">
              <a:defRPr/>
            </a:pPr>
            <a:endParaRPr kumimoji="0" lang="ja-JP" altLang="en-US" sz="3300" b="1" kern="0">
              <a:solidFill>
                <a:srgbClr val="000000"/>
              </a:solidFill>
              <a:ea typeface="ＭＳ Ｐゴシック" panose="020B0600070205080204" pitchFamily="50" charset="-128"/>
            </a:endParaRPr>
          </a:p>
        </p:txBody>
      </p:sp>
      <p:cxnSp>
        <p:nvCxnSpPr>
          <p:cNvPr id="93" name="直線矢印コネクタ 92">
            <a:extLst>
              <a:ext uri="{FF2B5EF4-FFF2-40B4-BE49-F238E27FC236}">
                <a16:creationId xmlns:a16="http://schemas.microsoft.com/office/drawing/2014/main" id="{3D56D268-32AE-CFB0-26A6-75A6AA5375B4}"/>
              </a:ext>
            </a:extLst>
          </p:cNvPr>
          <p:cNvCxnSpPr>
            <a:cxnSpLocks/>
          </p:cNvCxnSpPr>
          <p:nvPr/>
        </p:nvCxnSpPr>
        <p:spPr bwMode="auto">
          <a:xfrm flipH="1">
            <a:off x="13779216" y="2045321"/>
            <a:ext cx="87149" cy="2795760"/>
          </a:xfrm>
          <a:prstGeom prst="straightConnector1">
            <a:avLst/>
          </a:prstGeom>
          <a:noFill/>
          <a:ln w="76200" cap="flat" cmpd="sng" algn="ctr">
            <a:solidFill>
              <a:srgbClr val="FF66FF">
                <a:alpha val="61000"/>
              </a:srgbClr>
            </a:solidFill>
            <a:prstDash val="solid"/>
            <a:round/>
            <a:headEnd type="none" w="med" len="med"/>
            <a:tailEnd type="arrow" w="med" len="med"/>
          </a:ln>
          <a:effectLst/>
        </p:spPr>
      </p:cxnSp>
      <p:sp>
        <p:nvSpPr>
          <p:cNvPr id="96" name="テキスト ボックス 95">
            <a:extLst>
              <a:ext uri="{FF2B5EF4-FFF2-40B4-BE49-F238E27FC236}">
                <a16:creationId xmlns:a16="http://schemas.microsoft.com/office/drawing/2014/main" id="{49A98C15-7143-F139-E959-C2E81351614F}"/>
              </a:ext>
            </a:extLst>
          </p:cNvPr>
          <p:cNvSpPr txBox="1"/>
          <p:nvPr/>
        </p:nvSpPr>
        <p:spPr>
          <a:xfrm>
            <a:off x="12844891" y="5331107"/>
            <a:ext cx="1955800" cy="369332"/>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3.4 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97" name="テキスト ボックス 96">
            <a:extLst>
              <a:ext uri="{FF2B5EF4-FFF2-40B4-BE49-F238E27FC236}">
                <a16:creationId xmlns:a16="http://schemas.microsoft.com/office/drawing/2014/main" id="{342A23F4-D4BE-A6CF-5B37-1BD759E87235}"/>
              </a:ext>
            </a:extLst>
          </p:cNvPr>
          <p:cNvSpPr txBox="1"/>
          <p:nvPr/>
        </p:nvSpPr>
        <p:spPr>
          <a:xfrm>
            <a:off x="17948020" y="5555756"/>
            <a:ext cx="1150197" cy="646331"/>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214 </a:t>
            </a:r>
          </a:p>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98" name="テキスト ボックス 97">
            <a:extLst>
              <a:ext uri="{FF2B5EF4-FFF2-40B4-BE49-F238E27FC236}">
                <a16:creationId xmlns:a16="http://schemas.microsoft.com/office/drawing/2014/main" id="{DDD02E13-752D-6B7D-28FA-F4EC013AE952}"/>
              </a:ext>
            </a:extLst>
          </p:cNvPr>
          <p:cNvSpPr txBox="1"/>
          <p:nvPr/>
        </p:nvSpPr>
        <p:spPr>
          <a:xfrm>
            <a:off x="12844891" y="2618007"/>
            <a:ext cx="1955800" cy="369332"/>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5.1 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99" name="テキスト ボックス 98">
            <a:extLst>
              <a:ext uri="{FF2B5EF4-FFF2-40B4-BE49-F238E27FC236}">
                <a16:creationId xmlns:a16="http://schemas.microsoft.com/office/drawing/2014/main" id="{F625928B-36F6-EA1A-28E5-E852218999F6}"/>
              </a:ext>
            </a:extLst>
          </p:cNvPr>
          <p:cNvSpPr txBox="1"/>
          <p:nvPr/>
        </p:nvSpPr>
        <p:spPr>
          <a:xfrm>
            <a:off x="17948020" y="2842656"/>
            <a:ext cx="1150197" cy="646331"/>
          </a:xfrm>
          <a:prstGeom prst="rect">
            <a:avLst/>
          </a:prstGeom>
          <a:noFill/>
          <a:ln w="38100">
            <a:noFill/>
          </a:ln>
        </p:spPr>
        <p:txBody>
          <a:bodyPr wrap="square" rtlCol="0">
            <a:spAutoFit/>
          </a:bodyPr>
          <a:lstStyle/>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269 </a:t>
            </a:r>
          </a:p>
          <a:p>
            <a:pPr defTabSz="2952306" eaLnBrk="1" fontAlgn="auto" hangingPunct="1">
              <a:spcBef>
                <a:spcPts val="0"/>
              </a:spcBef>
              <a:spcAft>
                <a:spcPts val="0"/>
              </a:spcAft>
              <a:defRPr/>
            </a:pPr>
            <a:r>
              <a:rPr lang="en-US" altLang="ja-JP" b="1" i="1" dirty="0">
                <a:solidFill>
                  <a:srgbClr val="000000"/>
                </a:solidFill>
                <a:effectLst>
                  <a:glow rad="101600">
                    <a:srgbClr val="FFFFFF"/>
                  </a:glow>
                </a:effectLst>
                <a:latin typeface="Arial"/>
                <a:ea typeface="ＭＳ Ｐゴシック" panose="020B0600070205080204" pitchFamily="50" charset="-128"/>
              </a:rPr>
              <a:t>kBq/m</a:t>
            </a:r>
            <a:r>
              <a:rPr lang="en-US" altLang="ja-JP" b="1" i="1" baseline="30000" dirty="0">
                <a:solidFill>
                  <a:srgbClr val="000000"/>
                </a:solidFill>
                <a:effectLst>
                  <a:glow rad="101600">
                    <a:srgbClr val="FFFFFF"/>
                  </a:glow>
                </a:effectLst>
                <a:latin typeface="Arial"/>
                <a:ea typeface="ＭＳ Ｐゴシック" panose="020B0600070205080204" pitchFamily="50" charset="-128"/>
              </a:rPr>
              <a:t>2</a:t>
            </a:r>
          </a:p>
        </p:txBody>
      </p:sp>
      <p:sp>
        <p:nvSpPr>
          <p:cNvPr id="101" name="フリーフォーム: 図形 100">
            <a:extLst>
              <a:ext uri="{FF2B5EF4-FFF2-40B4-BE49-F238E27FC236}">
                <a16:creationId xmlns:a16="http://schemas.microsoft.com/office/drawing/2014/main" id="{C70EAF3F-1D35-694B-845C-C3485FCD4FC8}"/>
              </a:ext>
            </a:extLst>
          </p:cNvPr>
          <p:cNvSpPr/>
          <p:nvPr/>
        </p:nvSpPr>
        <p:spPr bwMode="auto">
          <a:xfrm>
            <a:off x="12818986" y="2207226"/>
            <a:ext cx="848359" cy="496925"/>
          </a:xfrm>
          <a:custGeom>
            <a:avLst/>
            <a:gdLst>
              <a:gd name="connsiteX0" fmla="*/ 0 w 1003852"/>
              <a:gd name="connsiteY0" fmla="*/ 337931 h 337931"/>
              <a:gd name="connsiteX1" fmla="*/ 1003852 w 1003852"/>
              <a:gd name="connsiteY1" fmla="*/ 258417 h 337931"/>
              <a:gd name="connsiteX2" fmla="*/ 1003852 w 1003852"/>
              <a:gd name="connsiteY2" fmla="*/ 0 h 337931"/>
            </a:gdLst>
            <a:ahLst/>
            <a:cxnLst>
              <a:cxn ang="0">
                <a:pos x="connsiteX0" y="connsiteY0"/>
              </a:cxn>
              <a:cxn ang="0">
                <a:pos x="connsiteX1" y="connsiteY1"/>
              </a:cxn>
              <a:cxn ang="0">
                <a:pos x="connsiteX2" y="connsiteY2"/>
              </a:cxn>
            </a:cxnLst>
            <a:rect l="l" t="t" r="r" b="b"/>
            <a:pathLst>
              <a:path w="1003852" h="337931">
                <a:moveTo>
                  <a:pt x="0" y="337931"/>
                </a:moveTo>
                <a:lnTo>
                  <a:pt x="1003852" y="258417"/>
                </a:lnTo>
                <a:lnTo>
                  <a:pt x="1003852" y="0"/>
                </a:lnTo>
              </a:path>
            </a:pathLst>
          </a:custGeom>
          <a:noFill/>
          <a:ln w="15875" cap="flat" cmpd="sng" algn="ctr">
            <a:solidFill>
              <a:srgbClr val="3333CC">
                <a:shade val="95000"/>
                <a:satMod val="105000"/>
              </a:srgbClr>
            </a:solidFill>
            <a:prstDash val="solid"/>
            <a:headEnd type="none" w="med" len="med"/>
            <a:tailEnd type="arrow" w="med" len="med"/>
          </a:ln>
          <a:effectLst/>
        </p:spPr>
        <p:txBody>
          <a:bodyPr vert="horz" wrap="square" lIns="95785" tIns="47893" rIns="95785" bIns="47893" numCol="1" rtlCol="0" anchor="ctr" anchorCtr="0" compatLnSpc="1">
            <a:prstTxWarp prst="textNoShape">
              <a:avLst/>
            </a:prstTxWarp>
          </a:bodyPr>
          <a:lstStyle/>
          <a:p>
            <a:pPr algn="ctr" defTabSz="914395">
              <a:defRPr/>
            </a:pPr>
            <a:endParaRPr kumimoji="0" lang="ja-JP" altLang="en-US" sz="3300" b="1" kern="0">
              <a:solidFill>
                <a:srgbClr val="000000"/>
              </a:solidFill>
              <a:ea typeface="ＭＳ Ｐゴシック" panose="020B0600070205080204" pitchFamily="50" charset="-128"/>
            </a:endParaRPr>
          </a:p>
        </p:txBody>
      </p:sp>
      <p:sp>
        <p:nvSpPr>
          <p:cNvPr id="102" name="正方形/長方形 101">
            <a:extLst>
              <a:ext uri="{FF2B5EF4-FFF2-40B4-BE49-F238E27FC236}">
                <a16:creationId xmlns:a16="http://schemas.microsoft.com/office/drawing/2014/main" id="{44865E4B-ACAC-8F56-BFF9-BA4FA844A035}"/>
              </a:ext>
            </a:extLst>
          </p:cNvPr>
          <p:cNvSpPr/>
          <p:nvPr/>
        </p:nvSpPr>
        <p:spPr>
          <a:xfrm>
            <a:off x="17426815" y="3488987"/>
            <a:ext cx="558166" cy="307777"/>
          </a:xfrm>
          <a:prstGeom prst="rect">
            <a:avLst/>
          </a:prstGeom>
        </p:spPr>
        <p:txBody>
          <a:bodyPr wrap="square">
            <a:spAutoFit/>
          </a:bodyPr>
          <a:lstStyle/>
          <a:p>
            <a:pPr defTabSz="914395" eaLnBrk="1" fontAlgn="auto" hangingPunct="1">
              <a:spcBef>
                <a:spcPts val="0"/>
              </a:spcBef>
              <a:spcAft>
                <a:spcPts val="0"/>
              </a:spcAft>
              <a:defRPr/>
            </a:pPr>
            <a:r>
              <a:rPr lang="en-US" altLang="ja-JP" sz="1400" dirty="0">
                <a:solidFill>
                  <a:srgbClr val="000000"/>
                </a:solidFill>
                <a:latin typeface="ＭＳ Ｐゴシック" panose="020B0600070205080204" pitchFamily="50" charset="-128"/>
                <a:ea typeface="ＭＳ Ｐゴシック" panose="020B0600070205080204" pitchFamily="50" charset="-128"/>
              </a:rPr>
              <a:t>(</a:t>
            </a:r>
            <a:r>
              <a:rPr lang="ja-JP" altLang="en-US" sz="140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a:t>
            </a:r>
            <a:endParaRPr lang="ja-JP" altLang="en-US" sz="1400" dirty="0">
              <a:solidFill>
                <a:srgbClr val="000000"/>
              </a:solidFill>
              <a:latin typeface="Arial"/>
              <a:ea typeface="ＭＳ Ｐゴシック" panose="020B0600070205080204" pitchFamily="50" charset="-128"/>
            </a:endParaRPr>
          </a:p>
        </p:txBody>
      </p:sp>
      <p:sp>
        <p:nvSpPr>
          <p:cNvPr id="103" name="正方形/長方形 102">
            <a:extLst>
              <a:ext uri="{FF2B5EF4-FFF2-40B4-BE49-F238E27FC236}">
                <a16:creationId xmlns:a16="http://schemas.microsoft.com/office/drawing/2014/main" id="{2F101CAE-1D8E-5799-5C71-CD71B89DD23E}"/>
              </a:ext>
            </a:extLst>
          </p:cNvPr>
          <p:cNvSpPr/>
          <p:nvPr/>
        </p:nvSpPr>
        <p:spPr>
          <a:xfrm>
            <a:off x="17426815" y="6111476"/>
            <a:ext cx="558166" cy="307777"/>
          </a:xfrm>
          <a:prstGeom prst="rect">
            <a:avLst/>
          </a:prstGeom>
        </p:spPr>
        <p:txBody>
          <a:bodyPr wrap="square">
            <a:spAutoFit/>
          </a:bodyPr>
          <a:lstStyle/>
          <a:p>
            <a:pPr defTabSz="914395" eaLnBrk="1" fontAlgn="auto" hangingPunct="1">
              <a:spcBef>
                <a:spcPts val="0"/>
              </a:spcBef>
              <a:spcAft>
                <a:spcPts val="0"/>
              </a:spcAft>
              <a:defRPr/>
            </a:pPr>
            <a:r>
              <a:rPr lang="en-US" altLang="ja-JP" sz="1400" dirty="0">
                <a:solidFill>
                  <a:srgbClr val="000000"/>
                </a:solidFill>
                <a:latin typeface="ＭＳ Ｐゴシック" panose="020B0600070205080204" pitchFamily="50" charset="-128"/>
                <a:ea typeface="ＭＳ Ｐゴシック" panose="020B0600070205080204" pitchFamily="50" charset="-128"/>
              </a:rPr>
              <a:t>(</a:t>
            </a:r>
            <a:r>
              <a:rPr lang="ja-JP" altLang="en-US" sz="1400" dirty="0">
                <a:solidFill>
                  <a:srgbClr val="000000"/>
                </a:solidFill>
                <a:latin typeface="ＭＳ Ｐゴシック" panose="020B0600070205080204" pitchFamily="50" charset="-128"/>
                <a:ea typeface="ＭＳ Ｐゴシック" panose="020B0600070205080204" pitchFamily="50" charset="-128"/>
              </a:rPr>
              <a:t>％</a:t>
            </a:r>
            <a:r>
              <a:rPr lang="en-US" altLang="ja-JP" sz="1400" dirty="0">
                <a:solidFill>
                  <a:srgbClr val="000000"/>
                </a:solidFill>
                <a:latin typeface="ＭＳ Ｐゴシック" panose="020B0600070205080204" pitchFamily="50" charset="-128"/>
                <a:ea typeface="ＭＳ Ｐゴシック" panose="020B0600070205080204" pitchFamily="50" charset="-128"/>
              </a:rPr>
              <a:t>)</a:t>
            </a:r>
            <a:endParaRPr lang="ja-JP" altLang="en-US" sz="1400" dirty="0">
              <a:solidFill>
                <a:srgbClr val="000000"/>
              </a:solidFill>
              <a:latin typeface="Arial"/>
              <a:ea typeface="ＭＳ Ｐゴシック" panose="020B0600070205080204" pitchFamily="50" charset="-128"/>
            </a:endParaRPr>
          </a:p>
        </p:txBody>
      </p:sp>
      <p:pic>
        <p:nvPicPr>
          <p:cNvPr id="104" name="図 103">
            <a:extLst>
              <a:ext uri="{FF2B5EF4-FFF2-40B4-BE49-F238E27FC236}">
                <a16:creationId xmlns:a16="http://schemas.microsoft.com/office/drawing/2014/main" id="{ACA8E3AD-A6DA-143C-46BF-CEA4083A47AE}"/>
              </a:ext>
            </a:extLst>
          </p:cNvPr>
          <p:cNvPicPr>
            <a:picLocks noChangeAspect="1"/>
          </p:cNvPicPr>
          <p:nvPr/>
        </p:nvPicPr>
        <p:blipFill>
          <a:blip r:embed="rId14"/>
          <a:stretch>
            <a:fillRect/>
          </a:stretch>
        </p:blipFill>
        <p:spPr>
          <a:xfrm>
            <a:off x="5632022" y="2994285"/>
            <a:ext cx="3975377" cy="2639947"/>
          </a:xfrm>
          <a:prstGeom prst="rect">
            <a:avLst/>
          </a:prstGeom>
        </p:spPr>
      </p:pic>
      <p:pic>
        <p:nvPicPr>
          <p:cNvPr id="109" name="図 108">
            <a:extLst>
              <a:ext uri="{FF2B5EF4-FFF2-40B4-BE49-F238E27FC236}">
                <a16:creationId xmlns:a16="http://schemas.microsoft.com/office/drawing/2014/main" id="{B72FE734-58E2-2799-D6C8-FF7BCA626DF6}"/>
              </a:ext>
            </a:extLst>
          </p:cNvPr>
          <p:cNvPicPr>
            <a:picLocks noChangeAspect="1"/>
          </p:cNvPicPr>
          <p:nvPr/>
        </p:nvPicPr>
        <p:blipFill>
          <a:blip r:embed="rId15"/>
          <a:stretch>
            <a:fillRect/>
          </a:stretch>
        </p:blipFill>
        <p:spPr>
          <a:xfrm>
            <a:off x="270413" y="2605024"/>
            <a:ext cx="4720516" cy="3157432"/>
          </a:xfrm>
          <a:prstGeom prst="rect">
            <a:avLst/>
          </a:prstGeom>
        </p:spPr>
      </p:pic>
      <p:sp>
        <p:nvSpPr>
          <p:cNvPr id="41" name="テキスト ボックス 40">
            <a:extLst>
              <a:ext uri="{FF2B5EF4-FFF2-40B4-BE49-F238E27FC236}">
                <a16:creationId xmlns:a16="http://schemas.microsoft.com/office/drawing/2014/main" id="{97583042-A249-60DE-E9D1-6D0F6411E58A}"/>
              </a:ext>
            </a:extLst>
          </p:cNvPr>
          <p:cNvSpPr txBox="1"/>
          <p:nvPr/>
        </p:nvSpPr>
        <p:spPr>
          <a:xfrm>
            <a:off x="5780166" y="5427674"/>
            <a:ext cx="2732050" cy="430887"/>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森林内における放射性</a:t>
            </a:r>
            <a:r>
              <a:rPr lang="pl-PL"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分布の経年変化</a:t>
            </a:r>
            <a:r>
              <a:rPr lang="en-US" altLang="ja-JP" sz="1100" b="1" dirty="0">
                <a:latin typeface="Meiryo UI" panose="020B0604030504040204" pitchFamily="50" charset="-128"/>
                <a:ea typeface="Meiryo UI" panose="020B0604030504040204" pitchFamily="50" charset="-128"/>
              </a:rPr>
              <a:t>】</a:t>
            </a:r>
          </a:p>
        </p:txBody>
      </p:sp>
    </p:spTree>
    <p:extLst>
      <p:ext uri="{BB962C8B-B14F-4D97-AF65-F5344CB8AC3E}">
        <p14:creationId xmlns:p14="http://schemas.microsoft.com/office/powerpoint/2010/main" val="1348541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4DDBA95E-0A14-423F-97E9-FD76BCDC5836}" type="slidenum">
              <a:rPr lang="en-US" altLang="ja-JP" smtClean="0"/>
              <a:pPr>
                <a:defRPr/>
              </a:pPr>
              <a:t>7</a:t>
            </a:fld>
            <a:endParaRPr lang="en-US" altLang="ja-JP"/>
          </a:p>
        </p:txBody>
      </p:sp>
      <p:sp>
        <p:nvSpPr>
          <p:cNvPr id="3" name="角丸四角形 2"/>
          <p:cNvSpPr/>
          <p:nvPr/>
        </p:nvSpPr>
        <p:spPr>
          <a:xfrm>
            <a:off x="81322" y="1130315"/>
            <a:ext cx="9769116"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室内実験によって、林産物 </a:t>
            </a:r>
            <a:r>
              <a:rPr lang="en-US" altLang="ja-JP"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キノコ</a:t>
            </a:r>
            <a:r>
              <a:rPr lang="en-US" altLang="ja-JP"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8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土壌からの移行要因を明らかにする。</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その知見をシミュレーションに反映する。</a:t>
            </a:r>
          </a:p>
        </p:txBody>
      </p:sp>
      <p:sp>
        <p:nvSpPr>
          <p:cNvPr id="4" name="正方形/長方形 3"/>
          <p:cNvSpPr/>
          <p:nvPr/>
        </p:nvSpPr>
        <p:spPr>
          <a:xfrm>
            <a:off x="65395" y="663295"/>
            <a:ext cx="9794875" cy="523627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 name="AutoShape 10"/>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6" name="Text Box 12">
            <a:extLst>
              <a:ext uri="{FF2B5EF4-FFF2-40B4-BE49-F238E27FC236}">
                <a16:creationId xmlns:a16="http://schemas.microsoft.com/office/drawing/2014/main" id="{67FE8509-8739-F543-FEBF-747271F1C2F7}"/>
              </a:ext>
            </a:extLst>
          </p:cNvPr>
          <p:cNvSpPr txBox="1">
            <a:spLocks noChangeArrowheads="1"/>
          </p:cNvSpPr>
          <p:nvPr/>
        </p:nvSpPr>
        <p:spPr bwMode="auto">
          <a:xfrm>
            <a:off x="165625" y="1867655"/>
            <a:ext cx="1679042" cy="1126630"/>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住民の関心が高いキノコ子実体への</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移行メカニズムを解明</a:t>
            </a:r>
            <a:endParaRPr lang="en-US" altLang="ja-JP" sz="1100" dirty="0">
              <a:latin typeface="Meiryo UI" panose="020B0604030504040204" pitchFamily="50" charset="-128"/>
              <a:ea typeface="Meiryo UI" panose="020B0604030504040204" pitchFamily="50" charset="-128"/>
            </a:endParaRPr>
          </a:p>
        </p:txBody>
      </p:sp>
      <p:sp>
        <p:nvSpPr>
          <p:cNvPr id="7" name="右矢印 19">
            <a:extLst>
              <a:ext uri="{FF2B5EF4-FFF2-40B4-BE49-F238E27FC236}">
                <a16:creationId xmlns:a16="http://schemas.microsoft.com/office/drawing/2014/main" id="{38127547-84A4-F9FA-0E8D-877B6E6B44D1}"/>
              </a:ext>
            </a:extLst>
          </p:cNvPr>
          <p:cNvSpPr/>
          <p:nvPr/>
        </p:nvSpPr>
        <p:spPr>
          <a:xfrm>
            <a:off x="1899499" y="2007153"/>
            <a:ext cx="300960"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 name="Text Box 12">
            <a:extLst>
              <a:ext uri="{FF2B5EF4-FFF2-40B4-BE49-F238E27FC236}">
                <a16:creationId xmlns:a16="http://schemas.microsoft.com/office/drawing/2014/main" id="{B87843C8-9578-B50A-472C-3C7B7DB7B993}"/>
              </a:ext>
            </a:extLst>
          </p:cNvPr>
          <p:cNvSpPr txBox="1">
            <a:spLocks noChangeArrowheads="1"/>
          </p:cNvSpPr>
          <p:nvPr/>
        </p:nvSpPr>
        <p:spPr bwMode="auto">
          <a:xfrm>
            <a:off x="2310261" y="1756799"/>
            <a:ext cx="7540177" cy="1472508"/>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は、子実体が発生する際に培地中を大きく動くことが明らかになった。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培地中に広がった菌糸全体から子実体へ放射性</a:t>
            </a:r>
            <a:r>
              <a:rPr lang="pl-PL"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が移行することが明らかになった。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と</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K</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が子実体へと取り込まれる機構が異なることが明らかになった。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培地から子実体への水の移行に伴って</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移行することが明らかになった。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角丸四角形 90">
            <a:extLst>
              <a:ext uri="{FF2B5EF4-FFF2-40B4-BE49-F238E27FC236}">
                <a16:creationId xmlns:a16="http://schemas.microsoft.com/office/drawing/2014/main" id="{EFC4BC97-C5A0-40F6-AC55-73507F36D8EE}"/>
              </a:ext>
            </a:extLst>
          </p:cNvPr>
          <p:cNvSpPr/>
          <p:nvPr/>
        </p:nvSpPr>
        <p:spPr>
          <a:xfrm>
            <a:off x="81322" y="6164031"/>
            <a:ext cx="9784703" cy="54000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室内実験結果を自治体へ提供。林産物の利用再開に関わる検討への基盤データとしての利用を期待</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77800" indent="-177800" eaLnBrk="1" hangingPunct="1">
              <a:lnSpc>
                <a:spcPct val="120000"/>
              </a:lnSpc>
              <a:buFont typeface="Wingdings" panose="05000000000000000000" pitchFamily="2" charset="2"/>
              <a:buChar char="l"/>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F-REI</a:t>
            </a:r>
            <a:r>
              <a:rPr lang="ja-JP" altLang="en-US" sz="1400" b="1">
                <a:solidFill>
                  <a:schemeClr val="tx1"/>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実施する室内実験として菌の種類や生育条件などを変えたデータ取得</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評価をアサイン。</a:t>
            </a:r>
          </a:p>
        </p:txBody>
      </p:sp>
      <p:sp>
        <p:nvSpPr>
          <p:cNvPr id="10" name="右矢印 44">
            <a:extLst>
              <a:ext uri="{FF2B5EF4-FFF2-40B4-BE49-F238E27FC236}">
                <a16:creationId xmlns:a16="http://schemas.microsoft.com/office/drawing/2014/main" id="{972F4A59-2EBA-474A-B6F6-4E752DF94A69}"/>
              </a:ext>
            </a:extLst>
          </p:cNvPr>
          <p:cNvSpPr/>
          <p:nvPr/>
        </p:nvSpPr>
        <p:spPr bwMode="auto">
          <a:xfrm rot="5400000">
            <a:off x="4785959" y="5013320"/>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11" name="Text Box 12">
            <a:extLst>
              <a:ext uri="{FF2B5EF4-FFF2-40B4-BE49-F238E27FC236}">
                <a16:creationId xmlns:a16="http://schemas.microsoft.com/office/drawing/2014/main" id="{106911D4-D899-B0FD-FD49-DE239327C94D}"/>
              </a:ext>
            </a:extLst>
          </p:cNvPr>
          <p:cNvSpPr txBox="1">
            <a:spLocks noChangeArrowheads="1"/>
          </p:cNvSpPr>
          <p:nvPr/>
        </p:nvSpPr>
        <p:spPr bwMode="auto">
          <a:xfrm>
            <a:off x="10748101" y="-1279728"/>
            <a:ext cx="4039630" cy="781592"/>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評価</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除染地と未除染地における林床被覆率の差異が放射性</a:t>
            </a:r>
            <a:r>
              <a:rPr lang="pl-PL"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流出量に及ぼす影響に関する論文が学術誌に掲載</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新里ほか，</a:t>
            </a:r>
            <a:r>
              <a:rPr lang="en-US" altLang="ja-JP" sz="1100" dirty="0">
                <a:latin typeface="Meiryo UI" panose="020B0604030504040204" pitchFamily="50" charset="-128"/>
                <a:ea typeface="Meiryo UI" panose="020B0604030504040204" pitchFamily="50" charset="-128"/>
              </a:rPr>
              <a:t>2025</a:t>
            </a:r>
            <a:r>
              <a:rPr lang="ja-JP" altLang="en-US" sz="1100" dirty="0">
                <a:latin typeface="Meiryo UI" panose="020B0604030504040204" pitchFamily="50" charset="-128"/>
                <a:ea typeface="Meiryo UI" panose="020B0604030504040204" pitchFamily="50" charset="-128"/>
              </a:rPr>
              <a:t>（印刷中），地学雑誌）</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Rectangle 7">
            <a:extLst>
              <a:ext uri="{FF2B5EF4-FFF2-40B4-BE49-F238E27FC236}">
                <a16:creationId xmlns:a16="http://schemas.microsoft.com/office/drawing/2014/main" id="{B53F7B5E-2A8D-D5D4-9D9F-9ED2F1BE571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13" name="Rectangle 38">
            <a:extLst>
              <a:ext uri="{FF2B5EF4-FFF2-40B4-BE49-F238E27FC236}">
                <a16:creationId xmlns:a16="http://schemas.microsoft.com/office/drawing/2014/main" id="{69D60211-3041-6440-7546-6DEDB3CA469E}"/>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14" name="AutoShape 10">
            <a:extLst>
              <a:ext uri="{FF2B5EF4-FFF2-40B4-BE49-F238E27FC236}">
                <a16:creationId xmlns:a16="http://schemas.microsoft.com/office/drawing/2014/main" id="{08687D38-B048-5AA8-B571-ECF52ADB7367}"/>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環境動態メカニズムの解明とシミュレーション技術（林産物調査）</a:t>
            </a:r>
          </a:p>
        </p:txBody>
      </p:sp>
      <p:sp>
        <p:nvSpPr>
          <p:cNvPr id="15" name="スライド番号プレースホルダー 1">
            <a:extLst>
              <a:ext uri="{FF2B5EF4-FFF2-40B4-BE49-F238E27FC236}">
                <a16:creationId xmlns:a16="http://schemas.microsoft.com/office/drawing/2014/main" id="{62A8A2B4-93E9-5AE5-553D-94EDDA2A7D1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7</a:t>
            </a:fld>
            <a:endParaRPr lang="ja-JP" altLang="en-US" sz="2400" dirty="0"/>
          </a:p>
        </p:txBody>
      </p:sp>
      <p:sp>
        <p:nvSpPr>
          <p:cNvPr id="17" name="テキスト ボックス 16">
            <a:extLst>
              <a:ext uri="{FF2B5EF4-FFF2-40B4-BE49-F238E27FC236}">
                <a16:creationId xmlns:a16="http://schemas.microsoft.com/office/drawing/2014/main" id="{7913A1EC-0E17-89E8-1FC5-E5CD43A5683B}"/>
              </a:ext>
            </a:extLst>
          </p:cNvPr>
          <p:cNvSpPr txBox="1"/>
          <p:nvPr/>
        </p:nvSpPr>
        <p:spPr>
          <a:xfrm>
            <a:off x="115327" y="5567862"/>
            <a:ext cx="2665142"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きのこ培養試験</a:t>
            </a:r>
            <a:r>
              <a:rPr lang="en-US" altLang="ja-JP" sz="1100" b="1" dirty="0">
                <a:latin typeface="Meiryo UI" panose="020B0604030504040204" pitchFamily="50" charset="-128"/>
                <a:ea typeface="Meiryo UI" panose="020B0604030504040204" pitchFamily="50" charset="-128"/>
              </a:rPr>
              <a:t>】</a:t>
            </a:r>
          </a:p>
        </p:txBody>
      </p:sp>
      <p:sp>
        <p:nvSpPr>
          <p:cNvPr id="23" name="テキスト ボックス 22">
            <a:extLst>
              <a:ext uri="{FF2B5EF4-FFF2-40B4-BE49-F238E27FC236}">
                <a16:creationId xmlns:a16="http://schemas.microsoft.com/office/drawing/2014/main" id="{28E1A5D3-7BB9-21E4-FE78-324CA9257BD3}"/>
              </a:ext>
            </a:extLst>
          </p:cNvPr>
          <p:cNvSpPr txBox="1"/>
          <p:nvPr/>
        </p:nvSpPr>
        <p:spPr>
          <a:xfrm>
            <a:off x="6089925" y="5350391"/>
            <a:ext cx="3411527" cy="261610"/>
          </a:xfrm>
          <a:prstGeom prst="rect">
            <a:avLst/>
          </a:prstGeom>
          <a:noFill/>
        </p:spPr>
        <p:txBody>
          <a:bodyPr wrap="square">
            <a:spAutoFit/>
          </a:bodyPr>
          <a:lstStyle/>
          <a:p>
            <a:pPr algn="ctr">
              <a:spcBef>
                <a:spcPct val="0"/>
              </a:spcBef>
              <a:defRPr/>
            </a:pPr>
            <a:r>
              <a:rPr lang="en-US" altLang="ja-JP"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子実体と培地の</a:t>
            </a:r>
            <a:r>
              <a:rPr lang="en-US" altLang="ja-JP" sz="1100" b="1" dirty="0">
                <a:latin typeface="Meiryo UI" panose="020B0604030504040204" pitchFamily="50" charset="-128"/>
                <a:ea typeface="Meiryo UI" panose="020B0604030504040204" pitchFamily="50" charset="-128"/>
              </a:rPr>
              <a:t>Cs</a:t>
            </a:r>
            <a:r>
              <a:rPr lang="ja-JP" altLang="en-US" sz="1100" b="1" dirty="0">
                <a:latin typeface="Meiryo UI" panose="020B0604030504040204" pitchFamily="50" charset="-128"/>
                <a:ea typeface="Meiryo UI" panose="020B0604030504040204" pitchFamily="50" charset="-128"/>
              </a:rPr>
              <a:t>および</a:t>
            </a:r>
            <a:r>
              <a:rPr lang="en-US" altLang="ja-JP" sz="1100" b="1" dirty="0">
                <a:latin typeface="Meiryo UI" panose="020B0604030504040204" pitchFamily="50" charset="-128"/>
                <a:ea typeface="Meiryo UI" panose="020B0604030504040204" pitchFamily="50" charset="-128"/>
              </a:rPr>
              <a:t>K</a:t>
            </a:r>
            <a:r>
              <a:rPr lang="ja-JP" altLang="en-US" sz="1100" b="1" dirty="0">
                <a:latin typeface="Meiryo UI" panose="020B0604030504040204" pitchFamily="50" charset="-128"/>
                <a:ea typeface="Meiryo UI" panose="020B0604030504040204" pitchFamily="50" charset="-128"/>
              </a:rPr>
              <a:t>濃度の相関</a:t>
            </a:r>
            <a:r>
              <a:rPr lang="en-US" altLang="ja-JP" sz="1100" b="1" dirty="0">
                <a:latin typeface="Meiryo UI" panose="020B0604030504040204" pitchFamily="50" charset="-128"/>
                <a:ea typeface="Meiryo UI" panose="020B0604030504040204" pitchFamily="50" charset="-128"/>
              </a:rPr>
              <a:t>】</a:t>
            </a:r>
          </a:p>
        </p:txBody>
      </p:sp>
      <p:pic>
        <p:nvPicPr>
          <p:cNvPr id="34" name="図 33"/>
          <p:cNvPicPr>
            <a:picLocks noChangeAspect="1"/>
          </p:cNvPicPr>
          <p:nvPr/>
        </p:nvPicPr>
        <p:blipFill>
          <a:blip r:embed="rId2"/>
          <a:stretch>
            <a:fillRect/>
          </a:stretch>
        </p:blipFill>
        <p:spPr>
          <a:xfrm>
            <a:off x="6033151" y="3069365"/>
            <a:ext cx="3666656" cy="1589935"/>
          </a:xfrm>
          <a:prstGeom prst="rect">
            <a:avLst/>
          </a:prstGeom>
        </p:spPr>
      </p:pic>
      <p:sp>
        <p:nvSpPr>
          <p:cNvPr id="35" name="テキスト ボックス 34"/>
          <p:cNvSpPr txBox="1"/>
          <p:nvPr/>
        </p:nvSpPr>
        <p:spPr>
          <a:xfrm>
            <a:off x="6019240" y="4655047"/>
            <a:ext cx="1776448" cy="430887"/>
          </a:xfrm>
          <a:prstGeom prst="rect">
            <a:avLst/>
          </a:prstGeom>
          <a:noFill/>
        </p:spPr>
        <p:txBody>
          <a:bodyPr wrap="none" rtlCol="0">
            <a:spAutoFit/>
          </a:bodyPr>
          <a:lstStyle/>
          <a:p>
            <a:r>
              <a:rPr kumimoji="1" lang="ja-JP" altLang="en-US" sz="1100" dirty="0"/>
              <a:t>放射性</a:t>
            </a:r>
            <a:r>
              <a:rPr kumimoji="1" lang="pl-PL" altLang="ja-JP" sz="1100" dirty="0"/>
              <a:t>Cs</a:t>
            </a:r>
            <a:r>
              <a:rPr kumimoji="1" lang="ja-JP" altLang="en-US" sz="1100" dirty="0"/>
              <a:t>は、子実体へ</a:t>
            </a:r>
            <a:endParaRPr kumimoji="1" lang="en-US" altLang="ja-JP" sz="1100" dirty="0"/>
          </a:p>
          <a:p>
            <a:r>
              <a:rPr kumimoji="1" lang="ja-JP" altLang="en-US" sz="1100" dirty="0">
                <a:solidFill>
                  <a:srgbClr val="FF0000"/>
                </a:solidFill>
              </a:rPr>
              <a:t>受動的</a:t>
            </a:r>
            <a:r>
              <a:rPr kumimoji="1" lang="ja-JP" altLang="en-US" sz="1100" dirty="0"/>
              <a:t>に取り込まれている</a:t>
            </a:r>
          </a:p>
        </p:txBody>
      </p:sp>
      <p:sp>
        <p:nvSpPr>
          <p:cNvPr id="36" name="テキスト ボックス 35"/>
          <p:cNvSpPr txBox="1"/>
          <p:nvPr/>
        </p:nvSpPr>
        <p:spPr>
          <a:xfrm>
            <a:off x="8129552" y="4699486"/>
            <a:ext cx="1776448" cy="430887"/>
          </a:xfrm>
          <a:prstGeom prst="rect">
            <a:avLst/>
          </a:prstGeom>
          <a:noFill/>
        </p:spPr>
        <p:txBody>
          <a:bodyPr wrap="none" rtlCol="0">
            <a:spAutoFit/>
          </a:bodyPr>
          <a:lstStyle/>
          <a:p>
            <a:r>
              <a:rPr lang="ja-JP" altLang="en-US" sz="1100" dirty="0"/>
              <a:t>カリウム</a:t>
            </a:r>
            <a:r>
              <a:rPr kumimoji="1" lang="ja-JP" altLang="en-US" sz="1100" dirty="0"/>
              <a:t>は、子実体へ</a:t>
            </a:r>
            <a:endParaRPr kumimoji="1" lang="en-US" altLang="ja-JP" sz="1100" dirty="0"/>
          </a:p>
          <a:p>
            <a:r>
              <a:rPr lang="ja-JP" altLang="en-US" sz="1100" dirty="0">
                <a:solidFill>
                  <a:srgbClr val="FF0000"/>
                </a:solidFill>
              </a:rPr>
              <a:t>能動的</a:t>
            </a:r>
            <a:r>
              <a:rPr kumimoji="1" lang="ja-JP" altLang="en-US" sz="1100" dirty="0"/>
              <a:t>に取り込まれている</a:t>
            </a:r>
          </a:p>
        </p:txBody>
      </p:sp>
      <p:graphicFrame>
        <p:nvGraphicFramePr>
          <p:cNvPr id="38" name="グラフ 37"/>
          <p:cNvGraphicFramePr>
            <a:graphicFrameLocks/>
          </p:cNvGraphicFramePr>
          <p:nvPr/>
        </p:nvGraphicFramePr>
        <p:xfrm>
          <a:off x="11310259" y="228826"/>
          <a:ext cx="3148961" cy="27654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グラフ 38"/>
          <p:cNvGraphicFramePr>
            <a:graphicFrameLocks/>
          </p:cNvGraphicFramePr>
          <p:nvPr/>
        </p:nvGraphicFramePr>
        <p:xfrm>
          <a:off x="14531411" y="239002"/>
          <a:ext cx="3157388" cy="2755283"/>
        </p:xfrm>
        <a:graphic>
          <a:graphicData uri="http://schemas.openxmlformats.org/drawingml/2006/chart">
            <c:chart xmlns:c="http://schemas.openxmlformats.org/drawingml/2006/chart" xmlns:r="http://schemas.openxmlformats.org/officeDocument/2006/relationships" r:id="rId4"/>
          </a:graphicData>
        </a:graphic>
      </p:graphicFrame>
      <p:sp>
        <p:nvSpPr>
          <p:cNvPr id="40" name="テキスト ボックス 39"/>
          <p:cNvSpPr txBox="1"/>
          <p:nvPr/>
        </p:nvSpPr>
        <p:spPr>
          <a:xfrm>
            <a:off x="13885943" y="310949"/>
            <a:ext cx="238162" cy="369332"/>
          </a:xfrm>
          <a:prstGeom prst="rect">
            <a:avLst/>
          </a:prstGeom>
          <a:noFill/>
        </p:spPr>
        <p:txBody>
          <a:bodyPr wrap="square" rtlCol="0">
            <a:spAutoFit/>
          </a:bodyPr>
          <a:lstStyle/>
          <a:p>
            <a:r>
              <a:rPr kumimoji="1" lang="en-US" altLang="ja-JP" dirty="0"/>
              <a:t>A</a:t>
            </a:r>
            <a:endParaRPr kumimoji="1" lang="ja-JP" altLang="en-US" dirty="0"/>
          </a:p>
        </p:txBody>
      </p:sp>
      <p:sp>
        <p:nvSpPr>
          <p:cNvPr id="41" name="テキスト ボックス 40"/>
          <p:cNvSpPr txBox="1"/>
          <p:nvPr/>
        </p:nvSpPr>
        <p:spPr>
          <a:xfrm>
            <a:off x="17170317" y="310949"/>
            <a:ext cx="309700" cy="369332"/>
          </a:xfrm>
          <a:prstGeom prst="rect">
            <a:avLst/>
          </a:prstGeom>
          <a:noFill/>
        </p:spPr>
        <p:txBody>
          <a:bodyPr wrap="none" rtlCol="0">
            <a:spAutoFit/>
          </a:bodyPr>
          <a:lstStyle/>
          <a:p>
            <a:r>
              <a:rPr kumimoji="1" lang="en-US" altLang="ja-JP" dirty="0"/>
              <a:t>B</a:t>
            </a:r>
            <a:endParaRPr kumimoji="1" lang="ja-JP" altLang="en-US" dirty="0"/>
          </a:p>
        </p:txBody>
      </p:sp>
      <p:pic>
        <p:nvPicPr>
          <p:cNvPr id="42" name="図 41"/>
          <p:cNvPicPr>
            <a:picLocks noChangeAspect="1"/>
          </p:cNvPicPr>
          <p:nvPr/>
        </p:nvPicPr>
        <p:blipFill rotWithShape="1">
          <a:blip r:embed="rId5" cstate="print">
            <a:extLst>
              <a:ext uri="{28A0092B-C50C-407E-A947-70E740481C1C}">
                <a14:useLocalDpi xmlns:a14="http://schemas.microsoft.com/office/drawing/2010/main" val="0"/>
              </a:ext>
            </a:extLst>
          </a:blip>
          <a:srcRect l="29781" t="27626" r="38171" b="9103"/>
          <a:stretch/>
        </p:blipFill>
        <p:spPr>
          <a:xfrm>
            <a:off x="8190014" y="1828415"/>
            <a:ext cx="816934" cy="1209624"/>
          </a:xfrm>
          <a:prstGeom prst="rect">
            <a:avLst/>
          </a:prstGeom>
        </p:spPr>
      </p:pic>
      <p:grpSp>
        <p:nvGrpSpPr>
          <p:cNvPr id="44" name="グループ化 43"/>
          <p:cNvGrpSpPr/>
          <p:nvPr/>
        </p:nvGrpSpPr>
        <p:grpSpPr>
          <a:xfrm>
            <a:off x="1888138" y="-5153763"/>
            <a:ext cx="864000" cy="1250492"/>
            <a:chOff x="2742864" y="1273235"/>
            <a:chExt cx="864000" cy="1250492"/>
          </a:xfrm>
        </p:grpSpPr>
        <p:grpSp>
          <p:nvGrpSpPr>
            <p:cNvPr id="83" name="グループ化 82"/>
            <p:cNvGrpSpPr>
              <a:grpSpLocks noChangeAspect="1"/>
            </p:cNvGrpSpPr>
            <p:nvPr/>
          </p:nvGrpSpPr>
          <p:grpSpPr>
            <a:xfrm>
              <a:off x="2749514" y="1273235"/>
              <a:ext cx="856586" cy="1250492"/>
              <a:chOff x="689957" y="1953491"/>
              <a:chExt cx="2277687" cy="3325092"/>
            </a:xfrm>
            <a:blipFill dpi="0" rotWithShape="1">
              <a:blip r:embed="rId6"/>
              <a:srcRect/>
              <a:tile tx="0" ty="0" sx="100000" sy="100000" flip="none" algn="tl"/>
            </a:blipFill>
            <a:effectLst/>
          </p:grpSpPr>
          <p:grpSp>
            <p:nvGrpSpPr>
              <p:cNvPr id="86" name="グループ化 85"/>
              <p:cNvGrpSpPr/>
              <p:nvPr/>
            </p:nvGrpSpPr>
            <p:grpSpPr>
              <a:xfrm>
                <a:off x="689957" y="1953491"/>
                <a:ext cx="2277687" cy="3325092"/>
                <a:chOff x="689957" y="1953491"/>
                <a:chExt cx="2277687" cy="3325092"/>
              </a:xfrm>
              <a:grpFill/>
            </p:grpSpPr>
            <p:sp>
              <p:nvSpPr>
                <p:cNvPr id="88" name="角丸四角形 87"/>
                <p:cNvSpPr/>
                <p:nvPr/>
              </p:nvSpPr>
              <p:spPr>
                <a:xfrm>
                  <a:off x="922713" y="1953491"/>
                  <a:ext cx="1803862" cy="515389"/>
                </a:xfrm>
                <a:prstGeom prst="roundRect">
                  <a:avLst/>
                </a:prstGeom>
                <a:grpFill/>
                <a:ln w="12700" cap="flat" cmpd="sng" algn="ctr">
                  <a:solidFill>
                    <a:srgbClr val="E7E6E6">
                      <a:lumMod val="7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9" name="角丸四角形 88"/>
                <p:cNvSpPr/>
                <p:nvPr/>
              </p:nvSpPr>
              <p:spPr>
                <a:xfrm>
                  <a:off x="689957" y="2211186"/>
                  <a:ext cx="2277687" cy="3067397"/>
                </a:xfrm>
                <a:prstGeom prst="roundRect">
                  <a:avLst/>
                </a:prstGeom>
                <a:blipFill>
                  <a:blip r:embed="rId6"/>
                  <a:tile tx="0" ty="0" sx="100000" sy="100000" flip="none" algn="tl"/>
                </a:blipFill>
                <a:ln w="12700" cap="flat" cmpd="sng" algn="ctr">
                  <a:solidFill>
                    <a:srgbClr val="E7E6E6">
                      <a:lumMod val="7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87" name="角丸四角形 86"/>
              <p:cNvSpPr/>
              <p:nvPr/>
            </p:nvSpPr>
            <p:spPr>
              <a:xfrm>
                <a:off x="939339" y="2105891"/>
                <a:ext cx="1778923" cy="515389"/>
              </a:xfrm>
              <a:prstGeom prst="roundRect">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cxnSp>
          <p:nvCxnSpPr>
            <p:cNvPr id="84" name="直線コネクタ 83"/>
            <p:cNvCxnSpPr/>
            <p:nvPr/>
          </p:nvCxnSpPr>
          <p:spPr>
            <a:xfrm>
              <a:off x="2742864" y="1930724"/>
              <a:ext cx="864000" cy="0"/>
            </a:xfrm>
            <a:prstGeom prst="line">
              <a:avLst/>
            </a:prstGeom>
            <a:noFill/>
            <a:ln w="6350" cap="flat" cmpd="sng" algn="ctr">
              <a:solidFill>
                <a:sysClr val="windowText" lastClr="000000"/>
              </a:solidFill>
              <a:prstDash val="dash"/>
              <a:miter lim="800000"/>
            </a:ln>
            <a:effectLst/>
          </p:spPr>
        </p:cxnSp>
        <p:cxnSp>
          <p:nvCxnSpPr>
            <p:cNvPr id="85" name="直線コネクタ 84"/>
            <p:cNvCxnSpPr/>
            <p:nvPr/>
          </p:nvCxnSpPr>
          <p:spPr>
            <a:xfrm>
              <a:off x="2835133" y="1318597"/>
              <a:ext cx="684000" cy="1"/>
            </a:xfrm>
            <a:prstGeom prst="line">
              <a:avLst/>
            </a:prstGeom>
            <a:noFill/>
            <a:ln w="6350" cap="flat" cmpd="sng" algn="ctr">
              <a:solidFill>
                <a:sysClr val="windowText" lastClr="000000"/>
              </a:solidFill>
              <a:prstDash val="solid"/>
              <a:miter lim="800000"/>
            </a:ln>
            <a:effectLst/>
          </p:spPr>
        </p:cxnSp>
      </p:grpSp>
      <p:grpSp>
        <p:nvGrpSpPr>
          <p:cNvPr id="45" name="グループ化 44"/>
          <p:cNvGrpSpPr/>
          <p:nvPr/>
        </p:nvGrpSpPr>
        <p:grpSpPr>
          <a:xfrm>
            <a:off x="1974524" y="-2361586"/>
            <a:ext cx="864000" cy="1250492"/>
            <a:chOff x="2761408" y="3608786"/>
            <a:chExt cx="864000" cy="1250492"/>
          </a:xfrm>
        </p:grpSpPr>
        <p:grpSp>
          <p:nvGrpSpPr>
            <p:cNvPr id="76" name="グループ化 75"/>
            <p:cNvGrpSpPr>
              <a:grpSpLocks noChangeAspect="1"/>
            </p:cNvGrpSpPr>
            <p:nvPr/>
          </p:nvGrpSpPr>
          <p:grpSpPr>
            <a:xfrm>
              <a:off x="2768058" y="3608786"/>
              <a:ext cx="856586" cy="1250492"/>
              <a:chOff x="689957" y="1953491"/>
              <a:chExt cx="2277687" cy="3325092"/>
            </a:xfrm>
            <a:blipFill dpi="0" rotWithShape="1">
              <a:blip r:embed="rId6"/>
              <a:srcRect/>
              <a:tile tx="0" ty="0" sx="100000" sy="100000" flip="none" algn="tl"/>
            </a:blipFill>
            <a:effectLst/>
          </p:grpSpPr>
          <p:grpSp>
            <p:nvGrpSpPr>
              <p:cNvPr id="79" name="グループ化 78"/>
              <p:cNvGrpSpPr/>
              <p:nvPr/>
            </p:nvGrpSpPr>
            <p:grpSpPr>
              <a:xfrm>
                <a:off x="689957" y="1953491"/>
                <a:ext cx="2277687" cy="3325092"/>
                <a:chOff x="689957" y="1953491"/>
                <a:chExt cx="2277687" cy="3325092"/>
              </a:xfrm>
              <a:grpFill/>
            </p:grpSpPr>
            <p:sp>
              <p:nvSpPr>
                <p:cNvPr id="81" name="角丸四角形 80"/>
                <p:cNvSpPr/>
                <p:nvPr/>
              </p:nvSpPr>
              <p:spPr>
                <a:xfrm>
                  <a:off x="922713" y="1953491"/>
                  <a:ext cx="1803862" cy="515389"/>
                </a:xfrm>
                <a:prstGeom prst="roundRect">
                  <a:avLst/>
                </a:prstGeom>
                <a:grpFill/>
                <a:ln w="12700" cap="flat" cmpd="sng" algn="ctr">
                  <a:solidFill>
                    <a:srgbClr val="E7E6E6">
                      <a:lumMod val="7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2" name="角丸四角形 81"/>
                <p:cNvSpPr/>
                <p:nvPr/>
              </p:nvSpPr>
              <p:spPr>
                <a:xfrm>
                  <a:off x="689957" y="2211186"/>
                  <a:ext cx="2277687" cy="3067397"/>
                </a:xfrm>
                <a:prstGeom prst="roundRect">
                  <a:avLst/>
                </a:prstGeom>
                <a:blipFill>
                  <a:blip r:embed="rId6"/>
                  <a:tile tx="0" ty="0" sx="100000" sy="100000" flip="none" algn="tl"/>
                </a:blipFill>
                <a:ln w="12700" cap="flat" cmpd="sng" algn="ctr">
                  <a:solidFill>
                    <a:srgbClr val="E7E6E6">
                      <a:lumMod val="7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80" name="角丸四角形 79"/>
              <p:cNvSpPr/>
              <p:nvPr/>
            </p:nvSpPr>
            <p:spPr>
              <a:xfrm>
                <a:off x="939339" y="2105891"/>
                <a:ext cx="1778923" cy="515389"/>
              </a:xfrm>
              <a:prstGeom prst="roundRect">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cxnSp>
          <p:nvCxnSpPr>
            <p:cNvPr id="77" name="直線コネクタ 76"/>
            <p:cNvCxnSpPr/>
            <p:nvPr/>
          </p:nvCxnSpPr>
          <p:spPr>
            <a:xfrm>
              <a:off x="2761408" y="4266275"/>
              <a:ext cx="864000" cy="0"/>
            </a:xfrm>
            <a:prstGeom prst="line">
              <a:avLst/>
            </a:prstGeom>
            <a:noFill/>
            <a:ln w="6350" cap="flat" cmpd="sng" algn="ctr">
              <a:solidFill>
                <a:sysClr val="windowText" lastClr="000000"/>
              </a:solidFill>
              <a:prstDash val="dash"/>
              <a:miter lim="800000"/>
            </a:ln>
            <a:effectLst/>
          </p:spPr>
        </p:cxnSp>
        <p:cxnSp>
          <p:nvCxnSpPr>
            <p:cNvPr id="78" name="直線コネクタ 77"/>
            <p:cNvCxnSpPr/>
            <p:nvPr/>
          </p:nvCxnSpPr>
          <p:spPr>
            <a:xfrm>
              <a:off x="2853677" y="3654148"/>
              <a:ext cx="684000" cy="1"/>
            </a:xfrm>
            <a:prstGeom prst="line">
              <a:avLst/>
            </a:prstGeom>
            <a:noFill/>
            <a:ln w="6350" cap="flat" cmpd="sng" algn="ctr">
              <a:solidFill>
                <a:sysClr val="windowText" lastClr="000000"/>
              </a:solidFill>
              <a:prstDash val="solid"/>
              <a:miter lim="800000"/>
            </a:ln>
            <a:effectLst/>
          </p:spPr>
        </p:cxnSp>
      </p:grpSp>
      <p:grpSp>
        <p:nvGrpSpPr>
          <p:cNvPr id="46" name="グループ化 45"/>
          <p:cNvGrpSpPr/>
          <p:nvPr/>
        </p:nvGrpSpPr>
        <p:grpSpPr>
          <a:xfrm>
            <a:off x="3673806" y="-3063434"/>
            <a:ext cx="1246688" cy="2023540"/>
            <a:chOff x="4405650" y="500187"/>
            <a:chExt cx="1246688" cy="2023540"/>
          </a:xfrm>
        </p:grpSpPr>
        <p:pic>
          <p:nvPicPr>
            <p:cNvPr id="68" name="図 67"/>
            <p:cNvPicPr>
              <a:picLocks noChangeAspect="1"/>
            </p:cNvPicPr>
            <p:nvPr/>
          </p:nvPicPr>
          <p:blipFill>
            <a:blip r:embed="rId7"/>
            <a:stretch>
              <a:fillRect/>
            </a:stretch>
          </p:blipFill>
          <p:spPr>
            <a:xfrm>
              <a:off x="4405650" y="500187"/>
              <a:ext cx="1246688" cy="941854"/>
            </a:xfrm>
            <a:prstGeom prst="rect">
              <a:avLst/>
            </a:prstGeom>
          </p:spPr>
        </p:pic>
        <p:grpSp>
          <p:nvGrpSpPr>
            <p:cNvPr id="69" name="グループ化 68"/>
            <p:cNvGrpSpPr>
              <a:grpSpLocks noChangeAspect="1"/>
            </p:cNvGrpSpPr>
            <p:nvPr/>
          </p:nvGrpSpPr>
          <p:grpSpPr>
            <a:xfrm>
              <a:off x="4699718" y="1273235"/>
              <a:ext cx="856586" cy="1250492"/>
              <a:chOff x="689957" y="1953491"/>
              <a:chExt cx="2277687" cy="3325092"/>
            </a:xfrm>
            <a:blipFill dpi="0" rotWithShape="1">
              <a:blip r:embed="rId6"/>
              <a:srcRect/>
              <a:tile tx="0" ty="0" sx="100000" sy="100000" flip="none" algn="tl"/>
            </a:blipFill>
            <a:effectLst/>
          </p:grpSpPr>
          <p:grpSp>
            <p:nvGrpSpPr>
              <p:cNvPr id="72" name="グループ化 71"/>
              <p:cNvGrpSpPr/>
              <p:nvPr/>
            </p:nvGrpSpPr>
            <p:grpSpPr>
              <a:xfrm>
                <a:off x="689957" y="1953491"/>
                <a:ext cx="2277687" cy="3325092"/>
                <a:chOff x="689957" y="1953491"/>
                <a:chExt cx="2277687" cy="3325092"/>
              </a:xfrm>
              <a:grpFill/>
            </p:grpSpPr>
            <p:sp>
              <p:nvSpPr>
                <p:cNvPr id="74" name="角丸四角形 73"/>
                <p:cNvSpPr/>
                <p:nvPr/>
              </p:nvSpPr>
              <p:spPr>
                <a:xfrm>
                  <a:off x="922713" y="1953491"/>
                  <a:ext cx="1803862" cy="515389"/>
                </a:xfrm>
                <a:prstGeom prst="roundRect">
                  <a:avLst/>
                </a:prstGeom>
                <a:grpFill/>
                <a:ln w="12700" cap="flat" cmpd="sng" algn="ctr">
                  <a:solidFill>
                    <a:srgbClr val="E7E6E6">
                      <a:lumMod val="7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5" name="角丸四角形 74"/>
                <p:cNvSpPr/>
                <p:nvPr/>
              </p:nvSpPr>
              <p:spPr>
                <a:xfrm>
                  <a:off x="689957" y="2211186"/>
                  <a:ext cx="2277687" cy="3067397"/>
                </a:xfrm>
                <a:prstGeom prst="roundRect">
                  <a:avLst/>
                </a:prstGeom>
                <a:blipFill>
                  <a:blip r:embed="rId6"/>
                  <a:tile tx="0" ty="0" sx="100000" sy="100000" flip="none" algn="tl"/>
                </a:blipFill>
                <a:ln w="12700" cap="flat" cmpd="sng" algn="ctr">
                  <a:solidFill>
                    <a:srgbClr val="E7E6E6">
                      <a:lumMod val="7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73" name="角丸四角形 72"/>
              <p:cNvSpPr/>
              <p:nvPr/>
            </p:nvSpPr>
            <p:spPr>
              <a:xfrm>
                <a:off x="939339" y="2105891"/>
                <a:ext cx="1778923" cy="515389"/>
              </a:xfrm>
              <a:prstGeom prst="roundRect">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cxnSp>
          <p:nvCxnSpPr>
            <p:cNvPr id="70" name="直線コネクタ 69"/>
            <p:cNvCxnSpPr/>
            <p:nvPr/>
          </p:nvCxnSpPr>
          <p:spPr>
            <a:xfrm>
              <a:off x="4693068" y="1930724"/>
              <a:ext cx="864000" cy="0"/>
            </a:xfrm>
            <a:prstGeom prst="line">
              <a:avLst/>
            </a:prstGeom>
            <a:noFill/>
            <a:ln w="6350" cap="flat" cmpd="sng" algn="ctr">
              <a:solidFill>
                <a:sysClr val="windowText" lastClr="000000"/>
              </a:solidFill>
              <a:prstDash val="dash"/>
              <a:miter lim="800000"/>
            </a:ln>
            <a:effectLst/>
          </p:spPr>
        </p:cxnSp>
        <p:cxnSp>
          <p:nvCxnSpPr>
            <p:cNvPr id="71" name="直線コネクタ 70"/>
            <p:cNvCxnSpPr/>
            <p:nvPr/>
          </p:nvCxnSpPr>
          <p:spPr>
            <a:xfrm>
              <a:off x="4785337" y="1318597"/>
              <a:ext cx="684000" cy="1"/>
            </a:xfrm>
            <a:prstGeom prst="line">
              <a:avLst/>
            </a:prstGeom>
            <a:noFill/>
            <a:ln w="6350" cap="flat" cmpd="sng" algn="ctr">
              <a:solidFill>
                <a:sysClr val="windowText" lastClr="000000"/>
              </a:solidFill>
              <a:prstDash val="solid"/>
              <a:miter lim="800000"/>
            </a:ln>
            <a:effectLst/>
          </p:spPr>
        </p:cxnSp>
      </p:grpSp>
      <p:grpSp>
        <p:nvGrpSpPr>
          <p:cNvPr id="47" name="グループ化 46"/>
          <p:cNvGrpSpPr/>
          <p:nvPr/>
        </p:nvGrpSpPr>
        <p:grpSpPr>
          <a:xfrm>
            <a:off x="3772285" y="-5780911"/>
            <a:ext cx="1246688" cy="2023522"/>
            <a:chOff x="4607623" y="2835756"/>
            <a:chExt cx="1246688" cy="2023522"/>
          </a:xfrm>
        </p:grpSpPr>
        <p:pic>
          <p:nvPicPr>
            <p:cNvPr id="60" name="図 59"/>
            <p:cNvPicPr>
              <a:picLocks noChangeAspect="1"/>
            </p:cNvPicPr>
            <p:nvPr/>
          </p:nvPicPr>
          <p:blipFill>
            <a:blip r:embed="rId7"/>
            <a:stretch>
              <a:fillRect/>
            </a:stretch>
          </p:blipFill>
          <p:spPr>
            <a:xfrm flipH="1">
              <a:off x="4607623" y="2835756"/>
              <a:ext cx="1246688" cy="941854"/>
            </a:xfrm>
            <a:prstGeom prst="rect">
              <a:avLst/>
            </a:prstGeom>
          </p:spPr>
        </p:pic>
        <p:grpSp>
          <p:nvGrpSpPr>
            <p:cNvPr id="61" name="グループ化 60"/>
            <p:cNvGrpSpPr>
              <a:grpSpLocks noChangeAspect="1"/>
            </p:cNvGrpSpPr>
            <p:nvPr/>
          </p:nvGrpSpPr>
          <p:grpSpPr>
            <a:xfrm>
              <a:off x="4718262" y="3608786"/>
              <a:ext cx="856586" cy="1250492"/>
              <a:chOff x="689957" y="1953491"/>
              <a:chExt cx="2277687" cy="3325092"/>
            </a:xfrm>
            <a:blipFill dpi="0" rotWithShape="1">
              <a:blip r:embed="rId6"/>
              <a:srcRect/>
              <a:tile tx="0" ty="0" sx="100000" sy="100000" flip="none" algn="tl"/>
            </a:blipFill>
            <a:effectLst/>
          </p:grpSpPr>
          <p:grpSp>
            <p:nvGrpSpPr>
              <p:cNvPr id="64" name="グループ化 63"/>
              <p:cNvGrpSpPr/>
              <p:nvPr/>
            </p:nvGrpSpPr>
            <p:grpSpPr>
              <a:xfrm>
                <a:off x="689957" y="1953491"/>
                <a:ext cx="2277687" cy="3325092"/>
                <a:chOff x="689957" y="1953491"/>
                <a:chExt cx="2277687" cy="3325092"/>
              </a:xfrm>
              <a:grpFill/>
            </p:grpSpPr>
            <p:sp>
              <p:nvSpPr>
                <p:cNvPr id="66" name="角丸四角形 65"/>
                <p:cNvSpPr/>
                <p:nvPr/>
              </p:nvSpPr>
              <p:spPr>
                <a:xfrm>
                  <a:off x="922713" y="1953491"/>
                  <a:ext cx="1803862" cy="515389"/>
                </a:xfrm>
                <a:prstGeom prst="roundRect">
                  <a:avLst/>
                </a:prstGeom>
                <a:grpFill/>
                <a:ln w="12700" cap="flat" cmpd="sng" algn="ctr">
                  <a:solidFill>
                    <a:srgbClr val="E7E6E6">
                      <a:lumMod val="7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7" name="角丸四角形 66"/>
                <p:cNvSpPr/>
                <p:nvPr/>
              </p:nvSpPr>
              <p:spPr>
                <a:xfrm>
                  <a:off x="689957" y="2211186"/>
                  <a:ext cx="2277687" cy="3067397"/>
                </a:xfrm>
                <a:prstGeom prst="roundRect">
                  <a:avLst/>
                </a:prstGeom>
                <a:blipFill>
                  <a:blip r:embed="rId6"/>
                  <a:tile tx="0" ty="0" sx="100000" sy="100000" flip="none" algn="tl"/>
                </a:blipFill>
                <a:ln w="12700" cap="flat" cmpd="sng" algn="ctr">
                  <a:solidFill>
                    <a:srgbClr val="E7E6E6">
                      <a:lumMod val="7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65" name="角丸四角形 64"/>
              <p:cNvSpPr/>
              <p:nvPr/>
            </p:nvSpPr>
            <p:spPr>
              <a:xfrm>
                <a:off x="939339" y="2105891"/>
                <a:ext cx="1778923" cy="515389"/>
              </a:xfrm>
              <a:prstGeom prst="roundRect">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cxnSp>
          <p:nvCxnSpPr>
            <p:cNvPr id="62" name="直線コネクタ 61"/>
            <p:cNvCxnSpPr/>
            <p:nvPr/>
          </p:nvCxnSpPr>
          <p:spPr>
            <a:xfrm>
              <a:off x="4711612" y="4266275"/>
              <a:ext cx="864000" cy="0"/>
            </a:xfrm>
            <a:prstGeom prst="line">
              <a:avLst/>
            </a:prstGeom>
            <a:noFill/>
            <a:ln w="6350" cap="flat" cmpd="sng" algn="ctr">
              <a:solidFill>
                <a:sysClr val="windowText" lastClr="000000"/>
              </a:solidFill>
              <a:prstDash val="dash"/>
              <a:miter lim="800000"/>
            </a:ln>
            <a:effectLst/>
          </p:spPr>
        </p:cxnSp>
        <p:cxnSp>
          <p:nvCxnSpPr>
            <p:cNvPr id="63" name="直線コネクタ 62"/>
            <p:cNvCxnSpPr/>
            <p:nvPr/>
          </p:nvCxnSpPr>
          <p:spPr>
            <a:xfrm>
              <a:off x="4803881" y="3654148"/>
              <a:ext cx="684000" cy="1"/>
            </a:xfrm>
            <a:prstGeom prst="line">
              <a:avLst/>
            </a:prstGeom>
            <a:noFill/>
            <a:ln w="6350" cap="flat" cmpd="sng" algn="ctr">
              <a:solidFill>
                <a:sysClr val="windowText" lastClr="000000"/>
              </a:solidFill>
              <a:prstDash val="solid"/>
              <a:miter lim="800000"/>
            </a:ln>
            <a:effectLst/>
          </p:spPr>
        </p:cxnSp>
      </p:grpSp>
      <p:pic>
        <p:nvPicPr>
          <p:cNvPr id="48" name="図 47"/>
          <p:cNvPicPr>
            <a:picLocks noChangeAspect="1"/>
          </p:cNvPicPr>
          <p:nvPr/>
        </p:nvPicPr>
        <p:blipFill>
          <a:blip r:embed="rId7"/>
          <a:stretch>
            <a:fillRect/>
          </a:stretch>
        </p:blipFill>
        <p:spPr>
          <a:xfrm flipH="1">
            <a:off x="5615386" y="-5107580"/>
            <a:ext cx="1246688" cy="941854"/>
          </a:xfrm>
          <a:prstGeom prst="rect">
            <a:avLst/>
          </a:prstGeom>
        </p:spPr>
      </p:pic>
      <p:pic>
        <p:nvPicPr>
          <p:cNvPr id="49" name="図 48"/>
          <p:cNvPicPr>
            <a:picLocks noChangeAspect="1"/>
          </p:cNvPicPr>
          <p:nvPr/>
        </p:nvPicPr>
        <p:blipFill>
          <a:blip r:embed="rId7"/>
          <a:stretch>
            <a:fillRect/>
          </a:stretch>
        </p:blipFill>
        <p:spPr>
          <a:xfrm>
            <a:off x="5672850" y="-2250879"/>
            <a:ext cx="1246688" cy="941854"/>
          </a:xfrm>
          <a:prstGeom prst="rect">
            <a:avLst/>
          </a:prstGeom>
        </p:spPr>
      </p:pic>
      <p:sp>
        <p:nvSpPr>
          <p:cNvPr id="50" name="テキスト ボックス 49"/>
          <p:cNvSpPr txBox="1"/>
          <p:nvPr/>
        </p:nvSpPr>
        <p:spPr>
          <a:xfrm>
            <a:off x="1917971" y="-5063038"/>
            <a:ext cx="888385" cy="523220"/>
          </a:xfrm>
          <a:prstGeom prst="rect">
            <a:avLst/>
          </a:prstGeom>
          <a:noFill/>
        </p:spPr>
        <p:txBody>
          <a:bodyPr wrap="none" rtlCol="0">
            <a:spAutoFit/>
          </a:bodyPr>
          <a:lstStyle/>
          <a:p>
            <a:r>
              <a:rPr kumimoji="1" lang="en-US" altLang="ja-JP" sz="1400" dirty="0"/>
              <a:t>Cs(L)</a:t>
            </a:r>
          </a:p>
          <a:p>
            <a:r>
              <a:rPr lang="en-US" altLang="ja-JP" sz="1400" dirty="0"/>
              <a:t>28Bq/kg</a:t>
            </a:r>
            <a:endParaRPr kumimoji="1" lang="ja-JP" altLang="en-US" sz="1400" dirty="0"/>
          </a:p>
        </p:txBody>
      </p:sp>
      <p:sp>
        <p:nvSpPr>
          <p:cNvPr id="51" name="テキスト ボックス 50"/>
          <p:cNvSpPr txBox="1"/>
          <p:nvPr/>
        </p:nvSpPr>
        <p:spPr>
          <a:xfrm>
            <a:off x="1872726" y="-4477766"/>
            <a:ext cx="987771" cy="523220"/>
          </a:xfrm>
          <a:prstGeom prst="rect">
            <a:avLst/>
          </a:prstGeom>
          <a:noFill/>
        </p:spPr>
        <p:txBody>
          <a:bodyPr wrap="none" rtlCol="0">
            <a:spAutoFit/>
          </a:bodyPr>
          <a:lstStyle/>
          <a:p>
            <a:r>
              <a:rPr kumimoji="1" lang="en-US" altLang="ja-JP" sz="1400" dirty="0"/>
              <a:t>Cs(H)</a:t>
            </a:r>
          </a:p>
          <a:p>
            <a:r>
              <a:rPr lang="en-US" altLang="ja-JP" sz="1400" dirty="0"/>
              <a:t>494Bq/kg</a:t>
            </a:r>
            <a:endParaRPr kumimoji="1" lang="ja-JP" altLang="en-US" sz="1400" dirty="0"/>
          </a:p>
        </p:txBody>
      </p:sp>
      <p:sp>
        <p:nvSpPr>
          <p:cNvPr id="52" name="テキスト ボックス 51"/>
          <p:cNvSpPr txBox="1"/>
          <p:nvPr/>
        </p:nvSpPr>
        <p:spPr>
          <a:xfrm>
            <a:off x="1936119" y="-2227317"/>
            <a:ext cx="987771" cy="523220"/>
          </a:xfrm>
          <a:prstGeom prst="rect">
            <a:avLst/>
          </a:prstGeom>
          <a:noFill/>
        </p:spPr>
        <p:txBody>
          <a:bodyPr wrap="none" rtlCol="0">
            <a:spAutoFit/>
          </a:bodyPr>
          <a:lstStyle/>
          <a:p>
            <a:r>
              <a:rPr kumimoji="1" lang="en-US" altLang="ja-JP" sz="1400" dirty="0"/>
              <a:t>Cs(H)</a:t>
            </a:r>
          </a:p>
          <a:p>
            <a:r>
              <a:rPr lang="en-US" altLang="ja-JP" sz="1400" dirty="0"/>
              <a:t>494Bq/kg</a:t>
            </a:r>
            <a:endParaRPr kumimoji="1" lang="ja-JP" altLang="en-US" sz="1400" dirty="0"/>
          </a:p>
        </p:txBody>
      </p:sp>
      <p:sp>
        <p:nvSpPr>
          <p:cNvPr id="53" name="テキスト ボックス 52"/>
          <p:cNvSpPr txBox="1"/>
          <p:nvPr/>
        </p:nvSpPr>
        <p:spPr>
          <a:xfrm>
            <a:off x="1954021" y="-1688934"/>
            <a:ext cx="888385" cy="523220"/>
          </a:xfrm>
          <a:prstGeom prst="rect">
            <a:avLst/>
          </a:prstGeom>
          <a:noFill/>
        </p:spPr>
        <p:txBody>
          <a:bodyPr wrap="none" rtlCol="0">
            <a:spAutoFit/>
          </a:bodyPr>
          <a:lstStyle/>
          <a:p>
            <a:r>
              <a:rPr kumimoji="1" lang="en-US" altLang="ja-JP" sz="1400" dirty="0"/>
              <a:t>Cs(L)</a:t>
            </a:r>
          </a:p>
          <a:p>
            <a:r>
              <a:rPr lang="en-US" altLang="ja-JP" sz="1400" dirty="0"/>
              <a:t>28Bq/kg</a:t>
            </a:r>
            <a:endParaRPr kumimoji="1" lang="ja-JP" altLang="en-US" sz="1400" dirty="0"/>
          </a:p>
        </p:txBody>
      </p:sp>
      <p:sp>
        <p:nvSpPr>
          <p:cNvPr id="54" name="右矢印 53"/>
          <p:cNvSpPr/>
          <p:nvPr/>
        </p:nvSpPr>
        <p:spPr>
          <a:xfrm>
            <a:off x="3251220" y="-1823706"/>
            <a:ext cx="422586" cy="2070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右矢印 54"/>
          <p:cNvSpPr/>
          <p:nvPr/>
        </p:nvSpPr>
        <p:spPr>
          <a:xfrm>
            <a:off x="5172453" y="-1779952"/>
            <a:ext cx="422586" cy="2070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右矢印 55"/>
          <p:cNvSpPr/>
          <p:nvPr/>
        </p:nvSpPr>
        <p:spPr>
          <a:xfrm>
            <a:off x="3174225" y="-4557414"/>
            <a:ext cx="422586" cy="2070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右矢印 56"/>
          <p:cNvSpPr/>
          <p:nvPr/>
        </p:nvSpPr>
        <p:spPr>
          <a:xfrm>
            <a:off x="5146770" y="-4582841"/>
            <a:ext cx="422586" cy="2070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テキスト ボックス 57"/>
          <p:cNvSpPr txBox="1"/>
          <p:nvPr/>
        </p:nvSpPr>
        <p:spPr>
          <a:xfrm>
            <a:off x="974198" y="-4772449"/>
            <a:ext cx="760144" cy="584775"/>
          </a:xfrm>
          <a:prstGeom prst="rect">
            <a:avLst/>
          </a:prstGeom>
          <a:noFill/>
        </p:spPr>
        <p:txBody>
          <a:bodyPr wrap="none" rtlCol="0">
            <a:spAutoFit/>
          </a:bodyPr>
          <a:lstStyle/>
          <a:p>
            <a:r>
              <a:rPr kumimoji="1" lang="en-US" altLang="ja-JP" sz="3200" b="1" dirty="0"/>
              <a:t>LH</a:t>
            </a:r>
            <a:endParaRPr kumimoji="1" lang="ja-JP" altLang="en-US" sz="3200" b="1" dirty="0"/>
          </a:p>
        </p:txBody>
      </p:sp>
      <p:sp>
        <p:nvSpPr>
          <p:cNvPr id="59" name="テキスト ボックス 58"/>
          <p:cNvSpPr txBox="1"/>
          <p:nvPr/>
        </p:nvSpPr>
        <p:spPr>
          <a:xfrm>
            <a:off x="1068527" y="-1911119"/>
            <a:ext cx="760144" cy="584775"/>
          </a:xfrm>
          <a:prstGeom prst="rect">
            <a:avLst/>
          </a:prstGeom>
          <a:noFill/>
        </p:spPr>
        <p:txBody>
          <a:bodyPr wrap="none" rtlCol="0">
            <a:spAutoFit/>
          </a:bodyPr>
          <a:lstStyle/>
          <a:p>
            <a:r>
              <a:rPr kumimoji="1" lang="en-US" altLang="ja-JP" sz="3200" b="1" dirty="0"/>
              <a:t>HL</a:t>
            </a:r>
            <a:endParaRPr kumimoji="1" lang="ja-JP" altLang="en-US" sz="3200" b="1" dirty="0"/>
          </a:p>
        </p:txBody>
      </p:sp>
      <p:sp>
        <p:nvSpPr>
          <p:cNvPr id="90" name="テキスト ボックス 89"/>
          <p:cNvSpPr txBox="1"/>
          <p:nvPr/>
        </p:nvSpPr>
        <p:spPr>
          <a:xfrm>
            <a:off x="246063" y="-6069779"/>
            <a:ext cx="2031325" cy="1200329"/>
          </a:xfrm>
          <a:prstGeom prst="rect">
            <a:avLst/>
          </a:prstGeom>
          <a:noFill/>
        </p:spPr>
        <p:txBody>
          <a:bodyPr wrap="none" rtlCol="0">
            <a:spAutoFit/>
          </a:bodyPr>
          <a:lstStyle/>
          <a:p>
            <a:pPr algn="ctr" defTabSz="457200"/>
            <a:r>
              <a:rPr lang="ja-JP" altLang="en-US" sz="3600" b="1" dirty="0">
                <a:solidFill>
                  <a:prstClr val="black"/>
                </a:solidFill>
                <a:latin typeface="Calibri" panose="020F0502020204030204"/>
              </a:rPr>
              <a:t>試験区名</a:t>
            </a:r>
            <a:endParaRPr lang="en-US" altLang="ja-JP" sz="3600" b="1" dirty="0">
              <a:solidFill>
                <a:prstClr val="black"/>
              </a:solidFill>
              <a:latin typeface="Calibri" panose="020F0502020204030204"/>
            </a:endParaRPr>
          </a:p>
          <a:p>
            <a:pPr algn="ctr" defTabSz="457200"/>
            <a:r>
              <a:rPr lang="ja-JP" altLang="en-US" sz="3600" b="1" dirty="0">
                <a:solidFill>
                  <a:prstClr val="black"/>
                </a:solidFill>
                <a:latin typeface="Calibri" panose="020F0502020204030204"/>
              </a:rPr>
              <a:t>↓</a:t>
            </a:r>
          </a:p>
        </p:txBody>
      </p:sp>
      <p:sp>
        <p:nvSpPr>
          <p:cNvPr id="91" name="正方形/長方形 90"/>
          <p:cNvSpPr/>
          <p:nvPr/>
        </p:nvSpPr>
        <p:spPr>
          <a:xfrm>
            <a:off x="4824460" y="-3844692"/>
            <a:ext cx="2723823" cy="1200329"/>
          </a:xfrm>
          <a:prstGeom prst="rect">
            <a:avLst/>
          </a:prstGeom>
        </p:spPr>
        <p:txBody>
          <a:bodyPr wrap="none">
            <a:spAutoFit/>
          </a:bodyPr>
          <a:lstStyle/>
          <a:p>
            <a:pPr defTabSz="457200"/>
            <a:r>
              <a:rPr lang="ja-JP" altLang="en-US" sz="3600" dirty="0">
                <a:solidFill>
                  <a:prstClr val="black"/>
                </a:solidFill>
                <a:latin typeface="ＭＳ ゴシック" panose="020B0609070205080204" pitchFamily="49" charset="-128"/>
                <a:ea typeface="ＭＳ ゴシック" panose="020B0609070205080204" pitchFamily="49" charset="-128"/>
              </a:rPr>
              <a:t>放射性</a:t>
            </a:r>
            <a:r>
              <a:rPr lang="pl-PL" altLang="ja-JP" sz="3600" dirty="0">
                <a:solidFill>
                  <a:prstClr val="black"/>
                </a:solidFill>
                <a:latin typeface="ＭＳ ゴシック" panose="020B0609070205080204" pitchFamily="49" charset="-128"/>
                <a:ea typeface="ＭＳ ゴシック" panose="020B0609070205080204" pitchFamily="49" charset="-128"/>
              </a:rPr>
              <a:t>Cs</a:t>
            </a:r>
            <a:r>
              <a:rPr lang="en-US" altLang="ja-JP" sz="3600" dirty="0">
                <a:solidFill>
                  <a:prstClr val="black"/>
                </a:solidFill>
                <a:latin typeface="ＭＳ ゴシック" panose="020B0609070205080204" pitchFamily="49" charset="-128"/>
                <a:ea typeface="ＭＳ ゴシック" panose="020B0609070205080204" pitchFamily="49" charset="-128"/>
              </a:rPr>
              <a:t>137</a:t>
            </a:r>
          </a:p>
          <a:p>
            <a:pPr defTabSz="457200"/>
            <a:r>
              <a:rPr lang="ja-JP" altLang="en-US" sz="3600" dirty="0">
                <a:solidFill>
                  <a:prstClr val="black"/>
                </a:solidFill>
                <a:latin typeface="ＭＳ ゴシック" panose="020B0609070205080204" pitchFamily="49" charset="-128"/>
                <a:ea typeface="ＭＳ ゴシック" panose="020B0609070205080204" pitchFamily="49" charset="-128"/>
              </a:rPr>
              <a:t>濃度を測定</a:t>
            </a:r>
            <a:endParaRPr kumimoji="0" lang="ja-JP" altLang="en-US" sz="1200" dirty="0">
              <a:solidFill>
                <a:prstClr val="black"/>
              </a:solidFill>
              <a:latin typeface="Calibri" panose="020F0502020204030204"/>
            </a:endParaRPr>
          </a:p>
        </p:txBody>
      </p:sp>
      <p:sp>
        <p:nvSpPr>
          <p:cNvPr id="93" name="テキスト ボックス 92"/>
          <p:cNvSpPr txBox="1"/>
          <p:nvPr/>
        </p:nvSpPr>
        <p:spPr>
          <a:xfrm>
            <a:off x="99344" y="5130373"/>
            <a:ext cx="3074881" cy="461665"/>
          </a:xfrm>
          <a:prstGeom prst="rect">
            <a:avLst/>
          </a:prstGeom>
          <a:noFill/>
        </p:spPr>
        <p:txBody>
          <a:bodyPr wrap="none" rtlCol="0">
            <a:spAutoFit/>
          </a:bodyPr>
          <a:lstStyle/>
          <a:p>
            <a:r>
              <a:rPr kumimoji="1" lang="en-US" altLang="ja-JP" sz="1200" dirty="0"/>
              <a:t>Cs</a:t>
            </a:r>
            <a:r>
              <a:rPr kumimoji="1" lang="ja-JP" altLang="en-US" sz="1200" dirty="0"/>
              <a:t>濃度が異なる培地を培養瓶の上下に配置</a:t>
            </a:r>
            <a:endParaRPr kumimoji="1" lang="en-US" altLang="ja-JP" sz="1200" dirty="0"/>
          </a:p>
          <a:p>
            <a:r>
              <a:rPr kumimoji="1" lang="ja-JP" altLang="en-US" sz="1200" dirty="0"/>
              <a:t>発生した子実体の</a:t>
            </a:r>
            <a:r>
              <a:rPr kumimoji="1" lang="en-US" altLang="ja-JP" sz="1200" dirty="0"/>
              <a:t>Cs</a:t>
            </a:r>
            <a:r>
              <a:rPr kumimoji="1" lang="ja-JP" altLang="en-US" sz="1200" dirty="0"/>
              <a:t>濃度測定</a:t>
            </a:r>
          </a:p>
        </p:txBody>
      </p:sp>
      <p:graphicFrame>
        <p:nvGraphicFramePr>
          <p:cNvPr id="94" name="グラフ 93"/>
          <p:cNvGraphicFramePr>
            <a:graphicFrameLocks/>
          </p:cNvGraphicFramePr>
          <p:nvPr/>
        </p:nvGraphicFramePr>
        <p:xfrm>
          <a:off x="1798654" y="8277788"/>
          <a:ext cx="3625903" cy="3221046"/>
        </p:xfrm>
        <a:graphic>
          <a:graphicData uri="http://schemas.openxmlformats.org/drawingml/2006/chart">
            <c:chart xmlns:c="http://schemas.openxmlformats.org/drawingml/2006/chart" xmlns:r="http://schemas.openxmlformats.org/officeDocument/2006/relationships" r:id="rId8"/>
          </a:graphicData>
        </a:graphic>
      </p:graphicFrame>
      <p:pic>
        <p:nvPicPr>
          <p:cNvPr id="95" name="図 94"/>
          <p:cNvPicPr>
            <a:picLocks noChangeAspect="1"/>
          </p:cNvPicPr>
          <p:nvPr/>
        </p:nvPicPr>
        <p:blipFill>
          <a:blip r:embed="rId9"/>
          <a:stretch>
            <a:fillRect/>
          </a:stretch>
        </p:blipFill>
        <p:spPr>
          <a:xfrm>
            <a:off x="3430359" y="3106631"/>
            <a:ext cx="2369995" cy="2103122"/>
          </a:xfrm>
          <a:prstGeom prst="rect">
            <a:avLst/>
          </a:prstGeom>
        </p:spPr>
      </p:pic>
      <p:pic>
        <p:nvPicPr>
          <p:cNvPr id="96" name="図 95"/>
          <p:cNvPicPr>
            <a:picLocks noChangeAspect="1"/>
          </p:cNvPicPr>
          <p:nvPr/>
        </p:nvPicPr>
        <p:blipFill>
          <a:blip r:embed="rId10"/>
          <a:stretch>
            <a:fillRect/>
          </a:stretch>
        </p:blipFill>
        <p:spPr>
          <a:xfrm>
            <a:off x="13618" y="2809479"/>
            <a:ext cx="3097874" cy="2089952"/>
          </a:xfrm>
          <a:prstGeom prst="rect">
            <a:avLst/>
          </a:prstGeom>
        </p:spPr>
      </p:pic>
      <p:sp>
        <p:nvSpPr>
          <p:cNvPr id="145" name="テキスト ボックス 144"/>
          <p:cNvSpPr txBox="1"/>
          <p:nvPr/>
        </p:nvSpPr>
        <p:spPr>
          <a:xfrm>
            <a:off x="3545897" y="4945707"/>
            <a:ext cx="2482384" cy="646331"/>
          </a:xfrm>
          <a:prstGeom prst="rect">
            <a:avLst/>
          </a:prstGeom>
          <a:noFill/>
        </p:spPr>
        <p:txBody>
          <a:bodyPr wrap="square" rtlCol="0">
            <a:spAutoFit/>
          </a:bodyPr>
          <a:lstStyle/>
          <a:p>
            <a:r>
              <a:rPr lang="ja-JP" altLang="en-US" sz="1200" dirty="0"/>
              <a:t>子実体は、同じ濃度になった。</a:t>
            </a:r>
            <a:endParaRPr lang="en-US" altLang="ja-JP" sz="1200" dirty="0"/>
          </a:p>
          <a:p>
            <a:r>
              <a:rPr kumimoji="1" lang="ja-JP" altLang="en-US" sz="1200" dirty="0"/>
              <a:t>菌糸を介して培地全体から</a:t>
            </a:r>
            <a:r>
              <a:rPr kumimoji="1" lang="en-US" altLang="ja-JP" sz="1200" dirty="0"/>
              <a:t>Cs</a:t>
            </a:r>
            <a:r>
              <a:rPr kumimoji="1" lang="ja-JP" altLang="en-US" sz="1200" dirty="0"/>
              <a:t>を子実体に集めていることがわかった</a:t>
            </a:r>
          </a:p>
        </p:txBody>
      </p:sp>
    </p:spTree>
    <p:extLst>
      <p:ext uri="{BB962C8B-B14F-4D97-AF65-F5344CB8AC3E}">
        <p14:creationId xmlns:p14="http://schemas.microsoft.com/office/powerpoint/2010/main" val="1030552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1C90C-B12E-6A6A-4815-8EFD30B8FDD4}"/>
            </a:ext>
          </a:extLst>
        </p:cNvPr>
        <p:cNvGrpSpPr/>
        <p:nvPr/>
      </p:nvGrpSpPr>
      <p:grpSpPr>
        <a:xfrm>
          <a:off x="0" y="0"/>
          <a:ext cx="0" cy="0"/>
          <a:chOff x="0" y="0"/>
          <a:chExt cx="0" cy="0"/>
        </a:xfrm>
      </p:grpSpPr>
      <p:sp>
        <p:nvSpPr>
          <p:cNvPr id="27" name="角丸四角形 26">
            <a:extLst>
              <a:ext uri="{FF2B5EF4-FFF2-40B4-BE49-F238E27FC236}">
                <a16:creationId xmlns:a16="http://schemas.microsoft.com/office/drawing/2014/main" id="{DDC2FCD6-F887-0895-2DE6-C06DC85B3959}"/>
              </a:ext>
            </a:extLst>
          </p:cNvPr>
          <p:cNvSpPr/>
          <p:nvPr/>
        </p:nvSpPr>
        <p:spPr>
          <a:xfrm>
            <a:off x="257299" y="1102609"/>
            <a:ext cx="9417162" cy="612934"/>
          </a:xfrm>
          <a:prstGeom prst="roundRect">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defRPr/>
            </a:pP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河川で取得した環境試料中の長期的な放射性</a:t>
            </a:r>
            <a:r>
              <a:rPr lang="en-US" altLang="ja-JP"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濃度を測定したフィールドデータから、放射性</a:t>
            </a:r>
            <a:r>
              <a:rPr lang="en-US" altLang="ja-JP"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の生物への移行メカニズムを明らかにし、その知見をシミュレーションに反映する。</a:t>
            </a:r>
          </a:p>
        </p:txBody>
      </p:sp>
      <p:sp>
        <p:nvSpPr>
          <p:cNvPr id="34" name="正方形/長方形 33">
            <a:extLst>
              <a:ext uri="{FF2B5EF4-FFF2-40B4-BE49-F238E27FC236}">
                <a16:creationId xmlns:a16="http://schemas.microsoft.com/office/drawing/2014/main" id="{79412DF3-B04A-CA48-4012-83208D6F8C33}"/>
              </a:ext>
            </a:extLst>
          </p:cNvPr>
          <p:cNvSpPr/>
          <p:nvPr/>
        </p:nvSpPr>
        <p:spPr>
          <a:xfrm>
            <a:off x="65395" y="663296"/>
            <a:ext cx="9794875" cy="508980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75" name="AutoShape 10">
            <a:extLst>
              <a:ext uri="{FF2B5EF4-FFF2-40B4-BE49-F238E27FC236}">
                <a16:creationId xmlns:a16="http://schemas.microsoft.com/office/drawing/2014/main" id="{4838D942-D49D-D6DA-B647-3A4201419CD3}"/>
              </a:ext>
            </a:extLst>
          </p:cNvPr>
          <p:cNvSpPr>
            <a:spLocks noChangeArrowheads="1"/>
          </p:cNvSpPr>
          <p:nvPr/>
        </p:nvSpPr>
        <p:spPr bwMode="auto">
          <a:xfrm>
            <a:off x="1442749" y="675934"/>
            <a:ext cx="3527193" cy="311150"/>
          </a:xfrm>
          <a:prstGeom prst="roundRect">
            <a:avLst>
              <a:gd name="adj" fmla="val 50000"/>
            </a:avLst>
          </a:prstGeom>
          <a:noFill/>
          <a:ln w="9525">
            <a:noFill/>
            <a:round/>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spcBef>
                <a:spcPct val="0"/>
              </a:spcBef>
              <a:buFontTx/>
              <a:buNone/>
            </a:pPr>
            <a:endParaRPr lang="ja-JP" altLang="en-US" sz="1800" dirty="0">
              <a:latin typeface="Meiryo UI" pitchFamily="50" charset="-128"/>
              <a:ea typeface="Meiryo UI" pitchFamily="50" charset="-128"/>
            </a:endParaRPr>
          </a:p>
        </p:txBody>
      </p:sp>
      <p:sp>
        <p:nvSpPr>
          <p:cNvPr id="105" name="Text Box 12">
            <a:extLst>
              <a:ext uri="{FF2B5EF4-FFF2-40B4-BE49-F238E27FC236}">
                <a16:creationId xmlns:a16="http://schemas.microsoft.com/office/drawing/2014/main" id="{2FDE9F74-F61F-7CDD-FF6B-818709B30A01}"/>
              </a:ext>
            </a:extLst>
          </p:cNvPr>
          <p:cNvSpPr txBox="1">
            <a:spLocks noChangeArrowheads="1"/>
          </p:cNvSpPr>
          <p:nvPr/>
        </p:nvSpPr>
        <p:spPr bwMode="auto">
          <a:xfrm>
            <a:off x="165624" y="1763619"/>
            <a:ext cx="3556630" cy="1202893"/>
          </a:xfrm>
          <a:prstGeom prst="rect">
            <a:avLst/>
          </a:prstGeom>
          <a:noFill/>
          <a:ln w="12700">
            <a:noFill/>
            <a:miter lim="800000"/>
            <a:headEnd/>
            <a:tailEnd/>
          </a:ln>
        </p:spPr>
        <p:txBody>
          <a:bodyPr wrap="square" lIns="74295" tIns="8890" rIns="74295" bIns="8890" anchor="t">
            <a:spAutoFit/>
          </a:bodyP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当初計画</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marL="0" indent="0" algn="just">
              <a:spcBef>
                <a:spcPct val="0"/>
              </a:spcBef>
              <a:buNone/>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森林から河川系への生物利用性</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供給メカニズムの解明</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放射性</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の供給源および供給量の変化を明らかにするための長期モニタリング</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生物利用性</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供給メカニズムについての調査研究</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水産物への移行等、長期的な被ばく線量評価に必要な環境移行パラメータの取得</a:t>
            </a:r>
            <a:endParaRPr lang="en-US" altLang="ja-JP" sz="1100" dirty="0">
              <a:latin typeface="Meiryo UI" panose="020B0604030504040204" pitchFamily="50" charset="-128"/>
              <a:ea typeface="Meiryo UI" panose="020B0604030504040204" pitchFamily="50" charset="-128"/>
            </a:endParaRPr>
          </a:p>
        </p:txBody>
      </p:sp>
      <p:sp>
        <p:nvSpPr>
          <p:cNvPr id="106" name="右矢印 19">
            <a:extLst>
              <a:ext uri="{FF2B5EF4-FFF2-40B4-BE49-F238E27FC236}">
                <a16:creationId xmlns:a16="http://schemas.microsoft.com/office/drawing/2014/main" id="{C147C182-6DE3-E980-1CB1-C3BA13535F0E}"/>
              </a:ext>
            </a:extLst>
          </p:cNvPr>
          <p:cNvSpPr/>
          <p:nvPr/>
        </p:nvSpPr>
        <p:spPr>
          <a:xfrm>
            <a:off x="3756677" y="2026942"/>
            <a:ext cx="300960" cy="361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7" name="Text Box 12">
            <a:extLst>
              <a:ext uri="{FF2B5EF4-FFF2-40B4-BE49-F238E27FC236}">
                <a16:creationId xmlns:a16="http://schemas.microsoft.com/office/drawing/2014/main" id="{4C485155-1339-F2E2-AD54-68F66EA4635C}"/>
              </a:ext>
            </a:extLst>
          </p:cNvPr>
          <p:cNvSpPr txBox="1">
            <a:spLocks noChangeArrowheads="1"/>
          </p:cNvSpPr>
          <p:nvPr/>
        </p:nvSpPr>
        <p:spPr bwMode="auto">
          <a:xfrm>
            <a:off x="4067586" y="1763619"/>
            <a:ext cx="5773019" cy="2049279"/>
          </a:xfrm>
          <a:prstGeom prst="rect">
            <a:avLst/>
          </a:prstGeom>
          <a:noFill/>
          <a:ln w="12700">
            <a:noFill/>
            <a:miter lim="800000"/>
            <a:headEnd/>
            <a:tailEnd/>
          </a:ln>
        </p:spPr>
        <p:txBody>
          <a:bodyPr wrap="square" lIns="74295" tIns="8890" rIns="74295" bIns="8890" anchor="t">
            <a:spAutoFit/>
          </a:bodyPr>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成果</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河川水の</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Cs-137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濃度は溶存態・懸濁態ともに</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年の実効半減期で引き続き低下。</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1F</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事故由来</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I-129</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を指標とした河川系への</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Cs-137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供給源の推定手法を開発。同手法を用いて事故後</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年間にわたる陸域から海洋への</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I-129</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河川流出量を評価し、沿岸域への影響がほとんど無いことを示した。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プラスチックからバイオフィルムを簡便に抽出する手法を開発。河川を流下するマイクロプラスチックが、バイオフィルムを介して放射性</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のキャリアとなることを明らかにした。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懸濁物質に含まれる可給態</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Cs-137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が最大で溶存態</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Cs-137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と同程度存在することを明らかにし、溶存態</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Cs-137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のみの評価では</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Cs-137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生物利用能が過小評価される</a:t>
            </a:r>
            <a:r>
              <a:rPr lang="ja-JP" altLang="en-US" sz="1100">
                <a:solidFill>
                  <a:srgbClr val="000000"/>
                </a:solidFill>
                <a:latin typeface="Meiryo UI" panose="020B0604030504040204" pitchFamily="50" charset="-128"/>
                <a:ea typeface="Meiryo UI" panose="020B0604030504040204" pitchFamily="50" charset="-128"/>
                <a:cs typeface="Meiryo UI" panose="020B0604030504040204" pitchFamily="50" charset="-128"/>
              </a:rPr>
              <a:t>可能性を示唆した</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炭素・窒素同位体比を用いた食物網解析法と長期モニタリング結果から、水生餌資源を利用する淡水魚（ヤマメ）の</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Cs-137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濃度が溶存態</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Cs-137</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濃度とカリウムイオン濃度により予測可能であることを確認した。</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角丸四角形 90">
            <a:extLst>
              <a:ext uri="{FF2B5EF4-FFF2-40B4-BE49-F238E27FC236}">
                <a16:creationId xmlns:a16="http://schemas.microsoft.com/office/drawing/2014/main" id="{5D73AFE4-6626-E068-F9FD-573AA9B4E405}"/>
              </a:ext>
            </a:extLst>
          </p:cNvPr>
          <p:cNvSpPr/>
          <p:nvPr/>
        </p:nvSpPr>
        <p:spPr>
          <a:xfrm>
            <a:off x="77590" y="6149943"/>
            <a:ext cx="9784703" cy="540006"/>
          </a:xfrm>
          <a:prstGeom prst="roundRect">
            <a:avLst/>
          </a:prstGeom>
          <a:solidFill>
            <a:srgbClr val="FFCC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t">
            <a:spAutoFit/>
          </a:bodyPr>
          <a:lstStyle/>
          <a:p>
            <a:pPr marL="177800" indent="-177800" eaLnBrk="1" hangingPunct="1">
              <a:lnSpc>
                <a:spcPct val="120000"/>
              </a:lnSpc>
              <a:buFont typeface="Wingdings" panose="05000000000000000000" pitchFamily="2" charset="2"/>
              <a:buChar char="l"/>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長期モニタリングに基づき、自治体・漁業者に放射性物質の濃度レベルと時間推移に関する情報を提供し、安心感の醸成に貢献した</a:t>
            </a:r>
          </a:p>
          <a:p>
            <a:pPr marL="177800" indent="-177800" eaLnBrk="1" hangingPunct="1">
              <a:lnSpc>
                <a:spcPct val="120000"/>
              </a:lnSpc>
              <a:buFont typeface="Wingdings" panose="05000000000000000000" pitchFamily="2" charset="2"/>
              <a:buChar char="l"/>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F-REI</a:t>
            </a:r>
            <a:r>
              <a:rPr lang="ja-JP" altLang="en-US" sz="1400" b="1">
                <a:solidFill>
                  <a:schemeClr val="tx1"/>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実施するフィールド研究として継続的なデータ取得</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評価をアサイン</a:t>
            </a:r>
          </a:p>
        </p:txBody>
      </p:sp>
      <p:sp>
        <p:nvSpPr>
          <p:cNvPr id="28" name="右矢印 44">
            <a:extLst>
              <a:ext uri="{FF2B5EF4-FFF2-40B4-BE49-F238E27FC236}">
                <a16:creationId xmlns:a16="http://schemas.microsoft.com/office/drawing/2014/main" id="{5150EA33-C501-F2E0-335E-4DBE07A93BD2}"/>
              </a:ext>
            </a:extLst>
          </p:cNvPr>
          <p:cNvSpPr/>
          <p:nvPr/>
        </p:nvSpPr>
        <p:spPr bwMode="auto">
          <a:xfrm rot="5400000">
            <a:off x="4785959" y="4958497"/>
            <a:ext cx="353745" cy="1986050"/>
          </a:xfrm>
          <a:prstGeom prst="rightArrow">
            <a:avLst>
              <a:gd name="adj1" fmla="val 50000"/>
              <a:gd name="adj2" fmla="val 61896"/>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400" b="1" dirty="0">
                <a:solidFill>
                  <a:srgbClr val="FF0000"/>
                </a:solidFill>
              </a:rPr>
              <a:t>アウトカム</a:t>
            </a:r>
          </a:p>
        </p:txBody>
      </p:sp>
      <p:sp>
        <p:nvSpPr>
          <p:cNvPr id="16" name="Text Box 12">
            <a:extLst>
              <a:ext uri="{FF2B5EF4-FFF2-40B4-BE49-F238E27FC236}">
                <a16:creationId xmlns:a16="http://schemas.microsoft.com/office/drawing/2014/main" id="{32C422BC-125B-C766-3874-5FD81AD888B2}"/>
              </a:ext>
            </a:extLst>
          </p:cNvPr>
          <p:cNvSpPr txBox="1">
            <a:spLocks noChangeArrowheads="1"/>
          </p:cNvSpPr>
          <p:nvPr/>
        </p:nvSpPr>
        <p:spPr bwMode="auto">
          <a:xfrm>
            <a:off x="8043553" y="3812899"/>
            <a:ext cx="1797051" cy="1879736"/>
          </a:xfrm>
          <a:prstGeom prst="rect">
            <a:avLst/>
          </a:prstGeom>
          <a:noFill/>
          <a:ln w="12700">
            <a:noFill/>
            <a:miter lim="800000"/>
            <a:headEnd/>
            <a:tailEnd/>
          </a:ln>
        </p:spPr>
        <p:txBody>
          <a:bodyPr lIns="74295" tIns="8890" rIns="74295" bIns="8890" anchor="t"/>
          <a:lstStyle>
            <a:lvl1pPr marL="171450" indent="-171450">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indent="0" algn="just">
              <a:spcBef>
                <a:spcPct val="0"/>
              </a:spcBef>
              <a:buFontTx/>
              <a:buNone/>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評価</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algn="just">
              <a:spcBef>
                <a:spcPct val="0"/>
              </a:spcBef>
              <a:buFont typeface="Wingdings" pitchFamily="2" charset="2"/>
              <a:buChar char="l"/>
              <a:defRPr/>
            </a:pPr>
            <a:r>
              <a:rPr lang="ja-JP" altLang="en-US" sz="1100" dirty="0">
                <a:latin typeface="Meiryo UI" panose="020B0604030504040204" pitchFamily="50" charset="-128"/>
                <a:ea typeface="Meiryo UI" panose="020B0604030504040204" pitchFamily="50" charset="-128"/>
              </a:rPr>
              <a:t>河川</a:t>
            </a:r>
            <a:r>
              <a:rPr lang="en-US" altLang="ja-JP" sz="1100" dirty="0">
                <a:latin typeface="Meiryo UI" panose="020B0604030504040204" pitchFamily="50" charset="-128"/>
                <a:ea typeface="Meiryo UI" panose="020B0604030504040204" pitchFamily="50" charset="-128"/>
              </a:rPr>
              <a:t>Cs</a:t>
            </a:r>
            <a:r>
              <a:rPr lang="ja-JP" altLang="en-US" sz="1100" dirty="0">
                <a:latin typeface="Meiryo UI" panose="020B0604030504040204" pitchFamily="50" charset="-128"/>
                <a:ea typeface="Meiryo UI" panose="020B0604030504040204" pitchFamily="50" charset="-128"/>
              </a:rPr>
              <a:t>動態に関する学術論文</a:t>
            </a:r>
            <a:r>
              <a:rPr lang="en-US" altLang="ja-JP" sz="1100" dirty="0">
                <a:latin typeface="Meiryo UI" panose="020B0604030504040204" pitchFamily="50" charset="-128"/>
                <a:ea typeface="Meiryo UI" panose="020B0604030504040204" pitchFamily="50" charset="-128"/>
              </a:rPr>
              <a:t>6</a:t>
            </a:r>
            <a:r>
              <a:rPr lang="ja-JP" altLang="en-US" sz="1100" dirty="0">
                <a:latin typeface="Meiryo UI" panose="020B0604030504040204" pitchFamily="50" charset="-128"/>
                <a:ea typeface="Meiryo UI" panose="020B0604030504040204" pitchFamily="50" charset="-128"/>
              </a:rPr>
              <a:t>報を発表し、うち</a:t>
            </a:r>
            <a:r>
              <a:rPr lang="en-US" altLang="ja-JP" sz="1100" dirty="0">
                <a:latin typeface="Meiryo UI" panose="020B0604030504040204" pitchFamily="50" charset="-128"/>
                <a:ea typeface="Meiryo UI" panose="020B0604030504040204" pitchFamily="50" charset="-128"/>
              </a:rPr>
              <a:t>3</a:t>
            </a:r>
            <a:r>
              <a:rPr lang="ja-JP" altLang="en-US" sz="1100" dirty="0">
                <a:latin typeface="Meiryo UI" panose="020B0604030504040204" pitchFamily="50" charset="-128"/>
                <a:ea typeface="Meiryo UI" panose="020B0604030504040204" pitchFamily="50" charset="-128"/>
              </a:rPr>
              <a:t>報は高</a:t>
            </a:r>
            <a:r>
              <a:rPr lang="en-US" altLang="ja-JP" sz="1100" dirty="0">
                <a:latin typeface="Meiryo UI" panose="020B0604030504040204" pitchFamily="50" charset="-128"/>
                <a:ea typeface="Meiryo UI" panose="020B0604030504040204" pitchFamily="50" charset="-128"/>
              </a:rPr>
              <a:t>IF(&gt;8)</a:t>
            </a:r>
            <a:r>
              <a:rPr lang="ja-JP" altLang="en-US" sz="1100" dirty="0">
                <a:latin typeface="Meiryo UI" panose="020B0604030504040204" pitchFamily="50" charset="-128"/>
                <a:ea typeface="Meiryo UI" panose="020B0604030504040204" pitchFamily="50" charset="-128"/>
              </a:rPr>
              <a:t>誌に掲載</a:t>
            </a:r>
            <a:endParaRPr lang="en-US" altLang="ja-JP" sz="1100" dirty="0">
              <a:latin typeface="Meiryo UI" panose="020B0604030504040204" pitchFamily="50" charset="-128"/>
              <a:ea typeface="Meiryo UI" panose="020B0604030504040204" pitchFamily="50" charset="-128"/>
            </a:endParaRPr>
          </a:p>
          <a:p>
            <a:pPr algn="just">
              <a:spcBef>
                <a:spcPct val="0"/>
              </a:spcBef>
              <a:buFont typeface="Wingdings" pitchFamily="2" charset="2"/>
              <a:buChar char="l"/>
              <a:defRPr/>
            </a:pP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アジア諸国の原子力研究機関に環境放射能調査と成果について講義</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F-REI</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の研究テーマとして河川水系における環境放射能アセスメントに展開</a:t>
            </a: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a:spcBef>
                <a:spcPct val="0"/>
              </a:spcBef>
              <a:buFont typeface="Wingdings" pitchFamily="2" charset="2"/>
              <a:buChar char="l"/>
              <a:defRPr/>
            </a:pPr>
            <a:endPar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Rectangle 7">
            <a:extLst>
              <a:ext uri="{FF2B5EF4-FFF2-40B4-BE49-F238E27FC236}">
                <a16:creationId xmlns:a16="http://schemas.microsoft.com/office/drawing/2014/main" id="{2E06D08C-97F9-9BBB-F297-481180A37336}"/>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rgbClr val="FFFFFF"/>
                </a:solidFill>
                <a:latin typeface="ＭＳ Ｐゴシック" panose="020B0600070205080204" charset="-128"/>
                <a:ea typeface="ＭＳ Ｐゴシック" panose="020B0600070205080204" charset="-128"/>
                <a:cs typeface="ＭＳ Ｐゴシック" panose="020B0600070205080204" charset="-128"/>
              </a:rPr>
              <a:t>３．</a:t>
            </a:r>
            <a:r>
              <a:rPr lang="ja-JP" altLang="en-US" sz="1800" spc="-50" dirty="0">
                <a:solidFill>
                  <a:schemeClr val="bg1"/>
                </a:solidFill>
                <a:latin typeface="ＭＳ Ｐゴシック" panose="020B0600070205080204" charset="-128"/>
                <a:cs typeface="ＭＳ Ｐゴシック" panose="020B0600070205080204" charset="-128"/>
              </a:rPr>
              <a:t>環境回復等に関連する研究開発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　　②将来にわたる放射性物質の挙動変化の把握およびその社会への分かりやすい提示</a:t>
            </a:r>
          </a:p>
        </p:txBody>
      </p:sp>
      <p:sp>
        <p:nvSpPr>
          <p:cNvPr id="3" name="Rectangle 38">
            <a:extLst>
              <a:ext uri="{FF2B5EF4-FFF2-40B4-BE49-F238E27FC236}">
                <a16:creationId xmlns:a16="http://schemas.microsoft.com/office/drawing/2014/main" id="{AB3D6A56-3C97-08ED-86E9-EEF0C0E040AF}"/>
              </a:ext>
            </a:extLst>
          </p:cNvPr>
          <p:cNvSpPr>
            <a:spLocks noChangeArrowheads="1"/>
          </p:cNvSpPr>
          <p:nvPr/>
        </p:nvSpPr>
        <p:spPr bwMode="auto">
          <a:xfrm>
            <a:off x="70101" y="669445"/>
            <a:ext cx="1774565" cy="384721"/>
          </a:xfrm>
          <a:prstGeom prst="rect">
            <a:avLst/>
          </a:prstGeom>
          <a:solidFill>
            <a:srgbClr val="00B0F0"/>
          </a:solidFill>
          <a:ln>
            <a:noFill/>
          </a:ln>
        </p:spPr>
        <p:txBody>
          <a:bodyPr wrap="square" anchor="ctr">
            <a:spAutoFit/>
          </a:bodyPr>
          <a:ls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charset="-128"/>
                <a:cs typeface="+mn-cs"/>
              </a:defRPr>
            </a:lvl9pPr>
          </a:lstStyle>
          <a:p>
            <a:pPr algn="ctr" eaLnBrk="1" hangingPunct="1">
              <a:lnSpc>
                <a:spcPct val="95000"/>
              </a:lnSpc>
            </a:pPr>
            <a:r>
              <a:rPr lang="ja-JP" altLang="en-US" sz="2000" b="1" dirty="0">
                <a:solidFill>
                  <a:schemeClr val="bg1"/>
                </a:solidFill>
                <a:latin typeface="ＭＳ Ｐゴシック" panose="020B0600070205080204" charset="-128"/>
              </a:rPr>
              <a:t>研究項目</a:t>
            </a:r>
          </a:p>
        </p:txBody>
      </p:sp>
      <p:sp>
        <p:nvSpPr>
          <p:cNvPr id="5" name="AutoShape 10">
            <a:extLst>
              <a:ext uri="{FF2B5EF4-FFF2-40B4-BE49-F238E27FC236}">
                <a16:creationId xmlns:a16="http://schemas.microsoft.com/office/drawing/2014/main" id="{6C2465FB-EB46-308D-0BC3-793E303FE297}"/>
              </a:ext>
            </a:extLst>
          </p:cNvPr>
          <p:cNvSpPr>
            <a:spLocks noChangeArrowheads="1"/>
          </p:cNvSpPr>
          <p:nvPr/>
        </p:nvSpPr>
        <p:spPr bwMode="auto">
          <a:xfrm>
            <a:off x="1888138" y="663297"/>
            <a:ext cx="7118810" cy="404931"/>
          </a:xfrm>
          <a:prstGeom prst="roundRect">
            <a:avLst>
              <a:gd name="adj" fmla="val 0"/>
            </a:avLst>
          </a:prstGeom>
          <a:noFill/>
          <a:ln w="9525">
            <a:noFill/>
            <a:rou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a:spcBef>
                <a:spcPct val="0"/>
              </a:spcBef>
              <a:buFontTx/>
              <a:buNone/>
            </a:pPr>
            <a:r>
              <a:rPr lang="ja-JP" altLang="en-US" sz="1800" dirty="0">
                <a:latin typeface="Meiryo UI" panose="020B0604030504040204" pitchFamily="50" charset="-128"/>
                <a:ea typeface="Meiryo UI" panose="020B0604030504040204" pitchFamily="50" charset="-128"/>
              </a:rPr>
              <a:t>環境動態メカニズムの解明とシミュレーション技術（河川における動態）</a:t>
            </a:r>
          </a:p>
        </p:txBody>
      </p:sp>
      <p:sp>
        <p:nvSpPr>
          <p:cNvPr id="7" name="スライド番号プレースホルダー 1">
            <a:extLst>
              <a:ext uri="{FF2B5EF4-FFF2-40B4-BE49-F238E27FC236}">
                <a16:creationId xmlns:a16="http://schemas.microsoft.com/office/drawing/2014/main" id="{D5F50068-39E8-FF70-33AF-2B9434B2231A}"/>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8</a:t>
            </a:fld>
            <a:endParaRPr lang="ja-JP" altLang="en-US" sz="2400" dirty="0"/>
          </a:p>
        </p:txBody>
      </p:sp>
      <p:grpSp>
        <p:nvGrpSpPr>
          <p:cNvPr id="49" name="グループ化 48">
            <a:extLst>
              <a:ext uri="{FF2B5EF4-FFF2-40B4-BE49-F238E27FC236}">
                <a16:creationId xmlns:a16="http://schemas.microsoft.com/office/drawing/2014/main" id="{409A1D4C-2BDB-370A-2B52-23E011686ABA}"/>
              </a:ext>
            </a:extLst>
          </p:cNvPr>
          <p:cNvGrpSpPr/>
          <p:nvPr/>
        </p:nvGrpSpPr>
        <p:grpSpPr>
          <a:xfrm>
            <a:off x="288000" y="3215495"/>
            <a:ext cx="2659019" cy="2493611"/>
            <a:chOff x="309529" y="3167999"/>
            <a:chExt cx="2659019" cy="2493611"/>
          </a:xfrm>
        </p:grpSpPr>
        <p:pic>
          <p:nvPicPr>
            <p:cNvPr id="13" name="図 12">
              <a:extLst>
                <a:ext uri="{FF2B5EF4-FFF2-40B4-BE49-F238E27FC236}">
                  <a16:creationId xmlns:a16="http://schemas.microsoft.com/office/drawing/2014/main" id="{05882AB3-88A0-6B33-2884-31138DCF953C}"/>
                </a:ext>
              </a:extLst>
            </p:cNvPr>
            <p:cNvPicPr>
              <a:picLocks noChangeAspect="1"/>
            </p:cNvPicPr>
            <p:nvPr/>
          </p:nvPicPr>
          <p:blipFill>
            <a:blip r:embed="rId3"/>
            <a:stretch>
              <a:fillRect/>
            </a:stretch>
          </p:blipFill>
          <p:spPr>
            <a:xfrm>
              <a:off x="309529" y="3167999"/>
              <a:ext cx="2659019" cy="2232000"/>
            </a:xfrm>
            <a:prstGeom prst="rect">
              <a:avLst/>
            </a:prstGeom>
          </p:spPr>
        </p:pic>
        <p:sp>
          <p:nvSpPr>
            <p:cNvPr id="39" name="テキスト ボックス 38">
              <a:extLst>
                <a:ext uri="{FF2B5EF4-FFF2-40B4-BE49-F238E27FC236}">
                  <a16:creationId xmlns:a16="http://schemas.microsoft.com/office/drawing/2014/main" id="{A7EBAD88-FE8F-8A7C-5E01-7602B979DB04}"/>
                </a:ext>
              </a:extLst>
            </p:cNvPr>
            <p:cNvSpPr txBox="1"/>
            <p:nvPr/>
          </p:nvSpPr>
          <p:spPr>
            <a:xfrm>
              <a:off x="511968" y="5400000"/>
              <a:ext cx="2254142" cy="261610"/>
            </a:xfrm>
            <a:prstGeom prst="rect">
              <a:avLst/>
            </a:prstGeom>
            <a:noFill/>
          </p:spPr>
          <p:txBody>
            <a:bodyPr wrap="none" rtlCol="0">
              <a:spAutoFit/>
            </a:bodyPr>
            <a:lstStyle/>
            <a:p>
              <a:pPr algn="ctr"/>
              <a:r>
                <a:rPr kumimoji="1" lang="en-US" altLang="ja-JP" sz="1100" b="1" dirty="0">
                  <a:latin typeface="Meiryo UI" panose="020B0604030504040204" pitchFamily="50" charset="-128"/>
                  <a:ea typeface="Meiryo UI" panose="020B0604030504040204" pitchFamily="50" charset="-128"/>
                </a:rPr>
                <a:t>【Cs-137</a:t>
              </a:r>
              <a:r>
                <a:rPr kumimoji="1" lang="ja-JP" altLang="en-US" sz="1100" b="1" dirty="0">
                  <a:latin typeface="Meiryo UI" panose="020B0604030504040204" pitchFamily="50" charset="-128"/>
                  <a:ea typeface="Meiryo UI" panose="020B0604030504040204" pitchFamily="50" charset="-128"/>
                </a:rPr>
                <a:t>供給源推定手法の開発</a:t>
              </a:r>
              <a:r>
                <a:rPr kumimoji="1" lang="en-US" altLang="ja-JP" sz="1100" b="1" dirty="0">
                  <a:latin typeface="Meiryo UI" panose="020B0604030504040204" pitchFamily="50" charset="-128"/>
                  <a:ea typeface="Meiryo UI" panose="020B0604030504040204" pitchFamily="50" charset="-128"/>
                </a:rPr>
                <a:t>】</a:t>
              </a:r>
              <a:endParaRPr kumimoji="1" lang="ja-JP" altLang="en-US" sz="1100" b="1" dirty="0">
                <a:latin typeface="Meiryo UI" panose="020B0604030504040204" pitchFamily="50" charset="-128"/>
                <a:ea typeface="Meiryo UI" panose="020B0604030504040204" pitchFamily="50" charset="-128"/>
              </a:endParaRPr>
            </a:p>
          </p:txBody>
        </p:sp>
      </p:grpSp>
      <p:grpSp>
        <p:nvGrpSpPr>
          <p:cNvPr id="48" name="グループ化 47">
            <a:extLst>
              <a:ext uri="{FF2B5EF4-FFF2-40B4-BE49-F238E27FC236}">
                <a16:creationId xmlns:a16="http://schemas.microsoft.com/office/drawing/2014/main" id="{D44BD45B-A860-16E2-34EB-FFCAB2E58C7B}"/>
              </a:ext>
            </a:extLst>
          </p:cNvPr>
          <p:cNvGrpSpPr/>
          <p:nvPr/>
        </p:nvGrpSpPr>
        <p:grpSpPr>
          <a:xfrm>
            <a:off x="3074153" y="3863496"/>
            <a:ext cx="2558714" cy="1845610"/>
            <a:chOff x="2983851" y="3816000"/>
            <a:chExt cx="2558714" cy="1845610"/>
          </a:xfrm>
        </p:grpSpPr>
        <p:pic>
          <p:nvPicPr>
            <p:cNvPr id="14" name="図 13">
              <a:extLst>
                <a:ext uri="{FF2B5EF4-FFF2-40B4-BE49-F238E27FC236}">
                  <a16:creationId xmlns:a16="http://schemas.microsoft.com/office/drawing/2014/main" id="{92237E2E-3FA0-4300-AAE5-E59BF54FE3C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18440" y="3816000"/>
              <a:ext cx="2289537" cy="1620000"/>
            </a:xfrm>
            <a:prstGeom prst="rect">
              <a:avLst/>
            </a:prstGeom>
            <a:noFill/>
            <a:ln>
              <a:noFill/>
            </a:ln>
          </p:spPr>
        </p:pic>
        <p:sp>
          <p:nvSpPr>
            <p:cNvPr id="40" name="テキスト ボックス 39">
              <a:extLst>
                <a:ext uri="{FF2B5EF4-FFF2-40B4-BE49-F238E27FC236}">
                  <a16:creationId xmlns:a16="http://schemas.microsoft.com/office/drawing/2014/main" id="{B12C5B65-804B-C96A-B4F3-BFF12B2CA9BA}"/>
                </a:ext>
              </a:extLst>
            </p:cNvPr>
            <p:cNvSpPr txBox="1"/>
            <p:nvPr/>
          </p:nvSpPr>
          <p:spPr>
            <a:xfrm>
              <a:off x="2983851" y="5400000"/>
              <a:ext cx="2558714" cy="261610"/>
            </a:xfrm>
            <a:prstGeom prst="rect">
              <a:avLst/>
            </a:prstGeom>
            <a:noFill/>
          </p:spPr>
          <p:txBody>
            <a:bodyPr wrap="none" rtlCol="0">
              <a:spAutoFit/>
            </a:bodyPr>
            <a:lstStyle/>
            <a:p>
              <a:pPr algn="ct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マイクロプラスチックと放射性</a:t>
              </a:r>
              <a:r>
                <a:rPr kumimoji="1" lang="en-US" altLang="ja-JP" sz="1100" b="1" dirty="0">
                  <a:latin typeface="Meiryo UI" panose="020B0604030504040204" pitchFamily="50" charset="-128"/>
                  <a:ea typeface="Meiryo UI" panose="020B0604030504040204" pitchFamily="50" charset="-128"/>
                </a:rPr>
                <a:t>Cs</a:t>
              </a:r>
              <a:r>
                <a:rPr kumimoji="1" lang="ja-JP" altLang="en-US" sz="1100" b="1" dirty="0">
                  <a:latin typeface="Meiryo UI" panose="020B0604030504040204" pitchFamily="50" charset="-128"/>
                  <a:ea typeface="Meiryo UI" panose="020B0604030504040204" pitchFamily="50" charset="-128"/>
                </a:rPr>
                <a:t>の関係</a:t>
              </a:r>
              <a:r>
                <a:rPr kumimoji="1" lang="en-US" altLang="ja-JP" sz="1100" b="1" dirty="0">
                  <a:latin typeface="Meiryo UI" panose="020B0604030504040204" pitchFamily="50" charset="-128"/>
                  <a:ea typeface="Meiryo UI" panose="020B0604030504040204" pitchFamily="50" charset="-128"/>
                </a:rPr>
                <a:t>】</a:t>
              </a:r>
              <a:endParaRPr kumimoji="1" lang="ja-JP" altLang="en-US" sz="1100" b="1" dirty="0">
                <a:latin typeface="Meiryo UI" panose="020B0604030504040204" pitchFamily="50" charset="-128"/>
                <a:ea typeface="Meiryo UI" panose="020B0604030504040204" pitchFamily="50" charset="-128"/>
              </a:endParaRPr>
            </a:p>
          </p:txBody>
        </p:sp>
      </p:grpSp>
      <p:grpSp>
        <p:nvGrpSpPr>
          <p:cNvPr id="47" name="グループ化 46">
            <a:extLst>
              <a:ext uri="{FF2B5EF4-FFF2-40B4-BE49-F238E27FC236}">
                <a16:creationId xmlns:a16="http://schemas.microsoft.com/office/drawing/2014/main" id="{E9200695-1DEE-D304-5A28-244A9193BE35}"/>
              </a:ext>
            </a:extLst>
          </p:cNvPr>
          <p:cNvGrpSpPr/>
          <p:nvPr/>
        </p:nvGrpSpPr>
        <p:grpSpPr>
          <a:xfrm>
            <a:off x="5760000" y="3863496"/>
            <a:ext cx="2233304" cy="1845610"/>
            <a:chOff x="5749948" y="3816000"/>
            <a:chExt cx="2233304" cy="1845610"/>
          </a:xfrm>
        </p:grpSpPr>
        <p:pic>
          <p:nvPicPr>
            <p:cNvPr id="38" name="図 37">
              <a:extLst>
                <a:ext uri="{FF2B5EF4-FFF2-40B4-BE49-F238E27FC236}">
                  <a16:creationId xmlns:a16="http://schemas.microsoft.com/office/drawing/2014/main" id="{04383393-6475-3536-459B-D9125C6B7164}"/>
                </a:ext>
              </a:extLst>
            </p:cNvPr>
            <p:cNvPicPr>
              <a:picLocks noChangeAspect="1"/>
            </p:cNvPicPr>
            <p:nvPr/>
          </p:nvPicPr>
          <p:blipFill>
            <a:blip r:embed="rId5"/>
            <a:stretch>
              <a:fillRect/>
            </a:stretch>
          </p:blipFill>
          <p:spPr>
            <a:xfrm>
              <a:off x="5759516" y="3816000"/>
              <a:ext cx="2214168" cy="1620000"/>
            </a:xfrm>
            <a:prstGeom prst="rect">
              <a:avLst/>
            </a:prstGeom>
          </p:spPr>
        </p:pic>
        <p:sp>
          <p:nvSpPr>
            <p:cNvPr id="45" name="テキスト ボックス 44">
              <a:extLst>
                <a:ext uri="{FF2B5EF4-FFF2-40B4-BE49-F238E27FC236}">
                  <a16:creationId xmlns:a16="http://schemas.microsoft.com/office/drawing/2014/main" id="{9666B923-220A-216F-DBBE-639CCC8B3F53}"/>
                </a:ext>
              </a:extLst>
            </p:cNvPr>
            <p:cNvSpPr txBox="1"/>
            <p:nvPr/>
          </p:nvSpPr>
          <p:spPr>
            <a:xfrm>
              <a:off x="5749948" y="5400000"/>
              <a:ext cx="2233304" cy="261610"/>
            </a:xfrm>
            <a:prstGeom prst="rect">
              <a:avLst/>
            </a:prstGeom>
            <a:noFill/>
          </p:spPr>
          <p:txBody>
            <a:bodyPr wrap="none" rtlCol="0">
              <a:spAutoFit/>
            </a:bodyPr>
            <a:lstStyle/>
            <a:p>
              <a:pPr algn="ct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生物利用性</a:t>
              </a:r>
              <a:r>
                <a:rPr kumimoji="1" lang="en-US" altLang="ja-JP" sz="1100" b="1" baseline="30000" dirty="0">
                  <a:latin typeface="Meiryo UI" panose="020B0604030504040204" pitchFamily="50" charset="-128"/>
                  <a:ea typeface="Meiryo UI" panose="020B0604030504040204" pitchFamily="50" charset="-128"/>
                </a:rPr>
                <a:t>137</a:t>
              </a:r>
              <a:r>
                <a:rPr kumimoji="1" lang="en-US" altLang="ja-JP" sz="1100" b="1" dirty="0">
                  <a:latin typeface="Meiryo UI" panose="020B0604030504040204" pitchFamily="50" charset="-128"/>
                  <a:ea typeface="Meiryo UI" panose="020B0604030504040204" pitchFamily="50" charset="-128"/>
                </a:rPr>
                <a:t>Cs</a:t>
              </a:r>
              <a:r>
                <a:rPr kumimoji="1" lang="ja-JP" altLang="en-US" sz="1100" b="1" dirty="0">
                  <a:latin typeface="Meiryo UI" panose="020B0604030504040204" pitchFamily="50" charset="-128"/>
                  <a:ea typeface="Meiryo UI" panose="020B0604030504040204" pitchFamily="50" charset="-128"/>
                </a:rPr>
                <a:t>存在量の評価</a:t>
              </a:r>
              <a:r>
                <a:rPr kumimoji="1" lang="en-US" altLang="ja-JP" sz="1100" b="1" dirty="0">
                  <a:latin typeface="Meiryo UI" panose="020B0604030504040204" pitchFamily="50" charset="-128"/>
                  <a:ea typeface="Meiryo UI" panose="020B0604030504040204" pitchFamily="50" charset="-128"/>
                </a:rPr>
                <a:t>】</a:t>
              </a:r>
              <a:endParaRPr kumimoji="1" lang="ja-JP" altLang="en-US" sz="1100" b="1" dirty="0">
                <a:latin typeface="Meiryo UI" panose="020B0604030504040204" pitchFamily="50" charset="-128"/>
                <a:ea typeface="Meiryo UI" panose="020B0604030504040204" pitchFamily="50" charset="-128"/>
              </a:endParaRPr>
            </a:p>
          </p:txBody>
        </p:sp>
      </p:grpSp>
      <p:sp>
        <p:nvSpPr>
          <p:cNvPr id="4" name="吹き出し: 四角形 3">
            <a:extLst>
              <a:ext uri="{FF2B5EF4-FFF2-40B4-BE49-F238E27FC236}">
                <a16:creationId xmlns:a16="http://schemas.microsoft.com/office/drawing/2014/main" id="{A6643B59-9785-2836-9C84-200037796761}"/>
              </a:ext>
            </a:extLst>
          </p:cNvPr>
          <p:cNvSpPr/>
          <p:nvPr/>
        </p:nvSpPr>
        <p:spPr>
          <a:xfrm>
            <a:off x="10200899" y="2205066"/>
            <a:ext cx="2561118" cy="270376"/>
          </a:xfrm>
          <a:prstGeom prst="wedgeRectCallout">
            <a:avLst>
              <a:gd name="adj1" fmla="val -60228"/>
              <a:gd name="adj2" fmla="val -191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100" dirty="0">
                <a:solidFill>
                  <a:schemeClr val="tx1"/>
                </a:solidFill>
              </a:rPr>
              <a:t>Nakanishi et al. (2024) Environ. </a:t>
            </a:r>
            <a:r>
              <a:rPr kumimoji="1" lang="en-US" altLang="ja-JP" sz="1100" dirty="0" err="1">
                <a:solidFill>
                  <a:schemeClr val="tx1"/>
                </a:solidFill>
              </a:rPr>
              <a:t>Pollut</a:t>
            </a:r>
            <a:r>
              <a:rPr kumimoji="1" lang="en-US" altLang="ja-JP" sz="1100" dirty="0">
                <a:solidFill>
                  <a:schemeClr val="tx1"/>
                </a:solidFill>
              </a:rPr>
              <a:t>.</a:t>
            </a:r>
            <a:endParaRPr kumimoji="1" lang="ja-JP" altLang="en-US" sz="1100" dirty="0">
              <a:solidFill>
                <a:schemeClr val="tx1"/>
              </a:solidFill>
            </a:endParaRPr>
          </a:p>
        </p:txBody>
      </p:sp>
      <p:sp>
        <p:nvSpPr>
          <p:cNvPr id="6" name="吹き出し: 四角形 5">
            <a:extLst>
              <a:ext uri="{FF2B5EF4-FFF2-40B4-BE49-F238E27FC236}">
                <a16:creationId xmlns:a16="http://schemas.microsoft.com/office/drawing/2014/main" id="{6CA4C3BD-619A-8AF3-99DB-22E7913BD500}"/>
              </a:ext>
            </a:extLst>
          </p:cNvPr>
          <p:cNvSpPr/>
          <p:nvPr/>
        </p:nvSpPr>
        <p:spPr>
          <a:xfrm>
            <a:off x="10200898" y="2650948"/>
            <a:ext cx="2660079" cy="270376"/>
          </a:xfrm>
          <a:prstGeom prst="wedgeRectCallout">
            <a:avLst>
              <a:gd name="adj1" fmla="val -59764"/>
              <a:gd name="adj2" fmla="val -191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100" dirty="0">
                <a:solidFill>
                  <a:schemeClr val="tx1"/>
                </a:solidFill>
              </a:rPr>
              <a:t>Battulga et al. (2022) Sci. Total Environ.</a:t>
            </a:r>
            <a:endParaRPr kumimoji="1" lang="ja-JP" altLang="en-US" sz="1100" dirty="0">
              <a:solidFill>
                <a:schemeClr val="tx1"/>
              </a:solidFill>
            </a:endParaRPr>
          </a:p>
        </p:txBody>
      </p:sp>
      <p:sp>
        <p:nvSpPr>
          <p:cNvPr id="8" name="吹き出し: 四角形 7">
            <a:extLst>
              <a:ext uri="{FF2B5EF4-FFF2-40B4-BE49-F238E27FC236}">
                <a16:creationId xmlns:a16="http://schemas.microsoft.com/office/drawing/2014/main" id="{B67AC117-4896-475F-3057-0FAC7E86E433}"/>
              </a:ext>
            </a:extLst>
          </p:cNvPr>
          <p:cNvSpPr/>
          <p:nvPr/>
        </p:nvSpPr>
        <p:spPr>
          <a:xfrm>
            <a:off x="10200899" y="3009448"/>
            <a:ext cx="2493824" cy="270376"/>
          </a:xfrm>
          <a:prstGeom prst="wedgeRectCallout">
            <a:avLst>
              <a:gd name="adj1" fmla="val -59605"/>
              <a:gd name="adj2" fmla="val -338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100" dirty="0">
                <a:solidFill>
                  <a:schemeClr val="tx1"/>
                </a:solidFill>
              </a:rPr>
              <a:t>Tanaka et al. (2024) ACS ES&amp;T Wat.</a:t>
            </a:r>
            <a:endParaRPr kumimoji="1" lang="ja-JP" altLang="en-US" sz="1100" dirty="0">
              <a:solidFill>
                <a:schemeClr val="tx1"/>
              </a:solidFill>
            </a:endParaRPr>
          </a:p>
        </p:txBody>
      </p:sp>
      <p:sp>
        <p:nvSpPr>
          <p:cNvPr id="9" name="吹き出し: 四角形 8">
            <a:extLst>
              <a:ext uri="{FF2B5EF4-FFF2-40B4-BE49-F238E27FC236}">
                <a16:creationId xmlns:a16="http://schemas.microsoft.com/office/drawing/2014/main" id="{952FE525-47A4-9316-8777-90675DD58C0E}"/>
              </a:ext>
            </a:extLst>
          </p:cNvPr>
          <p:cNvSpPr/>
          <p:nvPr/>
        </p:nvSpPr>
        <p:spPr>
          <a:xfrm>
            <a:off x="10201019" y="3415188"/>
            <a:ext cx="2010773" cy="270376"/>
          </a:xfrm>
          <a:prstGeom prst="wedgeRectCallout">
            <a:avLst>
              <a:gd name="adj1" fmla="val -62298"/>
              <a:gd name="adj2" fmla="val -191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100" dirty="0">
                <a:solidFill>
                  <a:schemeClr val="tx1"/>
                </a:solidFill>
              </a:rPr>
              <a:t>Nakanishi et al., ICRER 2024</a:t>
            </a:r>
            <a:endParaRPr kumimoji="1" lang="ja-JP" altLang="en-US" sz="1100" dirty="0">
              <a:solidFill>
                <a:schemeClr val="tx1"/>
              </a:solidFill>
            </a:endParaRPr>
          </a:p>
        </p:txBody>
      </p:sp>
      <p:sp>
        <p:nvSpPr>
          <p:cNvPr id="10" name="吹き出し: 四角形 9">
            <a:extLst>
              <a:ext uri="{FF2B5EF4-FFF2-40B4-BE49-F238E27FC236}">
                <a16:creationId xmlns:a16="http://schemas.microsoft.com/office/drawing/2014/main" id="{04BF2DC1-E576-7542-8DE3-9C07DF3B6E26}"/>
              </a:ext>
            </a:extLst>
          </p:cNvPr>
          <p:cNvSpPr/>
          <p:nvPr/>
        </p:nvSpPr>
        <p:spPr>
          <a:xfrm>
            <a:off x="10200898" y="1877026"/>
            <a:ext cx="1171705" cy="270376"/>
          </a:xfrm>
          <a:prstGeom prst="wedgeRectCallout">
            <a:avLst>
              <a:gd name="adj1" fmla="val -70913"/>
              <a:gd name="adj2" fmla="val 1565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rPr>
              <a:t>自治体説明資料</a:t>
            </a:r>
            <a:endParaRPr kumimoji="1" lang="ja-JP" altLang="en-US" sz="1100" dirty="0">
              <a:solidFill>
                <a:schemeClr val="tx1"/>
              </a:solidFill>
            </a:endParaRPr>
          </a:p>
        </p:txBody>
      </p:sp>
    </p:spTree>
    <p:extLst>
      <p:ext uri="{BB962C8B-B14F-4D97-AF65-F5344CB8AC3E}">
        <p14:creationId xmlns:p14="http://schemas.microsoft.com/office/powerpoint/2010/main" val="2342895268"/>
      </p:ext>
    </p:extLst>
  </p:cSld>
  <p:clrMapOvr>
    <a:masterClrMapping/>
  </p:clrMapOvr>
</p:sld>
</file>

<file path=ppt/theme/theme1.xml><?xml version="1.0" encoding="utf-8"?>
<a:theme xmlns:a="http://schemas.openxmlformats.org/drawingml/2006/main" name="表紙">
  <a:themeElements>
    <a:clrScheme name="表紙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表紙">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表紙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表紙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表紙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表紙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表紙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表紙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表紙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表紙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表紙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表紙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表紙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表紙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agra folie quer titel 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nagra folie quer titel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60009</TotalTime>
  <Words>9395</Words>
  <Application>Microsoft Macintosh PowerPoint</Application>
  <PresentationFormat>A4 210 x 297 mm</PresentationFormat>
  <Paragraphs>817</Paragraphs>
  <Slides>28</Slides>
  <Notes>21</Notes>
  <HiddenSlides>0</HiddenSlides>
  <MMClips>0</MMClips>
  <ScaleCrop>false</ScaleCrop>
  <HeadingPairs>
    <vt:vector size="6" baseType="variant">
      <vt:variant>
        <vt:lpstr>使用されているフォント</vt:lpstr>
      </vt:variant>
      <vt:variant>
        <vt:i4>19</vt:i4>
      </vt:variant>
      <vt:variant>
        <vt:lpstr>テーマ</vt:lpstr>
      </vt:variant>
      <vt:variant>
        <vt:i4>1</vt:i4>
      </vt:variant>
      <vt:variant>
        <vt:lpstr>スライド タイトル</vt:lpstr>
      </vt:variant>
      <vt:variant>
        <vt:i4>28</vt:i4>
      </vt:variant>
    </vt:vector>
  </HeadingPairs>
  <TitlesOfParts>
    <vt:vector size="48" baseType="lpstr">
      <vt:lpstr>BIZ UDPゴシック</vt:lpstr>
      <vt:lpstr>HGP創英角ｺﾞｼｯｸUB</vt:lpstr>
      <vt:lpstr>HGS創英角ｺﾞｼｯｸUB</vt:lpstr>
      <vt:lpstr>Meiryo UI</vt:lpstr>
      <vt:lpstr>ＭＳ Ｐゴシック</vt:lpstr>
      <vt:lpstr>ＭＳ Ｐ明朝</vt:lpstr>
      <vt:lpstr>MS UI Gothic</vt:lpstr>
      <vt:lpstr>MS Gothic</vt:lpstr>
      <vt:lpstr>MS Gothic</vt:lpstr>
      <vt:lpstr>システムフォント（レギュラー）</vt:lpstr>
      <vt:lpstr>メイリオ</vt:lpstr>
      <vt:lpstr>メイリオ</vt:lpstr>
      <vt:lpstr>游ゴシック</vt:lpstr>
      <vt:lpstr>游ゴシック Medium</vt:lpstr>
      <vt:lpstr>Arial</vt:lpstr>
      <vt:lpstr>Calibri</vt:lpstr>
      <vt:lpstr>Franklin Gothic Medium</vt:lpstr>
      <vt:lpstr>Times New Roman</vt:lpstr>
      <vt:lpstr>Wingdings</vt:lpstr>
      <vt:lpstr>表紙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Owner</dc:creator>
  <dc:description>変更前DSN ：資料1-3)_21’、中期自己評価概要r3(副理事長ｃ後)_0616.ppt</dc:description>
  <cp:lastModifiedBy>佐藤 志彦</cp:lastModifiedBy>
  <cp:revision>3684</cp:revision>
  <cp:lastPrinted>2025-02-28T05:21:36Z</cp:lastPrinted>
  <dcterms:created xsi:type="dcterms:W3CDTF">2006-06-14T06:23:34Z</dcterms:created>
  <dcterms:modified xsi:type="dcterms:W3CDTF">2025-03-04T23:50:49Z</dcterms:modified>
</cp:coreProperties>
</file>