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bookmarkIdSeed="2">
  <p:sldMasterIdLst>
    <p:sldMasterId id="2147483671" r:id="rId1"/>
  </p:sldMasterIdLst>
  <p:notesMasterIdLst>
    <p:notesMasterId r:id="rId17"/>
  </p:notesMasterIdLst>
  <p:handoutMasterIdLst>
    <p:handoutMasterId r:id="rId18"/>
  </p:handoutMasterIdLst>
  <p:sldIdLst>
    <p:sldId id="373" r:id="rId2"/>
    <p:sldId id="1902" r:id="rId3"/>
    <p:sldId id="4905" r:id="rId4"/>
    <p:sldId id="2118" r:id="rId5"/>
    <p:sldId id="2117" r:id="rId6"/>
    <p:sldId id="1940" r:id="rId7"/>
    <p:sldId id="4910" r:id="rId8"/>
    <p:sldId id="4904" r:id="rId9"/>
    <p:sldId id="4908" r:id="rId10"/>
    <p:sldId id="4911" r:id="rId11"/>
    <p:sldId id="4915" r:id="rId12"/>
    <p:sldId id="4914" r:id="rId13"/>
    <p:sldId id="4913" r:id="rId14"/>
    <p:sldId id="4902" r:id="rId15"/>
    <p:sldId id="4907" r:id="rId16"/>
  </p:sldIdLst>
  <p:sldSz cx="9906000" cy="6858000" type="A4"/>
  <p:notesSz cx="6735763" cy="9866313"/>
  <p:defaultTextStyle>
    <a:defPPr>
      <a:defRPr lang="ja-JP"/>
    </a:defPPr>
    <a:lvl1pPr algn="l" rtl="0" eaLnBrk="0" fontAlgn="base" hangingPunct="0">
      <a:spcBef>
        <a:spcPct val="0"/>
      </a:spcBef>
      <a:spcAft>
        <a:spcPct val="0"/>
      </a:spcAft>
      <a:defRPr kumimoji="1"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4320" userDrawn="1">
          <p15:clr>
            <a:srgbClr val="A4A3A4"/>
          </p15:clr>
        </p15:guide>
        <p15:guide id="2" pos="3120">
          <p15:clr>
            <a:srgbClr val="A4A3A4"/>
          </p15:clr>
        </p15:guide>
        <p15:guide id="3" orient="horz" pos="482" userDrawn="1">
          <p15:clr>
            <a:srgbClr val="A4A3A4"/>
          </p15:clr>
        </p15:guide>
        <p15:guide id="4" pos="1215" userDrawn="1">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USER3" initials="U" lastIdx="14" clrIdx="6">
    <p:extLst>
      <p:ext uri="{19B8F6BF-5375-455C-9EA6-DF929625EA0E}">
        <p15:presenceInfo xmlns:p15="http://schemas.microsoft.com/office/powerpoint/2012/main" userId="USER3" providerId="None"/>
      </p:ext>
    </p:extLst>
  </p:cmAuthor>
  <p:cmAuthor id="1" name="USER2" initials="U" lastIdx="54" clrIdx="0">
    <p:extLst>
      <p:ext uri="{19B8F6BF-5375-455C-9EA6-DF929625EA0E}">
        <p15:presenceInfo xmlns:p15="http://schemas.microsoft.com/office/powerpoint/2012/main" userId="USER2" providerId="None"/>
      </p:ext>
    </p:extLst>
  </p:cmAuthor>
  <p:cmAuthor id="8" name="USER5" initials="U" lastIdx="17" clrIdx="7">
    <p:extLst>
      <p:ext uri="{19B8F6BF-5375-455C-9EA6-DF929625EA0E}">
        <p15:presenceInfo xmlns:p15="http://schemas.microsoft.com/office/powerpoint/2012/main" userId="USER5" providerId="None"/>
      </p:ext>
    </p:extLst>
  </p:cmAuthor>
  <p:cmAuthor id="2" name="Fukushima kikaku2" initials="Fk" lastIdx="6" clrIdx="1">
    <p:extLst>
      <p:ext uri="{19B8F6BF-5375-455C-9EA6-DF929625EA0E}">
        <p15:presenceInfo xmlns:p15="http://schemas.microsoft.com/office/powerpoint/2012/main" userId="a24ee165ace55756" providerId="Windows Live"/>
      </p:ext>
    </p:extLst>
  </p:cmAuthor>
  <p:cmAuthor id="9" name="hairohp020" initials="h" lastIdx="42" clrIdx="8">
    <p:extLst>
      <p:ext uri="{19B8F6BF-5375-455C-9EA6-DF929625EA0E}">
        <p15:presenceInfo xmlns:p15="http://schemas.microsoft.com/office/powerpoint/2012/main" userId="hairohp020" providerId="None"/>
      </p:ext>
    </p:extLst>
  </p:cmAuthor>
  <p:cmAuthor id="3" name="f-kikaku4" initials="f" lastIdx="97" clrIdx="2">
    <p:extLst>
      <p:ext uri="{19B8F6BF-5375-455C-9EA6-DF929625EA0E}">
        <p15:presenceInfo xmlns:p15="http://schemas.microsoft.com/office/powerpoint/2012/main" userId="f-kikaku4" providerId="None"/>
      </p:ext>
    </p:extLst>
  </p:cmAuthor>
  <p:cmAuthor id="10" name="TR078" initials="T" lastIdx="20" clrIdx="9">
    <p:extLst>
      <p:ext uri="{19B8F6BF-5375-455C-9EA6-DF929625EA0E}">
        <p15:presenceInfo xmlns:p15="http://schemas.microsoft.com/office/powerpoint/2012/main" userId="S-1-5-21-1336273711-1610607055-1736841586-1317" providerId="AD"/>
      </p:ext>
    </p:extLst>
  </p:cmAuthor>
  <p:cmAuthor id="4" name="秋山　陽一" initials="秋山　陽一" lastIdx="22" clrIdx="3">
    <p:extLst>
      <p:ext uri="{19B8F6BF-5375-455C-9EA6-DF929625EA0E}">
        <p15:presenceInfo xmlns:p15="http://schemas.microsoft.com/office/powerpoint/2012/main" userId="S-1-5-21-4126097907-1018090224-2988607086-2463" providerId="AD"/>
      </p:ext>
    </p:extLst>
  </p:cmAuthor>
  <p:cmAuthor id="5" name="n KJ" initials="nK" lastIdx="6" clrIdx="4">
    <p:extLst>
      <p:ext uri="{19B8F6BF-5375-455C-9EA6-DF929625EA0E}">
        <p15:presenceInfo xmlns:p15="http://schemas.microsoft.com/office/powerpoint/2012/main" userId="03780094b619973f" providerId="Windows Live"/>
      </p:ext>
    </p:extLst>
  </p:cmAuthor>
  <p:cmAuthor id="6" name="USER7" initials="U" lastIdx="17" clrIdx="5">
    <p:extLst>
      <p:ext uri="{19B8F6BF-5375-455C-9EA6-DF929625EA0E}">
        <p15:presenceInfo xmlns:p15="http://schemas.microsoft.com/office/powerpoint/2012/main" userId="USER7"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FCCFF"/>
    <a:srgbClr val="DFDFDF"/>
    <a:srgbClr val="CCCCFF"/>
    <a:srgbClr val="A9F9A5"/>
    <a:srgbClr val="FFFFCC"/>
    <a:srgbClr val="FFC000"/>
    <a:srgbClr val="E2AC00"/>
    <a:srgbClr val="99FF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15" autoAdjust="0"/>
    <p:restoredTop sz="96817" autoAdjust="0"/>
  </p:normalViewPr>
  <p:slideViewPr>
    <p:cSldViewPr snapToGrid="0">
      <p:cViewPr varScale="1">
        <p:scale>
          <a:sx n="84" d="100"/>
          <a:sy n="84" d="100"/>
        </p:scale>
        <p:origin x="336" y="96"/>
      </p:cViewPr>
      <p:guideLst>
        <p:guide orient="horz" pos="4320"/>
        <p:guide pos="3120"/>
        <p:guide orient="horz" pos="482"/>
        <p:guide pos="121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068" y="792"/>
      </p:cViewPr>
      <p:guideLst>
        <p:guide orient="horz" pos="3108"/>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20193" cy="493237"/>
          </a:xfrm>
          <a:prstGeom prst="rect">
            <a:avLst/>
          </a:prstGeom>
        </p:spPr>
        <p:txBody>
          <a:bodyPr vert="horz" lIns="90608" tIns="45301" rIns="90608" bIns="45301" rtlCol="0"/>
          <a:lstStyle>
            <a:lvl1pPr algn="l" eaLnBrk="1" hangingPunct="1">
              <a:lnSpc>
                <a:spcPct val="95000"/>
              </a:lnSpc>
              <a:spcBef>
                <a:spcPct val="25000"/>
              </a:spcBef>
              <a:buFont typeface="Wingdings" panose="05000000000000000000" pitchFamily="2" charset="2"/>
              <a:buChar char="Ø"/>
              <a:defRPr sz="1100">
                <a:latin typeface="Arial" charset="0"/>
                <a:ea typeface="ＭＳ Ｐゴシック" pitchFamily="50" charset="-128"/>
                <a:cs typeface="+mn-cs"/>
              </a:defRPr>
            </a:lvl1pPr>
          </a:lstStyle>
          <a:p>
            <a:pPr>
              <a:defRPr/>
            </a:pPr>
            <a:endParaRPr lang="ja-JP" altLang="en-US"/>
          </a:p>
        </p:txBody>
      </p:sp>
      <p:sp>
        <p:nvSpPr>
          <p:cNvPr id="3" name="日付プレースホルダー 2"/>
          <p:cNvSpPr>
            <a:spLocks noGrp="1"/>
          </p:cNvSpPr>
          <p:nvPr>
            <p:ph type="dt" sz="quarter" idx="1"/>
          </p:nvPr>
        </p:nvSpPr>
        <p:spPr>
          <a:xfrm>
            <a:off x="3815572" y="0"/>
            <a:ext cx="2918622" cy="493237"/>
          </a:xfrm>
          <a:prstGeom prst="rect">
            <a:avLst/>
          </a:prstGeom>
        </p:spPr>
        <p:txBody>
          <a:bodyPr vert="horz" wrap="square" lIns="90608" tIns="45301" rIns="90608" bIns="45301" numCol="1" anchor="t" anchorCtr="0" compatLnSpc="1">
            <a:prstTxWarp prst="textNoShape">
              <a:avLst/>
            </a:prstTxWarp>
          </a:bodyPr>
          <a:lstStyle>
            <a:lvl1pPr algn="r" eaLnBrk="1" hangingPunct="1">
              <a:lnSpc>
                <a:spcPct val="95000"/>
              </a:lnSpc>
              <a:spcBef>
                <a:spcPct val="25000"/>
              </a:spcBef>
              <a:buFont typeface="Wingdings" panose="05000000000000000000" pitchFamily="2" charset="2"/>
              <a:buChar char="Ø"/>
              <a:defRPr sz="1100">
                <a:latin typeface="Arial" pitchFamily="34" charset="0"/>
                <a:ea typeface="ＭＳ Ｐゴシック" pitchFamily="50" charset="-128"/>
              </a:defRPr>
            </a:lvl1pPr>
          </a:lstStyle>
          <a:p>
            <a:pPr>
              <a:defRPr/>
            </a:pPr>
            <a:fld id="{0AD7033A-F1DA-448F-9F78-3A9B11F19173}" type="datetimeFigureOut">
              <a:rPr lang="ja-JP" altLang="en-US"/>
              <a:pPr>
                <a:defRPr/>
              </a:pPr>
              <a:t>2025/3/10</a:t>
            </a:fld>
            <a:endParaRPr lang="ja-JP" altLang="en-US"/>
          </a:p>
        </p:txBody>
      </p:sp>
      <p:sp>
        <p:nvSpPr>
          <p:cNvPr id="4" name="フッター プレースホルダー 3"/>
          <p:cNvSpPr>
            <a:spLocks noGrp="1"/>
          </p:cNvSpPr>
          <p:nvPr>
            <p:ph type="ftr" sz="quarter" idx="2"/>
          </p:nvPr>
        </p:nvSpPr>
        <p:spPr>
          <a:xfrm>
            <a:off x="1" y="9371502"/>
            <a:ext cx="2920193" cy="493236"/>
          </a:xfrm>
          <a:prstGeom prst="rect">
            <a:avLst/>
          </a:prstGeom>
        </p:spPr>
        <p:txBody>
          <a:bodyPr vert="horz" lIns="90608" tIns="45301" rIns="90608" bIns="45301" rtlCol="0" anchor="b"/>
          <a:lstStyle>
            <a:lvl1pPr algn="l" eaLnBrk="1" hangingPunct="1">
              <a:lnSpc>
                <a:spcPct val="95000"/>
              </a:lnSpc>
              <a:spcBef>
                <a:spcPct val="25000"/>
              </a:spcBef>
              <a:buFont typeface="Wingdings" panose="05000000000000000000" pitchFamily="2" charset="2"/>
              <a:buChar char="Ø"/>
              <a:defRPr sz="1100">
                <a:latin typeface="Arial" charset="0"/>
                <a:ea typeface="ＭＳ Ｐゴシック" pitchFamily="50" charset="-128"/>
                <a:cs typeface="+mn-cs"/>
              </a:defRPr>
            </a:lvl1pPr>
          </a:lstStyle>
          <a:p>
            <a:pPr>
              <a:defRPr/>
            </a:pPr>
            <a:endParaRPr lang="ja-JP" altLang="en-US"/>
          </a:p>
        </p:txBody>
      </p:sp>
      <p:sp>
        <p:nvSpPr>
          <p:cNvPr id="5" name="スライド番号プレースホルダー 4"/>
          <p:cNvSpPr>
            <a:spLocks noGrp="1"/>
          </p:cNvSpPr>
          <p:nvPr>
            <p:ph type="sldNum" sz="quarter" idx="3"/>
          </p:nvPr>
        </p:nvSpPr>
        <p:spPr>
          <a:xfrm>
            <a:off x="3815572" y="9371502"/>
            <a:ext cx="2918622" cy="493236"/>
          </a:xfrm>
          <a:prstGeom prst="rect">
            <a:avLst/>
          </a:prstGeom>
        </p:spPr>
        <p:txBody>
          <a:bodyPr vert="horz" wrap="square" lIns="90608" tIns="45301" rIns="90608" bIns="45301" numCol="1" anchor="b" anchorCtr="0" compatLnSpc="1">
            <a:prstTxWarp prst="textNoShape">
              <a:avLst/>
            </a:prstTxWarp>
          </a:bodyPr>
          <a:lstStyle>
            <a:lvl1pPr algn="r" eaLnBrk="1" hangingPunct="1">
              <a:lnSpc>
                <a:spcPct val="95000"/>
              </a:lnSpc>
              <a:spcBef>
                <a:spcPct val="25000"/>
              </a:spcBef>
              <a:buFont typeface="Wingdings" pitchFamily="2" charset="2"/>
              <a:buChar char="Ø"/>
              <a:defRPr sz="1100">
                <a:latin typeface="Arial" pitchFamily="34" charset="0"/>
                <a:ea typeface="ＭＳ Ｐゴシック" pitchFamily="50" charset="-128"/>
              </a:defRPr>
            </a:lvl1pPr>
          </a:lstStyle>
          <a:p>
            <a:pPr>
              <a:defRPr/>
            </a:pPr>
            <a:fld id="{3B2B7460-BE63-4127-A2CC-2769740AB284}" type="slidenum">
              <a:rPr lang="ja-JP" altLang="en-US"/>
              <a:pPr>
                <a:defRPr/>
              </a:pPr>
              <a:t>‹#›</a:t>
            </a:fld>
            <a:endParaRPr lang="ja-JP" altLang="en-US"/>
          </a:p>
        </p:txBody>
      </p:sp>
    </p:spTree>
    <p:extLst>
      <p:ext uri="{BB962C8B-B14F-4D97-AF65-F5344CB8AC3E}">
        <p14:creationId xmlns:p14="http://schemas.microsoft.com/office/powerpoint/2010/main" val="433047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2920193" cy="493237"/>
          </a:xfrm>
          <a:prstGeom prst="rect">
            <a:avLst/>
          </a:prstGeom>
          <a:noFill/>
          <a:ln>
            <a:noFill/>
          </a:ln>
        </p:spPr>
        <p:txBody>
          <a:bodyPr vert="horz" wrap="square" lIns="90586" tIns="45291" rIns="90586" bIns="45291" numCol="1" anchor="t" anchorCtr="0" compatLnSpc="1">
            <a:prstTxWarp prst="textNoShape">
              <a:avLst/>
            </a:prstTxWarp>
          </a:bodyPr>
          <a:lstStyle>
            <a:lvl1pPr eaLnBrk="1" hangingPunct="1">
              <a:lnSpc>
                <a:spcPct val="100000"/>
              </a:lnSpc>
              <a:spcBef>
                <a:spcPct val="0"/>
              </a:spcBef>
              <a:buFontTx/>
              <a:buNone/>
              <a:defRPr sz="1100">
                <a:latin typeface="Arial" charset="0"/>
                <a:ea typeface="ＭＳ Ｐゴシック" pitchFamily="50" charset="-128"/>
                <a:cs typeface="+mn-cs"/>
              </a:defRPr>
            </a:lvl1pPr>
          </a:lstStyle>
          <a:p>
            <a:pPr>
              <a:defRPr/>
            </a:pPr>
            <a:endParaRPr lang="en-US" altLang="ja-JP"/>
          </a:p>
        </p:txBody>
      </p:sp>
      <p:sp>
        <p:nvSpPr>
          <p:cNvPr id="8195" name="Rectangle 3"/>
          <p:cNvSpPr>
            <a:spLocks noGrp="1" noChangeArrowheads="1"/>
          </p:cNvSpPr>
          <p:nvPr>
            <p:ph type="dt" idx="1"/>
          </p:nvPr>
        </p:nvSpPr>
        <p:spPr bwMode="auto">
          <a:xfrm>
            <a:off x="3814002" y="0"/>
            <a:ext cx="2920193" cy="493237"/>
          </a:xfrm>
          <a:prstGeom prst="rect">
            <a:avLst/>
          </a:prstGeom>
          <a:noFill/>
          <a:ln>
            <a:noFill/>
          </a:ln>
        </p:spPr>
        <p:txBody>
          <a:bodyPr vert="horz" wrap="square" lIns="90586" tIns="45291" rIns="90586" bIns="45291" numCol="1" anchor="t" anchorCtr="0" compatLnSpc="1">
            <a:prstTxWarp prst="textNoShape">
              <a:avLst/>
            </a:prstTxWarp>
          </a:bodyPr>
          <a:lstStyle>
            <a:lvl1pPr algn="r" eaLnBrk="1" hangingPunct="1">
              <a:lnSpc>
                <a:spcPct val="100000"/>
              </a:lnSpc>
              <a:spcBef>
                <a:spcPct val="0"/>
              </a:spcBef>
              <a:buFontTx/>
              <a:buNone/>
              <a:defRPr sz="1100">
                <a:latin typeface="Arial" charset="0"/>
                <a:ea typeface="ＭＳ Ｐゴシック" pitchFamily="50" charset="-128"/>
                <a:cs typeface="+mn-cs"/>
              </a:defRPr>
            </a:lvl1pPr>
          </a:lstStyle>
          <a:p>
            <a:pPr>
              <a:defRPr/>
            </a:pPr>
            <a:endParaRPr lang="en-US" altLang="ja-JP"/>
          </a:p>
        </p:txBody>
      </p:sp>
      <p:sp>
        <p:nvSpPr>
          <p:cNvPr id="10244" name="Rectangle 4"/>
          <p:cNvSpPr>
            <a:spLocks noGrp="1" noRot="1" noChangeAspect="1" noChangeArrowheads="1" noTextEdit="1"/>
          </p:cNvSpPr>
          <p:nvPr>
            <p:ph type="sldImg" idx="2"/>
          </p:nvPr>
        </p:nvSpPr>
        <p:spPr bwMode="auto">
          <a:xfrm>
            <a:off x="698500" y="741363"/>
            <a:ext cx="5341938"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2320" y="4686539"/>
            <a:ext cx="5391124" cy="4439132"/>
          </a:xfrm>
          <a:prstGeom prst="rect">
            <a:avLst/>
          </a:prstGeom>
          <a:noFill/>
          <a:ln>
            <a:noFill/>
          </a:ln>
        </p:spPr>
        <p:txBody>
          <a:bodyPr vert="horz" wrap="square" lIns="90586" tIns="45291" rIns="90586" bIns="45291"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8198" name="Rectangle 6"/>
          <p:cNvSpPr>
            <a:spLocks noGrp="1" noChangeArrowheads="1"/>
          </p:cNvSpPr>
          <p:nvPr>
            <p:ph type="ftr" sz="quarter" idx="4"/>
          </p:nvPr>
        </p:nvSpPr>
        <p:spPr bwMode="auto">
          <a:xfrm>
            <a:off x="1" y="9371502"/>
            <a:ext cx="2920193" cy="493236"/>
          </a:xfrm>
          <a:prstGeom prst="rect">
            <a:avLst/>
          </a:prstGeom>
          <a:noFill/>
          <a:ln>
            <a:noFill/>
          </a:ln>
        </p:spPr>
        <p:txBody>
          <a:bodyPr vert="horz" wrap="square" lIns="90586" tIns="45291" rIns="90586" bIns="45291" numCol="1" anchor="b" anchorCtr="0" compatLnSpc="1">
            <a:prstTxWarp prst="textNoShape">
              <a:avLst/>
            </a:prstTxWarp>
          </a:bodyPr>
          <a:lstStyle>
            <a:lvl1pPr eaLnBrk="1" hangingPunct="1">
              <a:lnSpc>
                <a:spcPct val="100000"/>
              </a:lnSpc>
              <a:spcBef>
                <a:spcPct val="0"/>
              </a:spcBef>
              <a:buFontTx/>
              <a:buNone/>
              <a:defRPr sz="1100">
                <a:latin typeface="Arial" charset="0"/>
                <a:ea typeface="ＭＳ Ｐゴシック" pitchFamily="50" charset="-128"/>
                <a:cs typeface="+mn-cs"/>
              </a:defRPr>
            </a:lvl1pPr>
          </a:lstStyle>
          <a:p>
            <a:pPr>
              <a:defRPr/>
            </a:pPr>
            <a:endParaRPr lang="en-US" altLang="ja-JP"/>
          </a:p>
        </p:txBody>
      </p:sp>
      <p:sp>
        <p:nvSpPr>
          <p:cNvPr id="8199" name="Rectangle 7"/>
          <p:cNvSpPr>
            <a:spLocks noGrp="1" noChangeArrowheads="1"/>
          </p:cNvSpPr>
          <p:nvPr>
            <p:ph type="sldNum" sz="quarter" idx="5"/>
          </p:nvPr>
        </p:nvSpPr>
        <p:spPr bwMode="auto">
          <a:xfrm>
            <a:off x="3814002" y="9371502"/>
            <a:ext cx="2920193" cy="493236"/>
          </a:xfrm>
          <a:prstGeom prst="rect">
            <a:avLst/>
          </a:prstGeom>
          <a:noFill/>
          <a:ln>
            <a:noFill/>
          </a:ln>
        </p:spPr>
        <p:txBody>
          <a:bodyPr vert="horz" wrap="square" lIns="90586" tIns="45291" rIns="90586" bIns="45291" numCol="1" anchor="b" anchorCtr="0" compatLnSpc="1">
            <a:prstTxWarp prst="textNoShape">
              <a:avLst/>
            </a:prstTxWarp>
          </a:bodyPr>
          <a:lstStyle>
            <a:lvl1pPr algn="r" eaLnBrk="1" hangingPunct="1">
              <a:defRPr sz="1100">
                <a:latin typeface="Arial" pitchFamily="34" charset="0"/>
                <a:ea typeface="ＭＳ Ｐゴシック" pitchFamily="50" charset="-128"/>
              </a:defRPr>
            </a:lvl1pPr>
          </a:lstStyle>
          <a:p>
            <a:pPr>
              <a:defRPr/>
            </a:pPr>
            <a:fld id="{091005D2-7BD9-4394-BB4E-ED2FF8AB8EC0}" type="slidenum">
              <a:rPr lang="en-US" altLang="ja-JP"/>
              <a:pPr>
                <a:defRPr/>
              </a:pPr>
              <a:t>‹#›</a:t>
            </a:fld>
            <a:endParaRPr lang="en-US" altLang="ja-JP"/>
          </a:p>
        </p:txBody>
      </p:sp>
    </p:spTree>
    <p:extLst>
      <p:ext uri="{BB962C8B-B14F-4D97-AF65-F5344CB8AC3E}">
        <p14:creationId xmlns:p14="http://schemas.microsoft.com/office/powerpoint/2010/main" val="1773517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charset="0"/>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ja-JP" altLang="en-US">
              <a:latin typeface="Arial" panose="020B0604020202020204" pitchFamily="34" charset="0"/>
            </a:endParaRPr>
          </a:p>
        </p:txBody>
      </p:sp>
    </p:spTree>
    <p:extLst>
      <p:ext uri="{BB962C8B-B14F-4D97-AF65-F5344CB8AC3E}">
        <p14:creationId xmlns:p14="http://schemas.microsoft.com/office/powerpoint/2010/main" val="1501625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13</a:t>
            </a:fld>
            <a:endParaRPr lang="en-US" altLang="ja-JP">
              <a:solidFill>
                <a:srgbClr val="000000"/>
              </a:solidFill>
              <a:ea typeface="ＭＳ Ｐゴシック" panose="020B0600070205080204" charset="-128"/>
            </a:endParaRPr>
          </a:p>
        </p:txBody>
      </p:sp>
      <p:sp>
        <p:nvSpPr>
          <p:cNvPr id="14339" name="Rectangle 2"/>
          <p:cNvSpPr>
            <a:spLocks noGrp="1" noRot="1" noChangeAspect="1" noChangeArrowheads="1" noTextEdit="1"/>
          </p:cNvSpPr>
          <p:nvPr>
            <p:ph type="sldImg"/>
          </p:nvPr>
        </p:nvSpPr>
        <p:spPr>
          <a:xfrm>
            <a:off x="781050" y="768350"/>
            <a:ext cx="5537200" cy="3835400"/>
          </a:xfrm>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2769222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E2DBA-07A7-A508-FDAD-B9430818F6C4}"/>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66B38F24-F361-3A02-8C91-193B211635D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14</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C1C933EC-EA2A-2542-5D46-FB6072C57A7B}"/>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D75FCE26-8B83-31B9-D7E3-C4FAF9F1CB9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1056290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1</a:t>
            </a:fld>
            <a:endParaRPr lang="en-US" altLang="ja-JP">
              <a:solidFill>
                <a:srgbClr val="000000"/>
              </a:solidFill>
              <a:ea typeface="ＭＳ Ｐゴシック" panose="020B0600070205080204" charset="-128"/>
            </a:endParaRPr>
          </a:p>
        </p:txBody>
      </p:sp>
      <p:sp>
        <p:nvSpPr>
          <p:cNvPr id="14339" name="Rectangle 2"/>
          <p:cNvSpPr>
            <a:spLocks noGrp="1" noRot="1" noChangeAspect="1" noChangeArrowheads="1" noTextEdit="1"/>
          </p:cNvSpPr>
          <p:nvPr>
            <p:ph type="sldImg"/>
          </p:nvPr>
        </p:nvSpPr>
        <p:spPr>
          <a:xfrm>
            <a:off x="781050" y="768350"/>
            <a:ext cx="5537200" cy="3835400"/>
          </a:xfrm>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2509520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A4A74-CD87-7DD4-2111-5271E175ECAF}"/>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5CAF1436-FB1F-FE50-0A37-B910CF9A6D8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2</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06ABBBBD-D93B-7CDC-254C-CE9B7AE7E745}"/>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04FE2D44-1D74-EF2F-6026-908483C9C16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416305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B56A2-7479-D9DE-ED80-E8F44FF8BB58}"/>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885BCAD2-A363-9172-777A-D2F3BAF0AB1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3</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5FA70396-FD1D-626C-C566-DC1C3AFF95D7}"/>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705247DC-AA8E-AC1A-16C3-0E0E79E62E9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3866023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410DB-6A2A-C119-AF90-244C2A1B75D5}"/>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07B07012-5962-65C4-CF4E-9359F577E52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4</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F617B409-3B8B-76EB-8033-261F4B771D64}"/>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36BD0462-269E-C3F2-5A44-DF031F4A742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1779104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5</a:t>
            </a:fld>
            <a:endParaRPr lang="en-US" altLang="ja-JP">
              <a:solidFill>
                <a:srgbClr val="000000"/>
              </a:solidFill>
              <a:ea typeface="ＭＳ Ｐゴシック" panose="020B0600070205080204" charset="-128"/>
            </a:endParaRPr>
          </a:p>
        </p:txBody>
      </p:sp>
      <p:sp>
        <p:nvSpPr>
          <p:cNvPr id="14339" name="Rectangle 2"/>
          <p:cNvSpPr>
            <a:spLocks noGrp="1" noRot="1" noChangeAspect="1" noChangeArrowheads="1" noTextEdit="1"/>
          </p:cNvSpPr>
          <p:nvPr>
            <p:ph type="sldImg"/>
          </p:nvPr>
        </p:nvSpPr>
        <p:spPr>
          <a:xfrm>
            <a:off x="781050" y="768350"/>
            <a:ext cx="5537200" cy="3835400"/>
          </a:xfrm>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3984896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A023A-7FEB-05F1-F09D-988CE28CFE3D}"/>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3C6CA2FB-F1D1-A288-E9E8-1DD8D946FFB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6</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D73DC501-7B14-ED7F-61A8-AE6591A197E7}"/>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E6E42831-5603-18FC-0430-FA8067118CA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47280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A0DFD-7EDF-EB62-D9A0-9C46ADD5D75B}"/>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33D19D85-EE90-E66C-C398-7D1AE5BECFB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7</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BD44EB27-B71C-BEF4-3FFE-74766F8CD19A}"/>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D20D4B81-FA00-69F5-BBA4-851C779EE2D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3390794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5EFD2-320A-E8F7-C159-6612852C2D67}"/>
            </a:ext>
          </a:extLst>
        </p:cNvPr>
        <p:cNvGrpSpPr/>
        <p:nvPr/>
      </p:nvGrpSpPr>
      <p:grpSpPr>
        <a:xfrm>
          <a:off x="0" y="0"/>
          <a:ext cx="0" cy="0"/>
          <a:chOff x="0" y="0"/>
          <a:chExt cx="0" cy="0"/>
        </a:xfrm>
      </p:grpSpPr>
      <p:sp>
        <p:nvSpPr>
          <p:cNvPr id="14338" name="Rectangle 7">
            <a:extLst>
              <a:ext uri="{FF2B5EF4-FFF2-40B4-BE49-F238E27FC236}">
                <a16:creationId xmlns:a16="http://schemas.microsoft.com/office/drawing/2014/main" id="{18F27A17-D34C-75DB-E8FE-017603953C4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919">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62577" indent="-290808" defTabSz="935919">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76566"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50875"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22644" indent="-231757" defTabSz="93591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9568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68723"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42397"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4015436" indent="-231757" defTabSz="93591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695691D-02BA-477C-AC40-03650321C5A4}" type="slidenum">
              <a:rPr lang="en-US" altLang="ja-JP" smtClean="0">
                <a:solidFill>
                  <a:srgbClr val="000000"/>
                </a:solidFill>
                <a:ea typeface="ＭＳ Ｐゴシック" panose="020B0600070205080204" charset="-128"/>
              </a:rPr>
              <a:t>8</a:t>
            </a:fld>
            <a:endParaRPr lang="en-US" altLang="ja-JP">
              <a:solidFill>
                <a:srgbClr val="000000"/>
              </a:solidFill>
              <a:ea typeface="ＭＳ Ｐゴシック" panose="020B0600070205080204" charset="-128"/>
            </a:endParaRPr>
          </a:p>
        </p:txBody>
      </p:sp>
      <p:sp>
        <p:nvSpPr>
          <p:cNvPr id="14339" name="Rectangle 2">
            <a:extLst>
              <a:ext uri="{FF2B5EF4-FFF2-40B4-BE49-F238E27FC236}">
                <a16:creationId xmlns:a16="http://schemas.microsoft.com/office/drawing/2014/main" id="{122D09C3-364F-8EDB-5D8E-6BD4F422EF49}"/>
              </a:ext>
            </a:extLst>
          </p:cNvPr>
          <p:cNvSpPr>
            <a:spLocks noGrp="1" noRot="1" noChangeAspect="1" noChangeArrowheads="1" noTextEdit="1"/>
          </p:cNvSpPr>
          <p:nvPr>
            <p:ph type="sldImg"/>
          </p:nvPr>
        </p:nvSpPr>
        <p:spPr>
          <a:xfrm>
            <a:off x="781050" y="768350"/>
            <a:ext cx="5537200" cy="3835400"/>
          </a:xfrm>
        </p:spPr>
      </p:sp>
      <p:sp>
        <p:nvSpPr>
          <p:cNvPr id="14340" name="Rectangle 3">
            <a:extLst>
              <a:ext uri="{FF2B5EF4-FFF2-40B4-BE49-F238E27FC236}">
                <a16:creationId xmlns:a16="http://schemas.microsoft.com/office/drawing/2014/main" id="{5C46A9DF-6E01-107B-DD3F-5713D6B2707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panose="02020600040205080304" pitchFamily="18" charset="-128"/>
            </a:endParaRPr>
          </a:p>
        </p:txBody>
      </p:sp>
    </p:spTree>
    <p:extLst>
      <p:ext uri="{BB962C8B-B14F-4D97-AF65-F5344CB8AC3E}">
        <p14:creationId xmlns:p14="http://schemas.microsoft.com/office/powerpoint/2010/main" val="331885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5"/>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ECE737F3-9491-4329-A69D-47A8CEC99F57}" type="datetime1">
              <a:rPr lang="en-US" altLang="ja-JP"/>
              <a:pPr>
                <a:defRPr/>
              </a:pPr>
              <a:t>3/10/2025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86AD85E-6E9E-43F0-9F94-F3645CFC486D}" type="slidenum">
              <a:rPr lang="en-US" altLang="ja-JP"/>
              <a:pPr>
                <a:defRPr/>
              </a:pPr>
              <a:t>‹#›</a:t>
            </a:fld>
            <a:endParaRPr lang="en-US" altLang="ja-JP"/>
          </a:p>
        </p:txBody>
      </p:sp>
    </p:spTree>
    <p:extLst>
      <p:ext uri="{BB962C8B-B14F-4D97-AF65-F5344CB8AC3E}">
        <p14:creationId xmlns:p14="http://schemas.microsoft.com/office/powerpoint/2010/main" val="1126683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3CA3A60B-C987-4168-BBC9-A6669B74B395}" type="datetime1">
              <a:rPr lang="en-US" altLang="ja-JP"/>
              <a:pPr>
                <a:defRPr/>
              </a:pPr>
              <a:t>3/10/2025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D097B9D-7E06-4D1A-8A39-F41C2D0C4274}" type="slidenum">
              <a:rPr lang="en-US" altLang="ja-JP"/>
              <a:pPr>
                <a:defRPr/>
              </a:pPr>
              <a:t>‹#›</a:t>
            </a:fld>
            <a:endParaRPr lang="en-US" altLang="ja-JP"/>
          </a:p>
        </p:txBody>
      </p:sp>
    </p:spTree>
    <p:extLst>
      <p:ext uri="{BB962C8B-B14F-4D97-AF65-F5344CB8AC3E}">
        <p14:creationId xmlns:p14="http://schemas.microsoft.com/office/powerpoint/2010/main" val="130396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8"/>
            <a:ext cx="65341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1F9F2DEB-8250-4EE5-B4AE-3CEFF5EE6997}" type="datetime1">
              <a:rPr lang="en-US" altLang="ja-JP"/>
              <a:pPr>
                <a:defRPr/>
              </a:pPr>
              <a:t>3/10/2025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8C65900-97B9-4C2B-875E-76F7F986ADB2}" type="slidenum">
              <a:rPr lang="en-US" altLang="ja-JP"/>
              <a:pPr>
                <a:defRPr/>
              </a:pPr>
              <a:t>‹#›</a:t>
            </a:fld>
            <a:endParaRPr lang="en-US" altLang="ja-JP"/>
          </a:p>
        </p:txBody>
      </p:sp>
    </p:spTree>
    <p:extLst>
      <p:ext uri="{BB962C8B-B14F-4D97-AF65-F5344CB8AC3E}">
        <p14:creationId xmlns:p14="http://schemas.microsoft.com/office/powerpoint/2010/main" val="424023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495300" y="1600200"/>
            <a:ext cx="43815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29200" y="1600200"/>
            <a:ext cx="43815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E86A347E-1F65-4B2F-AE91-8AB912AE69D5}" type="datetime1">
              <a:rPr lang="en-US" altLang="ja-JP"/>
              <a:pPr>
                <a:defRPr/>
              </a:pPr>
              <a:t>3/10/2025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E07186C-F6A1-4CA6-9F7C-B4B3C7B02612}" type="slidenum">
              <a:rPr lang="en-US" altLang="ja-JP"/>
              <a:pPr>
                <a:defRPr/>
              </a:pPr>
              <a:t>‹#›</a:t>
            </a:fld>
            <a:endParaRPr lang="en-US" altLang="ja-JP"/>
          </a:p>
        </p:txBody>
      </p:sp>
    </p:spTree>
    <p:extLst>
      <p:ext uri="{BB962C8B-B14F-4D97-AF65-F5344CB8AC3E}">
        <p14:creationId xmlns:p14="http://schemas.microsoft.com/office/powerpoint/2010/main" val="1459003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0"/>
            <a:ext cx="43815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29200" y="1600200"/>
            <a:ext cx="43815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29200" y="3938588"/>
            <a:ext cx="43815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fld id="{7229B8C7-B07D-4740-A682-0EE7944F81EF}" type="datetime1">
              <a:rPr lang="en-US" altLang="ja-JP"/>
              <a:pPr>
                <a:defRPr/>
              </a:pPr>
              <a:t>3/10/2025</a:t>
            </a:fld>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6563DCEC-538B-4010-89A4-0C47A446C2EB}" type="slidenum">
              <a:rPr lang="en-US" altLang="ja-JP"/>
              <a:pPr>
                <a:defRPr/>
              </a:pPr>
              <a:t>‹#›</a:t>
            </a:fld>
            <a:endParaRPr lang="en-US" altLang="ja-JP"/>
          </a:p>
        </p:txBody>
      </p:sp>
    </p:spTree>
    <p:extLst>
      <p:ext uri="{BB962C8B-B14F-4D97-AF65-F5344CB8AC3E}">
        <p14:creationId xmlns:p14="http://schemas.microsoft.com/office/powerpoint/2010/main" val="1474117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95300" y="1600200"/>
            <a:ext cx="89154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FA37F113-A8C1-4F93-9CF7-CC77618DEF4C}" type="datetime1">
              <a:rPr lang="en-US" altLang="ja-JP"/>
              <a:pPr>
                <a:defRPr/>
              </a:pPr>
              <a:t>3/10/2025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B39D090-FADD-458F-9108-FBC83A67B54C}" type="slidenum">
              <a:rPr lang="en-US" altLang="ja-JP"/>
              <a:pPr>
                <a:defRPr/>
              </a:pPr>
              <a:t>‹#›</a:t>
            </a:fld>
            <a:endParaRPr lang="en-US" altLang="ja-JP"/>
          </a:p>
        </p:txBody>
      </p:sp>
    </p:spTree>
    <p:extLst>
      <p:ext uri="{BB962C8B-B14F-4D97-AF65-F5344CB8AC3E}">
        <p14:creationId xmlns:p14="http://schemas.microsoft.com/office/powerpoint/2010/main" val="1834015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C8708C2-0A82-4D8E-8011-65F757D1D5B3}" type="datetime1">
              <a:rPr lang="en-US" altLang="ja-JP"/>
              <a:pPr>
                <a:defRPr/>
              </a:pPr>
              <a:t>3/10/2025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D48E8AC-2BCD-4969-804C-9B04BCFE9933}" type="slidenum">
              <a:rPr lang="en-US" altLang="ja-JP"/>
              <a:pPr>
                <a:defRPr/>
              </a:pPr>
              <a:t>‹#›</a:t>
            </a:fld>
            <a:endParaRPr lang="en-US" altLang="ja-JP"/>
          </a:p>
        </p:txBody>
      </p:sp>
    </p:spTree>
    <p:extLst>
      <p:ext uri="{BB962C8B-B14F-4D97-AF65-F5344CB8AC3E}">
        <p14:creationId xmlns:p14="http://schemas.microsoft.com/office/powerpoint/2010/main" val="90520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7474680-506F-484E-92DB-EDD6CF98B009}" type="datetime1">
              <a:rPr lang="en-US" altLang="ja-JP"/>
              <a:pPr>
                <a:defRPr/>
              </a:pPr>
              <a:t>3/10/2025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5D88179-6CA3-42C7-9104-F44F4167BF9C}" type="slidenum">
              <a:rPr lang="en-US" altLang="ja-JP"/>
              <a:pPr>
                <a:defRPr/>
              </a:pPr>
              <a:t>‹#›</a:t>
            </a:fld>
            <a:endParaRPr lang="en-US" altLang="ja-JP"/>
          </a:p>
        </p:txBody>
      </p:sp>
    </p:spTree>
    <p:extLst>
      <p:ext uri="{BB962C8B-B14F-4D97-AF65-F5344CB8AC3E}">
        <p14:creationId xmlns:p14="http://schemas.microsoft.com/office/powerpoint/2010/main" val="2914108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17F222C-7F37-4F79-9E5F-41049856A6C2}" type="datetime1">
              <a:rPr lang="en-US" altLang="ja-JP"/>
              <a:pPr>
                <a:defRPr/>
              </a:pPr>
              <a:t>3/10/2025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35C2122-1929-4F13-B82A-7F2363A9D1C2}" type="slidenum">
              <a:rPr lang="en-US" altLang="ja-JP"/>
              <a:pPr>
                <a:defRPr/>
              </a:pPr>
              <a:t>‹#›</a:t>
            </a:fld>
            <a:endParaRPr lang="en-US" altLang="ja-JP"/>
          </a:p>
        </p:txBody>
      </p:sp>
    </p:spTree>
    <p:extLst>
      <p:ext uri="{BB962C8B-B14F-4D97-AF65-F5344CB8AC3E}">
        <p14:creationId xmlns:p14="http://schemas.microsoft.com/office/powerpoint/2010/main" val="969100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1E6A316B-3520-49F3-AB1F-77AB74C93588}" type="datetime1">
              <a:rPr lang="en-US" altLang="ja-JP"/>
              <a:pPr>
                <a:defRPr/>
              </a:pPr>
              <a:t>3/10/2025</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1E3804BF-6935-4FC1-9167-FDB59C0FFE10}" type="slidenum">
              <a:rPr lang="en-US" altLang="ja-JP"/>
              <a:pPr>
                <a:defRPr/>
              </a:pPr>
              <a:t>‹#›</a:t>
            </a:fld>
            <a:endParaRPr lang="en-US" altLang="ja-JP"/>
          </a:p>
        </p:txBody>
      </p:sp>
    </p:spTree>
    <p:extLst>
      <p:ext uri="{BB962C8B-B14F-4D97-AF65-F5344CB8AC3E}">
        <p14:creationId xmlns:p14="http://schemas.microsoft.com/office/powerpoint/2010/main" val="3759607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540BE77F-7B91-47BA-B544-15312EE0163F}" type="datetime1">
              <a:rPr lang="en-US" altLang="ja-JP"/>
              <a:pPr>
                <a:defRPr/>
              </a:pPr>
              <a:t>3/10/2025</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110A222C-02E1-4D29-B081-F0A79AE5864B}" type="slidenum">
              <a:rPr lang="en-US" altLang="ja-JP"/>
              <a:pPr>
                <a:defRPr/>
              </a:pPr>
              <a:t>‹#›</a:t>
            </a:fld>
            <a:endParaRPr lang="en-US" altLang="ja-JP"/>
          </a:p>
        </p:txBody>
      </p:sp>
    </p:spTree>
    <p:extLst>
      <p:ext uri="{BB962C8B-B14F-4D97-AF65-F5344CB8AC3E}">
        <p14:creationId xmlns:p14="http://schemas.microsoft.com/office/powerpoint/2010/main" val="3080120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293B840-22CC-4250-ABF0-65C42163F842}" type="datetime1">
              <a:rPr lang="en-US" altLang="ja-JP"/>
              <a:pPr>
                <a:defRPr/>
              </a:pPr>
              <a:t>3/10/2025</a:t>
            </a:fld>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4DDBA95E-0A14-423F-97E9-FD76BCDC5836}" type="slidenum">
              <a:rPr lang="en-US" altLang="ja-JP"/>
              <a:pPr>
                <a:defRPr/>
              </a:pPr>
              <a:t>‹#›</a:t>
            </a:fld>
            <a:endParaRPr lang="en-US" altLang="ja-JP"/>
          </a:p>
        </p:txBody>
      </p:sp>
    </p:spTree>
    <p:extLst>
      <p:ext uri="{BB962C8B-B14F-4D97-AF65-F5344CB8AC3E}">
        <p14:creationId xmlns:p14="http://schemas.microsoft.com/office/powerpoint/2010/main" val="2241860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7C8066A2-95E4-405A-820C-2F0573CBB730}" type="datetime1">
              <a:rPr lang="en-US" altLang="ja-JP"/>
              <a:pPr>
                <a:defRPr/>
              </a:pPr>
              <a:t>3/10/2025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53D20F8C-7D7B-46F0-8898-5EA2484559F1}" type="slidenum">
              <a:rPr lang="en-US" altLang="ja-JP"/>
              <a:pPr>
                <a:defRPr/>
              </a:pPr>
              <a:t>‹#›</a:t>
            </a:fld>
            <a:endParaRPr lang="en-US" altLang="ja-JP"/>
          </a:p>
        </p:txBody>
      </p:sp>
    </p:spTree>
    <p:extLst>
      <p:ext uri="{BB962C8B-B14F-4D97-AF65-F5344CB8AC3E}">
        <p14:creationId xmlns:p14="http://schemas.microsoft.com/office/powerpoint/2010/main" val="1920893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9146364D-4D53-48B5-8B59-612A5E25A34D}" type="datetime1">
              <a:rPr lang="en-US" altLang="ja-JP"/>
              <a:pPr>
                <a:defRPr/>
              </a:pPr>
              <a:t>3/10/2025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46D1D65E-EB79-40BE-9BDD-5631C626366B}" type="slidenum">
              <a:rPr lang="en-US" altLang="ja-JP"/>
              <a:pPr>
                <a:defRPr/>
              </a:pPr>
              <a:t>‹#›</a:t>
            </a:fld>
            <a:endParaRPr lang="en-US" altLang="ja-JP"/>
          </a:p>
        </p:txBody>
      </p:sp>
    </p:spTree>
    <p:extLst>
      <p:ext uri="{BB962C8B-B14F-4D97-AF65-F5344CB8AC3E}">
        <p14:creationId xmlns:p14="http://schemas.microsoft.com/office/powerpoint/2010/main" val="2581834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0420"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ea typeface="ＭＳ Ｐゴシック" pitchFamily="50" charset="-128"/>
              </a:defRPr>
            </a:lvl1pPr>
          </a:lstStyle>
          <a:p>
            <a:pPr>
              <a:defRPr/>
            </a:pPr>
            <a:fld id="{8E4222A5-337E-4316-864C-30066069A9A5}" type="datetime1">
              <a:rPr lang="en-US" altLang="ja-JP"/>
              <a:pPr>
                <a:defRPr/>
              </a:pPr>
              <a:t>3/10/2025</a:t>
            </a:fld>
            <a:endParaRPr lang="en-US" altLang="ja-JP"/>
          </a:p>
        </p:txBody>
      </p:sp>
      <p:sp>
        <p:nvSpPr>
          <p:cNvPr id="60421"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latin typeface="Arial" charset="0"/>
                <a:ea typeface="ＭＳ Ｐゴシック" pitchFamily="50" charset="-128"/>
                <a:cs typeface="+mn-cs"/>
              </a:defRPr>
            </a:lvl1pPr>
          </a:lstStyle>
          <a:p>
            <a:pPr>
              <a:defRPr/>
            </a:pPr>
            <a:endParaRPr lang="en-US" altLang="ja-JP"/>
          </a:p>
        </p:txBody>
      </p:sp>
      <p:sp>
        <p:nvSpPr>
          <p:cNvPr id="60422" name="Rectangle 6"/>
          <p:cNvSpPr>
            <a:spLocks noGrp="1" noChangeArrowheads="1"/>
          </p:cNvSpPr>
          <p:nvPr>
            <p:ph type="sldNum" sz="quarter" idx="4"/>
          </p:nvPr>
        </p:nvSpPr>
        <p:spPr bwMode="auto">
          <a:xfrm>
            <a:off x="9201150" y="6381750"/>
            <a:ext cx="635000" cy="2873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600" b="1">
                <a:latin typeface="Arial" pitchFamily="34" charset="0"/>
                <a:ea typeface="ＭＳ Ｐゴシック" pitchFamily="50" charset="-128"/>
              </a:defRPr>
            </a:lvl1pPr>
          </a:lstStyle>
          <a:p>
            <a:pPr>
              <a:defRPr/>
            </a:pPr>
            <a:fld id="{C937DAB1-141A-4C36-B935-9211329ACA41}"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ＭＳ Ｐゴシック" charset="0"/>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cs typeface="ＭＳ Ｐゴシック" charset="0"/>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JPG"/><Relationship Id="rId5" Type="http://schemas.openxmlformats.org/officeDocument/2006/relationships/image" Target="../media/image10.jpeg"/><Relationship Id="rId10" Type="http://schemas.openxmlformats.org/officeDocument/2006/relationships/image" Target="../media/image15.JPG"/><Relationship Id="rId4" Type="http://schemas.openxmlformats.org/officeDocument/2006/relationships/image" Target="../media/image9.jpeg"/><Relationship Id="rId9" Type="http://schemas.openxmlformats.org/officeDocument/2006/relationships/image" Target="../media/image14.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41" name="Text Box 5"/>
          <p:cNvSpPr txBox="1">
            <a:spLocks noChangeArrowheads="1"/>
          </p:cNvSpPr>
          <p:nvPr/>
        </p:nvSpPr>
        <p:spPr bwMode="auto">
          <a:xfrm>
            <a:off x="438545" y="2367655"/>
            <a:ext cx="9057018" cy="580666"/>
          </a:xfrm>
          <a:prstGeom prst="rect">
            <a:avLst/>
          </a:prstGeom>
          <a:noFill/>
          <a:ln w="9525">
            <a:noFill/>
            <a:miter lim="800000"/>
            <a:headEnd/>
            <a:tailEnd/>
          </a:ln>
          <a:effectLst/>
        </p:spPr>
        <p:txBody>
          <a:bodyPr wrap="square" lIns="87367" tIns="43685" rIns="87367" bIns="43685">
            <a:spAutoFit/>
          </a:bodyPr>
          <a:lstStyle/>
          <a:p>
            <a:pPr algn="ctr" eaLnBrk="1" hangingPunct="1">
              <a:defRPr/>
            </a:pPr>
            <a:r>
              <a:rPr kumimoji="1" lang="ja-JP" altLang="en-US" sz="3200" dirty="0">
                <a:latin typeface="ＭＳ ゴシック" panose="020B0609070205080204" pitchFamily="49" charset="-128"/>
                <a:ea typeface="ＭＳ ゴシック" panose="020B0609070205080204" pitchFamily="49" charset="-128"/>
                <a:cs typeface="メイリオ" pitchFamily="50" charset="-128"/>
              </a:rPr>
              <a:t>評価委員会の目的と背景について</a:t>
            </a:r>
          </a:p>
        </p:txBody>
      </p:sp>
      <p:sp>
        <p:nvSpPr>
          <p:cNvPr id="13" name="Rectangle 2"/>
          <p:cNvSpPr txBox="1">
            <a:spLocks noChangeArrowheads="1"/>
          </p:cNvSpPr>
          <p:nvPr/>
        </p:nvSpPr>
        <p:spPr>
          <a:xfrm>
            <a:off x="857761" y="4200012"/>
            <a:ext cx="8218587" cy="1799924"/>
          </a:xfrm>
          <a:prstGeom prst="rect">
            <a:avLst/>
          </a:prstGeom>
        </p:spPr>
        <p:txBody>
          <a:bodyPr lIns="93342" tIns="46671" rIns="93342" bIns="46671">
            <a:noAutofit/>
          </a:bodyPr>
          <a:lstStyle>
            <a:lvl1pPr algn="l" defTabSz="975116" rtl="0" eaLnBrk="1" latinLnBrk="0" hangingPunct="1">
              <a:spcBef>
                <a:spcPct val="0"/>
              </a:spcBef>
              <a:buNone/>
              <a:defRPr kumimoji="1" sz="3800" kern="1200" cap="all" spc="-64" baseline="0">
                <a:solidFill>
                  <a:schemeClr val="tx2"/>
                </a:solidFill>
                <a:latin typeface="+mj-lt"/>
                <a:ea typeface="+mj-ea"/>
                <a:cs typeface="+mj-cs"/>
              </a:defRPr>
            </a:lvl1pPr>
          </a:lstStyle>
          <a:p>
            <a:pPr algn="ctr">
              <a:lnSpc>
                <a:spcPct val="110000"/>
              </a:lnSpc>
              <a:defRPr/>
            </a:pPr>
            <a:r>
              <a:rPr lang="ja-JP" altLang="en-US" sz="2400" dirty="0">
                <a:solidFill>
                  <a:schemeClr val="tx1"/>
                </a:solidFill>
                <a:latin typeface="ＭＳ ゴシック" panose="020B0609070205080204" pitchFamily="49" charset="-128"/>
                <a:ea typeface="ＭＳ ゴシック" panose="020B0609070205080204" pitchFamily="49" charset="-128"/>
                <a:cs typeface="メイリオ" pitchFamily="50" charset="-128"/>
              </a:rPr>
              <a:t>令和７年３月１０日</a:t>
            </a: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a:p>
            <a:pPr algn="ctr">
              <a:lnSpc>
                <a:spcPct val="110000"/>
              </a:lnSpc>
              <a:defRPr/>
            </a:pP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a:p>
            <a:pPr algn="ctr">
              <a:lnSpc>
                <a:spcPct val="110000"/>
              </a:lnSpc>
              <a:defRPr/>
            </a:pPr>
            <a:r>
              <a:rPr lang="ja-JP" altLang="en-US" sz="2400" dirty="0">
                <a:solidFill>
                  <a:schemeClr val="tx1"/>
                </a:solidFill>
                <a:latin typeface="ＭＳ ゴシック" panose="020B0609070205080204" pitchFamily="49" charset="-128"/>
                <a:ea typeface="ＭＳ ゴシック" panose="020B0609070205080204" pitchFamily="49" charset="-128"/>
                <a:cs typeface="メイリオ" pitchFamily="50" charset="-128"/>
              </a:rPr>
              <a:t>福島廃炉安全工学研究所</a:t>
            </a: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a:p>
            <a:pPr algn="ctr">
              <a:lnSpc>
                <a:spcPct val="110000"/>
              </a:lnSpc>
              <a:defRPr/>
            </a:pPr>
            <a:r>
              <a:rPr lang="ja-JP" altLang="en-US" sz="2400" dirty="0">
                <a:solidFill>
                  <a:schemeClr val="tx1"/>
                </a:solidFill>
                <a:latin typeface="ＭＳ ゴシック" panose="020B0609070205080204" pitchFamily="49" charset="-128"/>
                <a:ea typeface="ＭＳ ゴシック" panose="020B0609070205080204" pitchFamily="49" charset="-128"/>
                <a:cs typeface="メイリオ" pitchFamily="50" charset="-128"/>
              </a:rPr>
              <a:t>廃炉環境国際共同研究センター</a:t>
            </a:r>
            <a:endParaRPr lang="en-US" altLang="ja-JP" sz="2400" dirty="0">
              <a:solidFill>
                <a:schemeClr val="tx1"/>
              </a:solidFill>
              <a:latin typeface="ＭＳ ゴシック" panose="020B0609070205080204" pitchFamily="49" charset="-128"/>
              <a:ea typeface="ＭＳ ゴシック" panose="020B0609070205080204" pitchFamily="49" charset="-128"/>
              <a:cs typeface="メイリオ" pitchFamily="50" charset="-128"/>
            </a:endParaRPr>
          </a:p>
        </p:txBody>
      </p:sp>
      <p:sp>
        <p:nvSpPr>
          <p:cNvPr id="2" name="テキスト ボックス 1">
            <a:extLst>
              <a:ext uri="{FF2B5EF4-FFF2-40B4-BE49-F238E27FC236}">
                <a16:creationId xmlns:a16="http://schemas.microsoft.com/office/drawing/2014/main" id="{E1ECD645-F8CA-4103-8778-BF74B70144AA}"/>
              </a:ext>
            </a:extLst>
          </p:cNvPr>
          <p:cNvSpPr txBox="1"/>
          <p:nvPr/>
        </p:nvSpPr>
        <p:spPr>
          <a:xfrm>
            <a:off x="239636" y="1418193"/>
            <a:ext cx="2031325" cy="369332"/>
          </a:xfrm>
          <a:prstGeom prst="rect">
            <a:avLst/>
          </a:prstGeom>
          <a:noFill/>
        </p:spPr>
        <p:txBody>
          <a:bodyPr wrap="none" rtlCol="0">
            <a:spAutoFit/>
          </a:bodyPr>
          <a:lstStyle/>
          <a:p>
            <a:r>
              <a:rPr kumimoji="1" lang="ja-JP" altLang="en-US" sz="1800" dirty="0">
                <a:latin typeface="ＭＳ ゴシック" panose="020B0609070205080204" pitchFamily="49" charset="-128"/>
                <a:ea typeface="ＭＳ ゴシック" panose="020B0609070205080204" pitchFamily="49" charset="-128"/>
                <a:cs typeface="メイリオ" pitchFamily="50" charset="-128"/>
              </a:rPr>
              <a:t>研究開発評価課題</a:t>
            </a:r>
            <a:endParaRPr kumimoji="1" lang="ja-JP" altLang="en-US" dirty="0"/>
          </a:p>
        </p:txBody>
      </p:sp>
      <p:sp>
        <p:nvSpPr>
          <p:cNvPr id="5" name="テキスト ボックス 4">
            <a:extLst>
              <a:ext uri="{FF2B5EF4-FFF2-40B4-BE49-F238E27FC236}">
                <a16:creationId xmlns:a16="http://schemas.microsoft.com/office/drawing/2014/main" id="{4AC701DD-C89C-4C81-AB28-F87546B4413A}"/>
              </a:ext>
            </a:extLst>
          </p:cNvPr>
          <p:cNvSpPr txBox="1"/>
          <p:nvPr/>
        </p:nvSpPr>
        <p:spPr>
          <a:xfrm>
            <a:off x="8814152" y="86765"/>
            <a:ext cx="992579" cy="369332"/>
          </a:xfrm>
          <a:prstGeom prst="rect">
            <a:avLst/>
          </a:prstGeom>
          <a:noFill/>
        </p:spPr>
        <p:txBody>
          <a:bodyPr wrap="none" rtlCol="0">
            <a:spAutoFit/>
          </a:bodyPr>
          <a:lstStyle/>
          <a:p>
            <a:r>
              <a:rPr lang="ja-JP" altLang="en-US">
                <a:latin typeface="ＭＳ ゴシック" panose="020B0609070205080204" pitchFamily="49" charset="-128"/>
                <a:ea typeface="ＭＳ ゴシック" panose="020B0609070205080204" pitchFamily="49" charset="-128"/>
              </a:rPr>
              <a:t>資料</a:t>
            </a:r>
            <a:r>
              <a:rPr lang="en-US" altLang="ja-JP" dirty="0">
                <a:latin typeface="ＭＳ ゴシック" panose="020B0609070205080204" pitchFamily="49" charset="-128"/>
                <a:ea typeface="ＭＳ ゴシック" panose="020B0609070205080204" pitchFamily="49" charset="-128"/>
              </a:rPr>
              <a:t>1-1</a:t>
            </a:r>
            <a:endParaRPr kumimoji="1" lang="ja-JP" alt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円: 塗りつぶしなし 58">
            <a:extLst>
              <a:ext uri="{FF2B5EF4-FFF2-40B4-BE49-F238E27FC236}">
                <a16:creationId xmlns:a16="http://schemas.microsoft.com/office/drawing/2014/main" id="{2CB017A5-3D7B-E435-B9A3-CA01670E8E16}"/>
              </a:ext>
            </a:extLst>
          </p:cNvPr>
          <p:cNvSpPr/>
          <p:nvPr/>
        </p:nvSpPr>
        <p:spPr>
          <a:xfrm>
            <a:off x="91154" y="1392601"/>
            <a:ext cx="9595105" cy="5327176"/>
          </a:xfrm>
          <a:prstGeom prst="donut">
            <a:avLst>
              <a:gd name="adj" fmla="val 8046"/>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Rectangle 7">
            <a:extLst>
              <a:ext uri="{FF2B5EF4-FFF2-40B4-BE49-F238E27FC236}">
                <a16:creationId xmlns:a16="http://schemas.microsoft.com/office/drawing/2014/main" id="{38B58787-4DDC-3E45-48B5-F2AB95B83753}"/>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環境動態研究の成果普及の取り組み </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全体戦略</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4" name="スライド番号プレースホルダー 1">
            <a:extLst>
              <a:ext uri="{FF2B5EF4-FFF2-40B4-BE49-F238E27FC236}">
                <a16:creationId xmlns:a16="http://schemas.microsoft.com/office/drawing/2014/main" id="{2A1E1993-69CD-1F9A-8A19-9021F3126C0A}"/>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9</a:t>
            </a:fld>
            <a:endParaRPr lang="ja-JP" altLang="en-US" sz="2400" dirty="0"/>
          </a:p>
        </p:txBody>
      </p:sp>
      <p:sp>
        <p:nvSpPr>
          <p:cNvPr id="47" name="楕円 46">
            <a:extLst>
              <a:ext uri="{FF2B5EF4-FFF2-40B4-BE49-F238E27FC236}">
                <a16:creationId xmlns:a16="http://schemas.microsoft.com/office/drawing/2014/main" id="{27C789B6-A8DB-EED7-E176-5EB663B3BB0C}"/>
              </a:ext>
            </a:extLst>
          </p:cNvPr>
          <p:cNvSpPr/>
          <p:nvPr/>
        </p:nvSpPr>
        <p:spPr>
          <a:xfrm>
            <a:off x="4101897" y="1286722"/>
            <a:ext cx="1573618" cy="12546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住民</a:t>
            </a:r>
          </a:p>
        </p:txBody>
      </p:sp>
      <p:sp>
        <p:nvSpPr>
          <p:cNvPr id="48" name="楕円 47">
            <a:extLst>
              <a:ext uri="{FF2B5EF4-FFF2-40B4-BE49-F238E27FC236}">
                <a16:creationId xmlns:a16="http://schemas.microsoft.com/office/drawing/2014/main" id="{DB54FCF0-DB6F-9DBB-FF99-16F104AF9D13}"/>
              </a:ext>
            </a:extLst>
          </p:cNvPr>
          <p:cNvSpPr/>
          <p:nvPr/>
        </p:nvSpPr>
        <p:spPr>
          <a:xfrm>
            <a:off x="1056398" y="1613419"/>
            <a:ext cx="1573618" cy="12546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自治体</a:t>
            </a:r>
          </a:p>
        </p:txBody>
      </p:sp>
      <p:sp>
        <p:nvSpPr>
          <p:cNvPr id="49" name="楕円 48">
            <a:extLst>
              <a:ext uri="{FF2B5EF4-FFF2-40B4-BE49-F238E27FC236}">
                <a16:creationId xmlns:a16="http://schemas.microsoft.com/office/drawing/2014/main" id="{E6AF8094-0D99-AC4B-2E41-D61124C9D270}"/>
              </a:ext>
            </a:extLst>
          </p:cNvPr>
          <p:cNvSpPr/>
          <p:nvPr/>
        </p:nvSpPr>
        <p:spPr>
          <a:xfrm>
            <a:off x="7532681" y="1675217"/>
            <a:ext cx="1573618" cy="12546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政府</a:t>
            </a:r>
            <a:endParaRPr kumimoji="1" lang="ja-JP" altLang="en-US" dirty="0">
              <a:solidFill>
                <a:schemeClr val="tx1"/>
              </a:solidFill>
            </a:endParaRPr>
          </a:p>
        </p:txBody>
      </p:sp>
      <p:sp>
        <p:nvSpPr>
          <p:cNvPr id="50" name="楕円 49">
            <a:extLst>
              <a:ext uri="{FF2B5EF4-FFF2-40B4-BE49-F238E27FC236}">
                <a16:creationId xmlns:a16="http://schemas.microsoft.com/office/drawing/2014/main" id="{13DBA6A4-0A0C-D021-EA5D-9743B45B3013}"/>
              </a:ext>
            </a:extLst>
          </p:cNvPr>
          <p:cNvSpPr/>
          <p:nvPr/>
        </p:nvSpPr>
        <p:spPr>
          <a:xfrm>
            <a:off x="432546" y="2535222"/>
            <a:ext cx="1573618" cy="85414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除染検証委員会</a:t>
            </a:r>
          </a:p>
        </p:txBody>
      </p:sp>
      <p:sp>
        <p:nvSpPr>
          <p:cNvPr id="52" name="部分円 51">
            <a:extLst>
              <a:ext uri="{FF2B5EF4-FFF2-40B4-BE49-F238E27FC236}">
                <a16:creationId xmlns:a16="http://schemas.microsoft.com/office/drawing/2014/main" id="{B07B3BCA-92F1-C761-21FE-D3CE7AC77E00}"/>
              </a:ext>
            </a:extLst>
          </p:cNvPr>
          <p:cNvSpPr/>
          <p:nvPr/>
        </p:nvSpPr>
        <p:spPr>
          <a:xfrm>
            <a:off x="3987210" y="3195323"/>
            <a:ext cx="1701209" cy="1701209"/>
          </a:xfrm>
          <a:prstGeom prst="pie">
            <a:avLst>
              <a:gd name="adj1" fmla="val 10799998"/>
              <a:gd name="adj2" fmla="val 16200000"/>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部分円 52">
            <a:extLst>
              <a:ext uri="{FF2B5EF4-FFF2-40B4-BE49-F238E27FC236}">
                <a16:creationId xmlns:a16="http://schemas.microsoft.com/office/drawing/2014/main" id="{5F1E0E39-1985-14EE-7B7E-C873A2028185}"/>
              </a:ext>
            </a:extLst>
          </p:cNvPr>
          <p:cNvSpPr/>
          <p:nvPr/>
        </p:nvSpPr>
        <p:spPr>
          <a:xfrm rot="16200000">
            <a:off x="3987210" y="3306962"/>
            <a:ext cx="1701209" cy="1701209"/>
          </a:xfrm>
          <a:prstGeom prst="pie">
            <a:avLst>
              <a:gd name="adj1" fmla="val 10799998"/>
              <a:gd name="adj2" fmla="val 16200000"/>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4" name="部分円 53">
            <a:extLst>
              <a:ext uri="{FF2B5EF4-FFF2-40B4-BE49-F238E27FC236}">
                <a16:creationId xmlns:a16="http://schemas.microsoft.com/office/drawing/2014/main" id="{0BEB0678-AFBE-7D25-5818-048BBC2377C6}"/>
              </a:ext>
            </a:extLst>
          </p:cNvPr>
          <p:cNvSpPr/>
          <p:nvPr/>
        </p:nvSpPr>
        <p:spPr>
          <a:xfrm flipH="1">
            <a:off x="4157331" y="3195322"/>
            <a:ext cx="1701209" cy="1701209"/>
          </a:xfrm>
          <a:prstGeom prst="pie">
            <a:avLst>
              <a:gd name="adj1" fmla="val 10799998"/>
              <a:gd name="adj2" fmla="val 16200000"/>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5" name="部分円 54">
            <a:extLst>
              <a:ext uri="{FF2B5EF4-FFF2-40B4-BE49-F238E27FC236}">
                <a16:creationId xmlns:a16="http://schemas.microsoft.com/office/drawing/2014/main" id="{3295FB69-5FF4-BFD0-5DBE-F4211157AD09}"/>
              </a:ext>
            </a:extLst>
          </p:cNvPr>
          <p:cNvSpPr/>
          <p:nvPr/>
        </p:nvSpPr>
        <p:spPr>
          <a:xfrm rot="5400000" flipH="1">
            <a:off x="4157331" y="3306961"/>
            <a:ext cx="1701209" cy="1701209"/>
          </a:xfrm>
          <a:prstGeom prst="pie">
            <a:avLst>
              <a:gd name="adj1" fmla="val 10799998"/>
              <a:gd name="adj2" fmla="val 16200000"/>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6" name="楕円 55">
            <a:extLst>
              <a:ext uri="{FF2B5EF4-FFF2-40B4-BE49-F238E27FC236}">
                <a16:creationId xmlns:a16="http://schemas.microsoft.com/office/drawing/2014/main" id="{7961B084-7E57-DAAA-008C-371E94AE7D24}"/>
              </a:ext>
            </a:extLst>
          </p:cNvPr>
          <p:cNvSpPr/>
          <p:nvPr/>
        </p:nvSpPr>
        <p:spPr>
          <a:xfrm>
            <a:off x="7834223" y="5135688"/>
            <a:ext cx="1573618" cy="12546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大学</a:t>
            </a:r>
          </a:p>
        </p:txBody>
      </p:sp>
      <p:sp>
        <p:nvSpPr>
          <p:cNvPr id="57" name="楕円 56">
            <a:extLst>
              <a:ext uri="{FF2B5EF4-FFF2-40B4-BE49-F238E27FC236}">
                <a16:creationId xmlns:a16="http://schemas.microsoft.com/office/drawing/2014/main" id="{BCA6B0B5-5B19-8303-E639-A845D26D8AA2}"/>
              </a:ext>
            </a:extLst>
          </p:cNvPr>
          <p:cNvSpPr/>
          <p:nvPr/>
        </p:nvSpPr>
        <p:spPr>
          <a:xfrm>
            <a:off x="732803" y="5214795"/>
            <a:ext cx="1573618" cy="12546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研究機関</a:t>
            </a:r>
          </a:p>
        </p:txBody>
      </p:sp>
      <p:sp>
        <p:nvSpPr>
          <p:cNvPr id="58" name="楕円 57">
            <a:extLst>
              <a:ext uri="{FF2B5EF4-FFF2-40B4-BE49-F238E27FC236}">
                <a16:creationId xmlns:a16="http://schemas.microsoft.com/office/drawing/2014/main" id="{67C47C26-33B9-9203-C212-4E91484EE1BE}"/>
              </a:ext>
            </a:extLst>
          </p:cNvPr>
          <p:cNvSpPr/>
          <p:nvPr/>
        </p:nvSpPr>
        <p:spPr>
          <a:xfrm>
            <a:off x="4235303" y="5556249"/>
            <a:ext cx="1573618" cy="12546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産業界</a:t>
            </a:r>
            <a:endParaRPr kumimoji="1" lang="ja-JP" altLang="en-US" dirty="0">
              <a:solidFill>
                <a:schemeClr val="tx1"/>
              </a:solidFill>
            </a:endParaRPr>
          </a:p>
        </p:txBody>
      </p:sp>
      <p:sp>
        <p:nvSpPr>
          <p:cNvPr id="60" name="四角形: 角を丸くする 59">
            <a:extLst>
              <a:ext uri="{FF2B5EF4-FFF2-40B4-BE49-F238E27FC236}">
                <a16:creationId xmlns:a16="http://schemas.microsoft.com/office/drawing/2014/main" id="{7D1B6C01-460A-D88B-101A-DD7723FA99A5}"/>
              </a:ext>
            </a:extLst>
          </p:cNvPr>
          <p:cNvSpPr/>
          <p:nvPr/>
        </p:nvSpPr>
        <p:spPr>
          <a:xfrm>
            <a:off x="2197211" y="760411"/>
            <a:ext cx="5525386" cy="433496"/>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住民の安心感醸成 </a:t>
            </a:r>
            <a:r>
              <a:rPr kumimoji="1" lang="en-US" altLang="ja-JP" dirty="0">
                <a:solidFill>
                  <a:schemeClr val="tx1"/>
                </a:solidFill>
              </a:rPr>
              <a:t>/ </a:t>
            </a:r>
            <a:r>
              <a:rPr kumimoji="1" lang="ja-JP" altLang="en-US" dirty="0">
                <a:solidFill>
                  <a:schemeClr val="tx1"/>
                </a:solidFill>
              </a:rPr>
              <a:t>帰還困難区域の政策決定</a:t>
            </a:r>
            <a:r>
              <a:rPr kumimoji="1" lang="en-US" altLang="ja-JP" dirty="0">
                <a:solidFill>
                  <a:schemeClr val="tx1"/>
                </a:solidFill>
              </a:rPr>
              <a:t> </a:t>
            </a:r>
            <a:endParaRPr kumimoji="1" lang="ja-JP" altLang="en-US" dirty="0">
              <a:solidFill>
                <a:schemeClr val="tx1"/>
              </a:solidFill>
            </a:endParaRPr>
          </a:p>
        </p:txBody>
      </p:sp>
      <p:pic>
        <p:nvPicPr>
          <p:cNvPr id="62" name="図 61" descr="ロゴ, 会社名&#10;&#10;AI によって生成されたコンテンツは間違っている可能性があります。">
            <a:extLst>
              <a:ext uri="{FF2B5EF4-FFF2-40B4-BE49-F238E27FC236}">
                <a16:creationId xmlns:a16="http://schemas.microsoft.com/office/drawing/2014/main" id="{0156CC0C-460F-8F81-1E7A-2666B431FA67}"/>
              </a:ext>
            </a:extLst>
          </p:cNvPr>
          <p:cNvPicPr>
            <a:picLocks noChangeAspect="1"/>
          </p:cNvPicPr>
          <p:nvPr/>
        </p:nvPicPr>
        <p:blipFill>
          <a:blip r:embed="rId2" cstate="print">
            <a:extLst>
              <a:ext uri="{28A0092B-C50C-407E-A947-70E740481C1C}">
                <a14:useLocalDpi xmlns:a14="http://schemas.microsoft.com/office/drawing/2010/main" val="0"/>
              </a:ext>
            </a:extLst>
          </a:blip>
          <a:srcRect b="16782"/>
          <a:stretch/>
        </p:blipFill>
        <p:spPr>
          <a:xfrm>
            <a:off x="4487917" y="3904562"/>
            <a:ext cx="781689" cy="313803"/>
          </a:xfrm>
          <a:prstGeom prst="rect">
            <a:avLst/>
          </a:prstGeom>
        </p:spPr>
      </p:pic>
      <p:sp>
        <p:nvSpPr>
          <p:cNvPr id="1028" name="矢印: 上下 1027">
            <a:extLst>
              <a:ext uri="{FF2B5EF4-FFF2-40B4-BE49-F238E27FC236}">
                <a16:creationId xmlns:a16="http://schemas.microsoft.com/office/drawing/2014/main" id="{02B2FFD3-207B-898B-E6A9-D7B3CE463397}"/>
              </a:ext>
            </a:extLst>
          </p:cNvPr>
          <p:cNvSpPr/>
          <p:nvPr/>
        </p:nvSpPr>
        <p:spPr>
          <a:xfrm>
            <a:off x="4873165" y="2721435"/>
            <a:ext cx="159669" cy="386945"/>
          </a:xfrm>
          <a:prstGeom prst="up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29" name="矢印: 上下 1028">
            <a:extLst>
              <a:ext uri="{FF2B5EF4-FFF2-40B4-BE49-F238E27FC236}">
                <a16:creationId xmlns:a16="http://schemas.microsoft.com/office/drawing/2014/main" id="{647AF04C-BEE7-AEB3-27A2-17967C5A4F09}"/>
              </a:ext>
            </a:extLst>
          </p:cNvPr>
          <p:cNvSpPr/>
          <p:nvPr/>
        </p:nvSpPr>
        <p:spPr>
          <a:xfrm rot="3617663">
            <a:off x="6747166" y="2497751"/>
            <a:ext cx="127708" cy="1390319"/>
          </a:xfrm>
          <a:prstGeom prst="up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30" name="矢印: 上下 1029">
            <a:extLst>
              <a:ext uri="{FF2B5EF4-FFF2-40B4-BE49-F238E27FC236}">
                <a16:creationId xmlns:a16="http://schemas.microsoft.com/office/drawing/2014/main" id="{72D07823-A5B8-D3EB-F873-FD4BE94D58DF}"/>
              </a:ext>
            </a:extLst>
          </p:cNvPr>
          <p:cNvSpPr/>
          <p:nvPr/>
        </p:nvSpPr>
        <p:spPr>
          <a:xfrm rot="6697356">
            <a:off x="6772811" y="3986063"/>
            <a:ext cx="127708" cy="1390319"/>
          </a:xfrm>
          <a:prstGeom prst="up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31" name="矢印: 上下 1030">
            <a:extLst>
              <a:ext uri="{FF2B5EF4-FFF2-40B4-BE49-F238E27FC236}">
                <a16:creationId xmlns:a16="http://schemas.microsoft.com/office/drawing/2014/main" id="{9A80968A-C98E-3AD1-F6BD-D885244037B8}"/>
              </a:ext>
            </a:extLst>
          </p:cNvPr>
          <p:cNvSpPr/>
          <p:nvPr/>
        </p:nvSpPr>
        <p:spPr>
          <a:xfrm rot="3816153">
            <a:off x="3181324" y="4153374"/>
            <a:ext cx="127708" cy="1390319"/>
          </a:xfrm>
          <a:prstGeom prst="up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32" name="矢印: 上下 1031">
            <a:extLst>
              <a:ext uri="{FF2B5EF4-FFF2-40B4-BE49-F238E27FC236}">
                <a16:creationId xmlns:a16="http://schemas.microsoft.com/office/drawing/2014/main" id="{8B7A0CAE-303D-EFB8-282A-D489E8322E22}"/>
              </a:ext>
            </a:extLst>
          </p:cNvPr>
          <p:cNvSpPr/>
          <p:nvPr/>
        </p:nvSpPr>
        <p:spPr>
          <a:xfrm>
            <a:off x="4909029" y="5119808"/>
            <a:ext cx="159669" cy="386945"/>
          </a:xfrm>
          <a:prstGeom prst="up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34" name="矢印: 上下 1033">
            <a:extLst>
              <a:ext uri="{FF2B5EF4-FFF2-40B4-BE49-F238E27FC236}">
                <a16:creationId xmlns:a16="http://schemas.microsoft.com/office/drawing/2014/main" id="{1BE22F57-721A-AC67-7C12-2AA1F6344DF9}"/>
              </a:ext>
            </a:extLst>
          </p:cNvPr>
          <p:cNvSpPr/>
          <p:nvPr/>
        </p:nvSpPr>
        <p:spPr>
          <a:xfrm rot="6852170">
            <a:off x="3019546" y="2428341"/>
            <a:ext cx="127708" cy="1390319"/>
          </a:xfrm>
          <a:prstGeom prst="up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3" name="テキスト ボックス 62">
            <a:extLst>
              <a:ext uri="{FF2B5EF4-FFF2-40B4-BE49-F238E27FC236}">
                <a16:creationId xmlns:a16="http://schemas.microsoft.com/office/drawing/2014/main" id="{F692E658-BD5A-5B38-9CEC-F111CD65F61C}"/>
              </a:ext>
            </a:extLst>
          </p:cNvPr>
          <p:cNvSpPr txBox="1"/>
          <p:nvPr/>
        </p:nvSpPr>
        <p:spPr>
          <a:xfrm>
            <a:off x="5068698" y="3553994"/>
            <a:ext cx="1239442" cy="338554"/>
          </a:xfrm>
          <a:prstGeom prst="rect">
            <a:avLst/>
          </a:prstGeom>
          <a:noFill/>
        </p:spPr>
        <p:txBody>
          <a:bodyPr wrap="none" rtlCol="0">
            <a:spAutoFit/>
          </a:bodyPr>
          <a:lstStyle/>
          <a:p>
            <a:r>
              <a:rPr kumimoji="1" lang="ja-JP" altLang="en-US" sz="1600" dirty="0">
                <a:effectLst>
                  <a:glow rad="139700">
                    <a:schemeClr val="bg1"/>
                  </a:glow>
                </a:effectLst>
              </a:rPr>
              <a:t>モニタリング</a:t>
            </a:r>
            <a:endParaRPr kumimoji="1" lang="en-US" altLang="ja-JP" sz="1600" dirty="0">
              <a:effectLst>
                <a:glow rad="139700">
                  <a:schemeClr val="bg1"/>
                </a:glow>
              </a:effectLst>
            </a:endParaRPr>
          </a:p>
        </p:txBody>
      </p:sp>
      <p:sp>
        <p:nvSpPr>
          <p:cNvPr id="1024" name="テキスト ボックス 1023">
            <a:extLst>
              <a:ext uri="{FF2B5EF4-FFF2-40B4-BE49-F238E27FC236}">
                <a16:creationId xmlns:a16="http://schemas.microsoft.com/office/drawing/2014/main" id="{43702A49-7E6A-679E-C2E4-A4A7A0D6256F}"/>
              </a:ext>
            </a:extLst>
          </p:cNvPr>
          <p:cNvSpPr txBox="1"/>
          <p:nvPr/>
        </p:nvSpPr>
        <p:spPr>
          <a:xfrm>
            <a:off x="5086087" y="4377340"/>
            <a:ext cx="1127232" cy="338554"/>
          </a:xfrm>
          <a:prstGeom prst="rect">
            <a:avLst/>
          </a:prstGeom>
          <a:noFill/>
        </p:spPr>
        <p:txBody>
          <a:bodyPr wrap="none" rtlCol="0">
            <a:spAutoFit/>
          </a:bodyPr>
          <a:lstStyle/>
          <a:p>
            <a:r>
              <a:rPr kumimoji="1" lang="ja-JP" altLang="en-US" sz="1600" dirty="0">
                <a:effectLst>
                  <a:glow rad="139700">
                    <a:schemeClr val="bg1"/>
                  </a:glow>
                </a:effectLst>
              </a:rPr>
              <a:t>被ばく評価</a:t>
            </a:r>
          </a:p>
        </p:txBody>
      </p:sp>
      <p:sp>
        <p:nvSpPr>
          <p:cNvPr id="1025" name="テキスト ボックス 1024">
            <a:extLst>
              <a:ext uri="{FF2B5EF4-FFF2-40B4-BE49-F238E27FC236}">
                <a16:creationId xmlns:a16="http://schemas.microsoft.com/office/drawing/2014/main" id="{61A33150-2E9B-89BF-2F31-92FEB9F3A9A1}"/>
              </a:ext>
            </a:extLst>
          </p:cNvPr>
          <p:cNvSpPr txBox="1"/>
          <p:nvPr/>
        </p:nvSpPr>
        <p:spPr>
          <a:xfrm>
            <a:off x="3141441" y="3430883"/>
            <a:ext cx="1584088" cy="584775"/>
          </a:xfrm>
          <a:prstGeom prst="rect">
            <a:avLst/>
          </a:prstGeom>
          <a:noFill/>
        </p:spPr>
        <p:txBody>
          <a:bodyPr wrap="none" rtlCol="0">
            <a:spAutoFit/>
          </a:bodyPr>
          <a:lstStyle/>
          <a:p>
            <a:pPr algn="r"/>
            <a:r>
              <a:rPr lang="ja-JP" altLang="en-US" sz="1600" dirty="0">
                <a:effectLst>
                  <a:glow rad="139700">
                    <a:schemeClr val="bg1"/>
                  </a:glow>
                </a:effectLst>
              </a:rPr>
              <a:t>フィールドデータ</a:t>
            </a:r>
            <a:endParaRPr lang="en-US" altLang="ja-JP" sz="1600" dirty="0">
              <a:effectLst>
                <a:glow rad="139700">
                  <a:schemeClr val="bg1"/>
                </a:glow>
              </a:effectLst>
            </a:endParaRPr>
          </a:p>
          <a:p>
            <a:pPr algn="r"/>
            <a:r>
              <a:rPr kumimoji="1" lang="ja-JP" altLang="en-US" sz="1600" dirty="0">
                <a:effectLst>
                  <a:glow rad="139700">
                    <a:schemeClr val="bg1"/>
                  </a:glow>
                </a:effectLst>
              </a:rPr>
              <a:t>評価</a:t>
            </a:r>
            <a:endParaRPr kumimoji="1" lang="en-US" altLang="ja-JP" sz="1600" dirty="0">
              <a:effectLst>
                <a:glow rad="139700">
                  <a:schemeClr val="bg1"/>
                </a:glow>
              </a:effectLst>
            </a:endParaRPr>
          </a:p>
        </p:txBody>
      </p:sp>
      <p:sp>
        <p:nvSpPr>
          <p:cNvPr id="1027" name="テキスト ボックス 1026">
            <a:extLst>
              <a:ext uri="{FF2B5EF4-FFF2-40B4-BE49-F238E27FC236}">
                <a16:creationId xmlns:a16="http://schemas.microsoft.com/office/drawing/2014/main" id="{C6595A14-6EE6-CA8E-C9C3-0F7E07F4B756}"/>
              </a:ext>
            </a:extLst>
          </p:cNvPr>
          <p:cNvSpPr txBox="1"/>
          <p:nvPr/>
        </p:nvSpPr>
        <p:spPr>
          <a:xfrm>
            <a:off x="3224500" y="4391257"/>
            <a:ext cx="1537600" cy="338554"/>
          </a:xfrm>
          <a:prstGeom prst="rect">
            <a:avLst/>
          </a:prstGeom>
          <a:noFill/>
        </p:spPr>
        <p:txBody>
          <a:bodyPr wrap="none" rtlCol="0">
            <a:spAutoFit/>
          </a:bodyPr>
          <a:lstStyle/>
          <a:p>
            <a:r>
              <a:rPr kumimoji="1" lang="ja-JP" altLang="en-US" sz="1600" dirty="0">
                <a:effectLst>
                  <a:glow rad="139700">
                    <a:schemeClr val="bg1"/>
                  </a:glow>
                </a:effectLst>
              </a:rPr>
              <a:t>シミュレーション</a:t>
            </a:r>
          </a:p>
        </p:txBody>
      </p:sp>
      <p:sp>
        <p:nvSpPr>
          <p:cNvPr id="1035" name="テキスト ボックス 1034">
            <a:extLst>
              <a:ext uri="{FF2B5EF4-FFF2-40B4-BE49-F238E27FC236}">
                <a16:creationId xmlns:a16="http://schemas.microsoft.com/office/drawing/2014/main" id="{FCF80CDA-6C3F-7950-61E0-7598382BEDE3}"/>
              </a:ext>
            </a:extLst>
          </p:cNvPr>
          <p:cNvSpPr txBox="1"/>
          <p:nvPr/>
        </p:nvSpPr>
        <p:spPr>
          <a:xfrm>
            <a:off x="1536388" y="3369328"/>
            <a:ext cx="1261884" cy="523220"/>
          </a:xfrm>
          <a:prstGeom prst="rect">
            <a:avLst/>
          </a:prstGeom>
          <a:noFill/>
        </p:spPr>
        <p:txBody>
          <a:bodyPr wrap="none" rtlCol="0">
            <a:spAutoFit/>
          </a:bodyPr>
          <a:lstStyle/>
          <a:p>
            <a:pPr algn="r"/>
            <a:r>
              <a:rPr lang="ja-JP" altLang="en-US" sz="1400" dirty="0">
                <a:solidFill>
                  <a:srgbClr val="FF0000"/>
                </a:solidFill>
                <a:effectLst>
                  <a:glow rad="139700">
                    <a:schemeClr val="bg1"/>
                  </a:glow>
                </a:effectLst>
              </a:rPr>
              <a:t>情報提供</a:t>
            </a:r>
            <a:endParaRPr lang="en-US" altLang="ja-JP" sz="1400" dirty="0">
              <a:solidFill>
                <a:srgbClr val="FF0000"/>
              </a:solidFill>
              <a:effectLst>
                <a:glow rad="139700">
                  <a:schemeClr val="bg1"/>
                </a:glow>
              </a:effectLst>
            </a:endParaRPr>
          </a:p>
          <a:p>
            <a:pPr algn="r"/>
            <a:r>
              <a:rPr lang="ja-JP" altLang="en-US" sz="1400" b="1" u="sng" dirty="0">
                <a:solidFill>
                  <a:srgbClr val="FF0000"/>
                </a:solidFill>
                <a:effectLst>
                  <a:glow rad="139700">
                    <a:schemeClr val="bg1"/>
                  </a:glow>
                </a:effectLst>
              </a:rPr>
              <a:t>有識者の派遣</a:t>
            </a:r>
            <a:endParaRPr kumimoji="1" lang="en-US" altLang="ja-JP" sz="1400" b="1" u="sng" dirty="0">
              <a:solidFill>
                <a:srgbClr val="FF0000"/>
              </a:solidFill>
              <a:effectLst>
                <a:glow rad="139700">
                  <a:schemeClr val="bg1"/>
                </a:glow>
              </a:effectLst>
            </a:endParaRPr>
          </a:p>
        </p:txBody>
      </p:sp>
      <p:sp>
        <p:nvSpPr>
          <p:cNvPr id="1036" name="テキスト ボックス 1035">
            <a:extLst>
              <a:ext uri="{FF2B5EF4-FFF2-40B4-BE49-F238E27FC236}">
                <a16:creationId xmlns:a16="http://schemas.microsoft.com/office/drawing/2014/main" id="{61E35FB9-34DE-8EF9-2813-BECC42F872ED}"/>
              </a:ext>
            </a:extLst>
          </p:cNvPr>
          <p:cNvSpPr txBox="1"/>
          <p:nvPr/>
        </p:nvSpPr>
        <p:spPr>
          <a:xfrm>
            <a:off x="3527471" y="2175088"/>
            <a:ext cx="3010726" cy="738664"/>
          </a:xfrm>
          <a:prstGeom prst="rect">
            <a:avLst/>
          </a:prstGeom>
          <a:noFill/>
        </p:spPr>
        <p:txBody>
          <a:bodyPr wrap="square" rtlCol="0">
            <a:spAutoFit/>
          </a:bodyPr>
          <a:lstStyle/>
          <a:p>
            <a:pPr algn="ctr"/>
            <a:r>
              <a:rPr lang="ja-JP" altLang="en-US" sz="1400" b="1" u="sng" dirty="0">
                <a:solidFill>
                  <a:srgbClr val="FF0000"/>
                </a:solidFill>
                <a:effectLst>
                  <a:glow rad="139700">
                    <a:schemeClr val="bg1"/>
                  </a:glow>
                </a:effectLst>
              </a:rPr>
              <a:t>質問に答える会</a:t>
            </a:r>
            <a:endParaRPr lang="en-US" altLang="ja-JP" sz="1400" b="1" u="sng" dirty="0">
              <a:solidFill>
                <a:srgbClr val="FF0000"/>
              </a:solidFill>
              <a:effectLst>
                <a:glow rad="139700">
                  <a:schemeClr val="bg1"/>
                </a:glow>
              </a:effectLst>
            </a:endParaRPr>
          </a:p>
          <a:p>
            <a:pPr algn="ctr"/>
            <a:r>
              <a:rPr kumimoji="1" lang="ja-JP" altLang="en-US" sz="1400" dirty="0">
                <a:solidFill>
                  <a:srgbClr val="FF0000"/>
                </a:solidFill>
                <a:effectLst>
                  <a:glow rad="139700">
                    <a:schemeClr val="bg1"/>
                  </a:glow>
                </a:effectLst>
              </a:rPr>
              <a:t>福島総合環境情報サイト</a:t>
            </a:r>
            <a:r>
              <a:rPr kumimoji="1" lang="en-US" altLang="ja-JP" sz="1400" dirty="0" err="1">
                <a:solidFill>
                  <a:srgbClr val="FF0000"/>
                </a:solidFill>
                <a:effectLst>
                  <a:glow rad="139700">
                    <a:schemeClr val="bg1"/>
                  </a:glow>
                </a:effectLst>
              </a:rPr>
              <a:t>FaCE!S</a:t>
            </a:r>
            <a:endParaRPr kumimoji="1" lang="en-US" altLang="ja-JP" sz="1400" dirty="0">
              <a:solidFill>
                <a:srgbClr val="FF0000"/>
              </a:solidFill>
              <a:effectLst>
                <a:glow rad="139700">
                  <a:schemeClr val="bg1"/>
                </a:glow>
              </a:effectLst>
            </a:endParaRPr>
          </a:p>
          <a:p>
            <a:pPr algn="ctr"/>
            <a:endParaRPr kumimoji="1" lang="en-US" altLang="ja-JP" sz="1400" b="1" dirty="0">
              <a:solidFill>
                <a:srgbClr val="FF0000"/>
              </a:solidFill>
              <a:effectLst>
                <a:glow rad="139700">
                  <a:schemeClr val="bg1"/>
                </a:glow>
              </a:effectLst>
            </a:endParaRPr>
          </a:p>
        </p:txBody>
      </p:sp>
      <p:sp>
        <p:nvSpPr>
          <p:cNvPr id="1037" name="テキスト ボックス 1036">
            <a:extLst>
              <a:ext uri="{FF2B5EF4-FFF2-40B4-BE49-F238E27FC236}">
                <a16:creationId xmlns:a16="http://schemas.microsoft.com/office/drawing/2014/main" id="{9FAF5548-D64D-0C08-D4F7-1E78D46B64FF}"/>
              </a:ext>
            </a:extLst>
          </p:cNvPr>
          <p:cNvSpPr txBox="1"/>
          <p:nvPr/>
        </p:nvSpPr>
        <p:spPr>
          <a:xfrm>
            <a:off x="5610306" y="2711141"/>
            <a:ext cx="3010726" cy="523220"/>
          </a:xfrm>
          <a:prstGeom prst="rect">
            <a:avLst/>
          </a:prstGeom>
          <a:noFill/>
        </p:spPr>
        <p:txBody>
          <a:bodyPr wrap="square" rtlCol="0">
            <a:spAutoFit/>
          </a:bodyPr>
          <a:lstStyle/>
          <a:p>
            <a:pPr algn="ctr"/>
            <a:r>
              <a:rPr kumimoji="1" lang="ja-JP" altLang="en-US" sz="1400" dirty="0">
                <a:solidFill>
                  <a:srgbClr val="FF0000"/>
                </a:solidFill>
                <a:effectLst>
                  <a:glow rad="139700">
                    <a:schemeClr val="bg1"/>
                  </a:glow>
                </a:effectLst>
              </a:rPr>
              <a:t>事業の受託</a:t>
            </a:r>
            <a:endParaRPr kumimoji="1" lang="en-US" altLang="ja-JP" sz="1400" dirty="0">
              <a:solidFill>
                <a:srgbClr val="FF0000"/>
              </a:solidFill>
              <a:effectLst>
                <a:glow rad="139700">
                  <a:schemeClr val="bg1"/>
                </a:glow>
              </a:effectLst>
            </a:endParaRPr>
          </a:p>
          <a:p>
            <a:pPr algn="ctr"/>
            <a:r>
              <a:rPr kumimoji="1" lang="ja-JP" altLang="en-US" sz="1400" dirty="0">
                <a:solidFill>
                  <a:srgbClr val="FF0000"/>
                </a:solidFill>
                <a:effectLst>
                  <a:glow rad="139700">
                    <a:schemeClr val="bg1"/>
                  </a:glow>
                </a:effectLst>
              </a:rPr>
              <a:t>コンサルタント</a:t>
            </a:r>
            <a:endParaRPr kumimoji="1" lang="en-US" altLang="ja-JP" sz="1400" dirty="0">
              <a:solidFill>
                <a:srgbClr val="FF0000"/>
              </a:solidFill>
              <a:effectLst>
                <a:glow rad="139700">
                  <a:schemeClr val="bg1"/>
                </a:glow>
              </a:effectLst>
            </a:endParaRPr>
          </a:p>
        </p:txBody>
      </p:sp>
      <p:sp>
        <p:nvSpPr>
          <p:cNvPr id="1040" name="テキスト ボックス 1039">
            <a:extLst>
              <a:ext uri="{FF2B5EF4-FFF2-40B4-BE49-F238E27FC236}">
                <a16:creationId xmlns:a16="http://schemas.microsoft.com/office/drawing/2014/main" id="{70A32549-B6CA-A39E-9F31-70D0ADACAD60}"/>
              </a:ext>
            </a:extLst>
          </p:cNvPr>
          <p:cNvSpPr txBox="1"/>
          <p:nvPr/>
        </p:nvSpPr>
        <p:spPr>
          <a:xfrm>
            <a:off x="1900821" y="2722764"/>
            <a:ext cx="2307042" cy="523220"/>
          </a:xfrm>
          <a:prstGeom prst="rect">
            <a:avLst/>
          </a:prstGeom>
          <a:noFill/>
        </p:spPr>
        <p:txBody>
          <a:bodyPr wrap="none" rtlCol="0">
            <a:spAutoFit/>
          </a:bodyPr>
          <a:lstStyle/>
          <a:p>
            <a:pPr algn="r"/>
            <a:r>
              <a:rPr lang="ja-JP" altLang="en-US" sz="1400" b="1" u="sng" dirty="0">
                <a:solidFill>
                  <a:srgbClr val="FF0000"/>
                </a:solidFill>
                <a:effectLst>
                  <a:glow rad="139700">
                    <a:schemeClr val="bg1"/>
                  </a:glow>
                </a:effectLst>
              </a:rPr>
              <a:t>定期的な対面での成果報告</a:t>
            </a:r>
            <a:endParaRPr lang="en-US" altLang="ja-JP" sz="1400" b="1" u="sng" dirty="0">
              <a:solidFill>
                <a:srgbClr val="FF0000"/>
              </a:solidFill>
              <a:effectLst>
                <a:glow rad="139700">
                  <a:schemeClr val="bg1"/>
                </a:glow>
              </a:effectLst>
            </a:endParaRPr>
          </a:p>
          <a:p>
            <a:pPr algn="r"/>
            <a:r>
              <a:rPr lang="ja-JP" altLang="en-US" sz="1400" dirty="0">
                <a:solidFill>
                  <a:srgbClr val="FF0000"/>
                </a:solidFill>
                <a:effectLst>
                  <a:glow rad="139700">
                    <a:schemeClr val="bg1"/>
                  </a:glow>
                </a:effectLst>
              </a:rPr>
              <a:t>依頼への迅速な対応</a:t>
            </a:r>
            <a:endParaRPr lang="en-US" altLang="ja-JP" sz="1400" dirty="0">
              <a:solidFill>
                <a:srgbClr val="FF0000"/>
              </a:solidFill>
              <a:effectLst>
                <a:glow rad="139700">
                  <a:schemeClr val="bg1"/>
                </a:glow>
              </a:effectLst>
            </a:endParaRPr>
          </a:p>
        </p:txBody>
      </p:sp>
      <p:sp>
        <p:nvSpPr>
          <p:cNvPr id="1041" name="テキスト ボックス 1040">
            <a:extLst>
              <a:ext uri="{FF2B5EF4-FFF2-40B4-BE49-F238E27FC236}">
                <a16:creationId xmlns:a16="http://schemas.microsoft.com/office/drawing/2014/main" id="{B4E2D0A1-108B-30F6-9D4D-378045A71BD6}"/>
              </a:ext>
            </a:extLst>
          </p:cNvPr>
          <p:cNvSpPr txBox="1"/>
          <p:nvPr/>
        </p:nvSpPr>
        <p:spPr>
          <a:xfrm>
            <a:off x="3447636" y="5057825"/>
            <a:ext cx="3010726" cy="523220"/>
          </a:xfrm>
          <a:prstGeom prst="rect">
            <a:avLst/>
          </a:prstGeom>
          <a:noFill/>
        </p:spPr>
        <p:txBody>
          <a:bodyPr wrap="square" rtlCol="0">
            <a:spAutoFit/>
          </a:bodyPr>
          <a:lstStyle/>
          <a:p>
            <a:pPr algn="ctr"/>
            <a:r>
              <a:rPr lang="ja-JP" altLang="en-US" sz="1400" dirty="0">
                <a:solidFill>
                  <a:srgbClr val="FF0000"/>
                </a:solidFill>
                <a:effectLst>
                  <a:glow rad="139700">
                    <a:schemeClr val="bg1"/>
                  </a:glow>
                </a:effectLst>
              </a:rPr>
              <a:t>質問に答える会</a:t>
            </a:r>
            <a:endParaRPr lang="en-US" altLang="ja-JP" sz="1400" dirty="0">
              <a:solidFill>
                <a:srgbClr val="FF0000"/>
              </a:solidFill>
              <a:effectLst>
                <a:glow rad="139700">
                  <a:schemeClr val="bg1"/>
                </a:glow>
              </a:effectLst>
            </a:endParaRPr>
          </a:p>
          <a:p>
            <a:pPr algn="ctr"/>
            <a:r>
              <a:rPr kumimoji="1" lang="ja-JP" altLang="en-US" sz="1400" dirty="0">
                <a:solidFill>
                  <a:srgbClr val="FF0000"/>
                </a:solidFill>
                <a:effectLst>
                  <a:glow rad="139700">
                    <a:schemeClr val="bg1"/>
                  </a:glow>
                </a:effectLst>
              </a:rPr>
              <a:t>依頼への対応</a:t>
            </a:r>
            <a:endParaRPr kumimoji="1" lang="en-US" altLang="ja-JP" sz="1400" dirty="0">
              <a:solidFill>
                <a:srgbClr val="FF0000"/>
              </a:solidFill>
              <a:effectLst>
                <a:glow rad="139700">
                  <a:schemeClr val="bg1"/>
                </a:glow>
              </a:effectLst>
            </a:endParaRPr>
          </a:p>
        </p:txBody>
      </p:sp>
      <p:sp>
        <p:nvSpPr>
          <p:cNvPr id="1042" name="テキスト ボックス 1041">
            <a:extLst>
              <a:ext uri="{FF2B5EF4-FFF2-40B4-BE49-F238E27FC236}">
                <a16:creationId xmlns:a16="http://schemas.microsoft.com/office/drawing/2014/main" id="{55D87801-5CC8-9C73-F51B-52FBFCB54722}"/>
              </a:ext>
            </a:extLst>
          </p:cNvPr>
          <p:cNvSpPr txBox="1"/>
          <p:nvPr/>
        </p:nvSpPr>
        <p:spPr>
          <a:xfrm>
            <a:off x="1350988" y="4697287"/>
            <a:ext cx="3010726" cy="738664"/>
          </a:xfrm>
          <a:prstGeom prst="rect">
            <a:avLst/>
          </a:prstGeom>
          <a:noFill/>
        </p:spPr>
        <p:txBody>
          <a:bodyPr wrap="square" rtlCol="0">
            <a:spAutoFit/>
          </a:bodyPr>
          <a:lstStyle/>
          <a:p>
            <a:pPr algn="ctr"/>
            <a:r>
              <a:rPr lang="ja-JP" altLang="en-US" sz="1400" dirty="0">
                <a:solidFill>
                  <a:srgbClr val="FF0000"/>
                </a:solidFill>
                <a:effectLst>
                  <a:glow rad="139700">
                    <a:schemeClr val="bg1"/>
                  </a:glow>
                </a:effectLst>
              </a:rPr>
              <a:t>共同研究</a:t>
            </a:r>
            <a:endParaRPr lang="en-US" altLang="ja-JP" sz="1400" dirty="0">
              <a:solidFill>
                <a:srgbClr val="FF0000"/>
              </a:solidFill>
              <a:effectLst>
                <a:glow rad="139700">
                  <a:schemeClr val="bg1"/>
                </a:glow>
              </a:effectLst>
            </a:endParaRPr>
          </a:p>
          <a:p>
            <a:pPr algn="ctr"/>
            <a:r>
              <a:rPr kumimoji="1" lang="ja-JP" altLang="en-US" sz="1400" dirty="0">
                <a:solidFill>
                  <a:srgbClr val="FF0000"/>
                </a:solidFill>
                <a:effectLst>
                  <a:glow rad="139700">
                    <a:schemeClr val="bg1"/>
                  </a:glow>
                </a:effectLst>
              </a:rPr>
              <a:t>情報共有</a:t>
            </a:r>
            <a:endParaRPr kumimoji="1" lang="en-US" altLang="ja-JP" sz="1400" dirty="0">
              <a:solidFill>
                <a:srgbClr val="FF0000"/>
              </a:solidFill>
              <a:effectLst>
                <a:glow rad="139700">
                  <a:schemeClr val="bg1"/>
                </a:glow>
              </a:effectLst>
            </a:endParaRPr>
          </a:p>
          <a:p>
            <a:pPr algn="ctr"/>
            <a:r>
              <a:rPr lang="ja-JP" altLang="en-US" sz="1400" b="1" u="sng" dirty="0">
                <a:solidFill>
                  <a:srgbClr val="FF0000"/>
                </a:solidFill>
                <a:effectLst>
                  <a:glow rad="139700">
                    <a:schemeClr val="bg1"/>
                  </a:glow>
                </a:effectLst>
              </a:rPr>
              <a:t>リソースの提供</a:t>
            </a:r>
            <a:r>
              <a:rPr lang="en-US" altLang="ja-JP" sz="1400" b="1" u="sng" dirty="0">
                <a:solidFill>
                  <a:srgbClr val="FF0000"/>
                </a:solidFill>
                <a:effectLst>
                  <a:glow rad="139700">
                    <a:schemeClr val="bg1"/>
                  </a:glow>
                </a:effectLst>
              </a:rPr>
              <a:t> (F-REI)</a:t>
            </a:r>
            <a:endParaRPr kumimoji="1" lang="en-US" altLang="ja-JP" sz="1400" b="1" u="sng" dirty="0">
              <a:solidFill>
                <a:srgbClr val="FF0000"/>
              </a:solidFill>
              <a:effectLst>
                <a:glow rad="139700">
                  <a:schemeClr val="bg1"/>
                </a:glow>
              </a:effectLst>
            </a:endParaRPr>
          </a:p>
        </p:txBody>
      </p:sp>
      <p:sp>
        <p:nvSpPr>
          <p:cNvPr id="1043" name="テキスト ボックス 1042">
            <a:extLst>
              <a:ext uri="{FF2B5EF4-FFF2-40B4-BE49-F238E27FC236}">
                <a16:creationId xmlns:a16="http://schemas.microsoft.com/office/drawing/2014/main" id="{7ADDA4A2-68D3-1F9E-2481-B84E3A067E64}"/>
              </a:ext>
            </a:extLst>
          </p:cNvPr>
          <p:cNvSpPr txBox="1"/>
          <p:nvPr/>
        </p:nvSpPr>
        <p:spPr>
          <a:xfrm>
            <a:off x="5436214" y="4519862"/>
            <a:ext cx="3010726" cy="523220"/>
          </a:xfrm>
          <a:prstGeom prst="rect">
            <a:avLst/>
          </a:prstGeom>
          <a:noFill/>
        </p:spPr>
        <p:txBody>
          <a:bodyPr wrap="square" rtlCol="0">
            <a:spAutoFit/>
          </a:bodyPr>
          <a:lstStyle/>
          <a:p>
            <a:pPr algn="ctr"/>
            <a:r>
              <a:rPr lang="ja-JP" altLang="en-US" sz="1400" dirty="0">
                <a:solidFill>
                  <a:srgbClr val="FF0000"/>
                </a:solidFill>
                <a:effectLst>
                  <a:glow rad="139700">
                    <a:schemeClr val="bg1"/>
                  </a:glow>
                </a:effectLst>
              </a:rPr>
              <a:t>共同研究</a:t>
            </a:r>
            <a:endParaRPr lang="en-US" altLang="ja-JP" sz="1400" dirty="0">
              <a:solidFill>
                <a:srgbClr val="FF0000"/>
              </a:solidFill>
              <a:effectLst>
                <a:glow rad="139700">
                  <a:schemeClr val="bg1"/>
                </a:glow>
              </a:effectLst>
            </a:endParaRPr>
          </a:p>
          <a:p>
            <a:pPr algn="ctr"/>
            <a:r>
              <a:rPr kumimoji="1" lang="ja-JP" altLang="en-US" sz="1400" dirty="0">
                <a:solidFill>
                  <a:srgbClr val="FF0000"/>
                </a:solidFill>
                <a:effectLst>
                  <a:glow rad="139700">
                    <a:schemeClr val="bg1"/>
                  </a:glow>
                </a:effectLst>
              </a:rPr>
              <a:t>情報共有</a:t>
            </a:r>
            <a:endParaRPr kumimoji="1" lang="en-US" altLang="ja-JP" sz="1400" dirty="0">
              <a:solidFill>
                <a:srgbClr val="FF0000"/>
              </a:solidFill>
              <a:effectLst>
                <a:glow rad="139700">
                  <a:schemeClr val="bg1"/>
                </a:glow>
              </a:effectLst>
            </a:endParaRPr>
          </a:p>
        </p:txBody>
      </p:sp>
    </p:spTree>
    <p:extLst>
      <p:ext uri="{BB962C8B-B14F-4D97-AF65-F5344CB8AC3E}">
        <p14:creationId xmlns:p14="http://schemas.microsoft.com/office/powerpoint/2010/main" val="1551808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51450-C2DD-FF6C-8DFB-FD227E89ACE1}"/>
            </a:ext>
          </a:extLst>
        </p:cNvPr>
        <p:cNvGrpSpPr/>
        <p:nvPr/>
      </p:nvGrpSpPr>
      <p:grpSpPr>
        <a:xfrm>
          <a:off x="0" y="0"/>
          <a:ext cx="0" cy="0"/>
          <a:chOff x="0" y="0"/>
          <a:chExt cx="0" cy="0"/>
        </a:xfrm>
      </p:grpSpPr>
      <p:sp>
        <p:nvSpPr>
          <p:cNvPr id="3" name="Rectangle 7">
            <a:extLst>
              <a:ext uri="{FF2B5EF4-FFF2-40B4-BE49-F238E27FC236}">
                <a16:creationId xmlns:a16="http://schemas.microsoft.com/office/drawing/2014/main" id="{D3F880F6-FEAA-EC51-4C3E-89E5A31C07A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環境動態研究の成果普及の取り組み </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政府自治体</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関係機関</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4" name="スライド番号プレースホルダー 1">
            <a:extLst>
              <a:ext uri="{FF2B5EF4-FFF2-40B4-BE49-F238E27FC236}">
                <a16:creationId xmlns:a16="http://schemas.microsoft.com/office/drawing/2014/main" id="{AEF90FE6-22D1-E7B4-9023-7B3D49A155EB}"/>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10</a:t>
            </a:fld>
            <a:endParaRPr lang="ja-JP" altLang="en-US" sz="2400" dirty="0"/>
          </a:p>
        </p:txBody>
      </p:sp>
      <p:sp>
        <p:nvSpPr>
          <p:cNvPr id="5" name="テキスト ボックス 4">
            <a:extLst>
              <a:ext uri="{FF2B5EF4-FFF2-40B4-BE49-F238E27FC236}">
                <a16:creationId xmlns:a16="http://schemas.microsoft.com/office/drawing/2014/main" id="{71E2D78D-E7A9-0E96-4811-9C131C7381C8}"/>
              </a:ext>
            </a:extLst>
          </p:cNvPr>
          <p:cNvSpPr txBox="1"/>
          <p:nvPr/>
        </p:nvSpPr>
        <p:spPr>
          <a:xfrm>
            <a:off x="91154" y="753010"/>
            <a:ext cx="9723692" cy="584775"/>
          </a:xfrm>
          <a:prstGeom prst="rect">
            <a:avLst/>
          </a:prstGeom>
          <a:solidFill>
            <a:srgbClr val="FFFF00"/>
          </a:solidFill>
          <a:ln>
            <a:solidFill>
              <a:srgbClr val="FFC000"/>
            </a:solidFill>
          </a:ln>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関係自治体（調査実施自治体、立地自治体）の首長や担当課に対し、毎年度、環境動態研究の成果と今後の計画を説明し、自治体の要望をお聞きする機会を設けた。</a:t>
            </a:r>
          </a:p>
        </p:txBody>
      </p:sp>
      <p:pic>
        <p:nvPicPr>
          <p:cNvPr id="7" name="図 6">
            <a:extLst>
              <a:ext uri="{FF2B5EF4-FFF2-40B4-BE49-F238E27FC236}">
                <a16:creationId xmlns:a16="http://schemas.microsoft.com/office/drawing/2014/main" id="{1AE254D1-0483-026B-BECC-2F3CF4C1F8C3}"/>
              </a:ext>
            </a:extLst>
          </p:cNvPr>
          <p:cNvPicPr>
            <a:picLocks noChangeAspect="1"/>
          </p:cNvPicPr>
          <p:nvPr/>
        </p:nvPicPr>
        <p:blipFill>
          <a:blip r:embed="rId2"/>
          <a:stretch>
            <a:fillRect/>
          </a:stretch>
        </p:blipFill>
        <p:spPr>
          <a:xfrm>
            <a:off x="338840" y="3429000"/>
            <a:ext cx="3261421" cy="2279017"/>
          </a:xfrm>
          <a:prstGeom prst="rect">
            <a:avLst/>
          </a:prstGeom>
          <a:ln>
            <a:solidFill>
              <a:schemeClr val="tx1"/>
            </a:solidFill>
          </a:ln>
        </p:spPr>
      </p:pic>
      <p:graphicFrame>
        <p:nvGraphicFramePr>
          <p:cNvPr id="10" name="表 9">
            <a:extLst>
              <a:ext uri="{FF2B5EF4-FFF2-40B4-BE49-F238E27FC236}">
                <a16:creationId xmlns:a16="http://schemas.microsoft.com/office/drawing/2014/main" id="{05A2FBCE-337E-B91E-3BDD-C1A1BF1BCA4E}"/>
              </a:ext>
            </a:extLst>
          </p:cNvPr>
          <p:cNvGraphicFramePr>
            <a:graphicFrameLocks noGrp="1"/>
          </p:cNvGraphicFramePr>
          <p:nvPr>
            <p:extLst>
              <p:ext uri="{D42A27DB-BD31-4B8C-83A1-F6EECF244321}">
                <p14:modId xmlns:p14="http://schemas.microsoft.com/office/powerpoint/2010/main" val="3509393462"/>
              </p:ext>
            </p:extLst>
          </p:nvPr>
        </p:nvGraphicFramePr>
        <p:xfrm>
          <a:off x="91154" y="1630747"/>
          <a:ext cx="4531962" cy="1483360"/>
        </p:xfrm>
        <a:graphic>
          <a:graphicData uri="http://schemas.openxmlformats.org/drawingml/2006/table">
            <a:tbl>
              <a:tblPr firstRow="1" bandRow="1">
                <a:tableStyleId>{5C22544A-7EE6-4342-B048-85BDC9FD1C3A}</a:tableStyleId>
              </a:tblPr>
              <a:tblGrid>
                <a:gridCol w="1067795">
                  <a:extLst>
                    <a:ext uri="{9D8B030D-6E8A-4147-A177-3AD203B41FA5}">
                      <a16:colId xmlns:a16="http://schemas.microsoft.com/office/drawing/2014/main" val="2954706146"/>
                    </a:ext>
                  </a:extLst>
                </a:gridCol>
                <a:gridCol w="1775637">
                  <a:extLst>
                    <a:ext uri="{9D8B030D-6E8A-4147-A177-3AD203B41FA5}">
                      <a16:colId xmlns:a16="http://schemas.microsoft.com/office/drawing/2014/main" val="2776642247"/>
                    </a:ext>
                  </a:extLst>
                </a:gridCol>
                <a:gridCol w="1688530">
                  <a:extLst>
                    <a:ext uri="{9D8B030D-6E8A-4147-A177-3AD203B41FA5}">
                      <a16:colId xmlns:a16="http://schemas.microsoft.com/office/drawing/2014/main" val="637296794"/>
                    </a:ext>
                  </a:extLst>
                </a:gridCol>
              </a:tblGrid>
              <a:tr h="370840">
                <a:tc>
                  <a:txBody>
                    <a:bodyPr/>
                    <a:lstStyle/>
                    <a:p>
                      <a:pPr algn="ctr"/>
                      <a:r>
                        <a:rPr kumimoji="1" lang="ja-JP" altLang="en-US" dirty="0"/>
                        <a:t>年度</a:t>
                      </a:r>
                    </a:p>
                  </a:txBody>
                  <a:tcPr/>
                </a:tc>
                <a:tc>
                  <a:txBody>
                    <a:bodyPr/>
                    <a:lstStyle/>
                    <a:p>
                      <a:pPr algn="ctr"/>
                      <a:r>
                        <a:rPr kumimoji="1" lang="ja-JP" altLang="en-US" dirty="0"/>
                        <a:t>自治体数</a:t>
                      </a:r>
                    </a:p>
                  </a:txBody>
                  <a:tcPr/>
                </a:tc>
                <a:tc>
                  <a:txBody>
                    <a:bodyPr/>
                    <a:lstStyle/>
                    <a:p>
                      <a:pPr algn="ctr"/>
                      <a:r>
                        <a:rPr kumimoji="1" lang="ja-JP" altLang="en-US" dirty="0"/>
                        <a:t>関係機関</a:t>
                      </a:r>
                    </a:p>
                  </a:txBody>
                  <a:tcPr/>
                </a:tc>
                <a:extLst>
                  <a:ext uri="{0D108BD9-81ED-4DB2-BD59-A6C34878D82A}">
                    <a16:rowId xmlns:a16="http://schemas.microsoft.com/office/drawing/2014/main" val="1719493136"/>
                  </a:ext>
                </a:extLst>
              </a:tr>
              <a:tr h="370840">
                <a:tc>
                  <a:txBody>
                    <a:bodyPr/>
                    <a:lstStyle/>
                    <a:p>
                      <a:pPr algn="ctr"/>
                      <a:r>
                        <a:rPr kumimoji="1" lang="en-US" altLang="ja-JP" dirty="0"/>
                        <a:t>R4</a:t>
                      </a:r>
                      <a:endParaRPr kumimoji="1" lang="ja-JP" altLang="en-US" dirty="0"/>
                    </a:p>
                  </a:txBody>
                  <a:tcPr/>
                </a:tc>
                <a:tc>
                  <a:txBody>
                    <a:bodyPr/>
                    <a:lstStyle/>
                    <a:p>
                      <a:pPr algn="ctr"/>
                      <a:r>
                        <a:rPr kumimoji="1" lang="en-US" altLang="ja-JP" dirty="0"/>
                        <a:t>12</a:t>
                      </a:r>
                      <a:endParaRPr kumimoji="1" lang="ja-JP" altLang="en-US" dirty="0"/>
                    </a:p>
                  </a:txBody>
                  <a:tcPr/>
                </a:tc>
                <a:tc>
                  <a:txBody>
                    <a:bodyPr/>
                    <a:lstStyle/>
                    <a:p>
                      <a:pPr algn="ctr"/>
                      <a:r>
                        <a:rPr kumimoji="1" lang="en-US" altLang="ja-JP" dirty="0"/>
                        <a:t>3</a:t>
                      </a:r>
                      <a:endParaRPr kumimoji="1" lang="ja-JP" altLang="en-US" dirty="0"/>
                    </a:p>
                  </a:txBody>
                  <a:tcPr/>
                </a:tc>
                <a:extLst>
                  <a:ext uri="{0D108BD9-81ED-4DB2-BD59-A6C34878D82A}">
                    <a16:rowId xmlns:a16="http://schemas.microsoft.com/office/drawing/2014/main" val="2685898611"/>
                  </a:ext>
                </a:extLst>
              </a:tr>
              <a:tr h="370840">
                <a:tc>
                  <a:txBody>
                    <a:bodyPr/>
                    <a:lstStyle/>
                    <a:p>
                      <a:pPr algn="ctr"/>
                      <a:r>
                        <a:rPr kumimoji="1" lang="en-US" altLang="ja-JP" dirty="0"/>
                        <a:t>R5</a:t>
                      </a:r>
                      <a:endParaRPr kumimoji="1" lang="ja-JP" altLang="en-US" dirty="0"/>
                    </a:p>
                  </a:txBody>
                  <a:tcPr/>
                </a:tc>
                <a:tc>
                  <a:txBody>
                    <a:bodyPr/>
                    <a:lstStyle/>
                    <a:p>
                      <a:pPr algn="ctr"/>
                      <a:r>
                        <a:rPr kumimoji="1" lang="en-US" altLang="ja-JP" dirty="0"/>
                        <a:t>13</a:t>
                      </a:r>
                      <a:endParaRPr kumimoji="1" lang="ja-JP" altLang="en-US" dirty="0"/>
                    </a:p>
                  </a:txBody>
                  <a:tcPr/>
                </a:tc>
                <a:tc>
                  <a:txBody>
                    <a:bodyPr/>
                    <a:lstStyle/>
                    <a:p>
                      <a:pPr algn="ctr"/>
                      <a:r>
                        <a:rPr kumimoji="1" lang="en-US" altLang="ja-JP" dirty="0"/>
                        <a:t>1</a:t>
                      </a:r>
                      <a:endParaRPr kumimoji="1" lang="ja-JP" altLang="en-US" dirty="0"/>
                    </a:p>
                  </a:txBody>
                  <a:tcPr/>
                </a:tc>
                <a:extLst>
                  <a:ext uri="{0D108BD9-81ED-4DB2-BD59-A6C34878D82A}">
                    <a16:rowId xmlns:a16="http://schemas.microsoft.com/office/drawing/2014/main" val="2265406445"/>
                  </a:ext>
                </a:extLst>
              </a:tr>
              <a:tr h="370840">
                <a:tc>
                  <a:txBody>
                    <a:bodyPr/>
                    <a:lstStyle/>
                    <a:p>
                      <a:pPr algn="ctr"/>
                      <a:r>
                        <a:rPr kumimoji="1" lang="en-US" altLang="ja-JP" dirty="0"/>
                        <a:t>R6</a:t>
                      </a:r>
                      <a:endParaRPr kumimoji="1" lang="ja-JP" altLang="en-US" dirty="0"/>
                    </a:p>
                  </a:txBody>
                  <a:tcPr/>
                </a:tc>
                <a:tc>
                  <a:txBody>
                    <a:bodyPr/>
                    <a:lstStyle/>
                    <a:p>
                      <a:pPr algn="ctr"/>
                      <a:r>
                        <a:rPr kumimoji="1" lang="en-US" altLang="ja-JP" dirty="0"/>
                        <a:t>13</a:t>
                      </a:r>
                      <a:endParaRPr kumimoji="1" lang="ja-JP" altLang="en-US" dirty="0"/>
                    </a:p>
                  </a:txBody>
                  <a:tcPr/>
                </a:tc>
                <a:tc>
                  <a:txBody>
                    <a:bodyPr/>
                    <a:lstStyle/>
                    <a:p>
                      <a:pPr algn="ctr"/>
                      <a:r>
                        <a:rPr kumimoji="1" lang="en-US" altLang="ja-JP" dirty="0"/>
                        <a:t>2</a:t>
                      </a:r>
                      <a:endParaRPr kumimoji="1" lang="ja-JP" altLang="en-US" dirty="0"/>
                    </a:p>
                  </a:txBody>
                  <a:tcPr/>
                </a:tc>
                <a:extLst>
                  <a:ext uri="{0D108BD9-81ED-4DB2-BD59-A6C34878D82A}">
                    <a16:rowId xmlns:a16="http://schemas.microsoft.com/office/drawing/2014/main" val="3466366082"/>
                  </a:ext>
                </a:extLst>
              </a:tr>
            </a:tbl>
          </a:graphicData>
        </a:graphic>
      </p:graphicFrame>
      <p:sp>
        <p:nvSpPr>
          <p:cNvPr id="11" name="テキスト ボックス 10">
            <a:extLst>
              <a:ext uri="{FF2B5EF4-FFF2-40B4-BE49-F238E27FC236}">
                <a16:creationId xmlns:a16="http://schemas.microsoft.com/office/drawing/2014/main" id="{956223F7-0EF6-94C0-9F37-004B3B74E51C}"/>
              </a:ext>
            </a:extLst>
          </p:cNvPr>
          <p:cNvSpPr txBox="1"/>
          <p:nvPr/>
        </p:nvSpPr>
        <p:spPr>
          <a:xfrm>
            <a:off x="4953000" y="5027564"/>
            <a:ext cx="4861846" cy="338554"/>
          </a:xfrm>
          <a:prstGeom prst="rect">
            <a:avLst/>
          </a:prstGeom>
          <a:solidFill>
            <a:srgbClr val="FFFF00"/>
          </a:solidFill>
          <a:ln>
            <a:solidFill>
              <a:srgbClr val="FFC000"/>
            </a:solidFill>
          </a:ln>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各自治体の除染検証委員会への有識者としての参画</a:t>
            </a:r>
          </a:p>
        </p:txBody>
      </p:sp>
      <p:pic>
        <p:nvPicPr>
          <p:cNvPr id="13" name="Picture 2" descr="河津委員長から中間報告を受ける吉田町長">
            <a:extLst>
              <a:ext uri="{FF2B5EF4-FFF2-40B4-BE49-F238E27FC236}">
                <a16:creationId xmlns:a16="http://schemas.microsoft.com/office/drawing/2014/main" id="{DEC7A73B-20EA-B3F7-CC31-7B401ACCC8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039" r="15396"/>
          <a:stretch/>
        </p:blipFill>
        <p:spPr bwMode="auto">
          <a:xfrm>
            <a:off x="5456991" y="5517404"/>
            <a:ext cx="1410215" cy="1175171"/>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E77B953F-2A5E-E3F7-A908-FC008F244CFC}"/>
              </a:ext>
            </a:extLst>
          </p:cNvPr>
          <p:cNvSpPr txBox="1"/>
          <p:nvPr/>
        </p:nvSpPr>
        <p:spPr>
          <a:xfrm>
            <a:off x="7136587" y="5380672"/>
            <a:ext cx="2211572" cy="1477328"/>
          </a:xfrm>
          <a:prstGeom prst="rect">
            <a:avLst/>
          </a:prstGeom>
          <a:noFill/>
        </p:spPr>
        <p:txBody>
          <a:bodyPr wrap="square" rtlCol="0">
            <a:spAutoFit/>
          </a:bodyPr>
          <a:lstStyle/>
          <a:p>
            <a:r>
              <a:rPr lang="ja-JP" altLang="en-US" dirty="0"/>
              <a:t>有識者派遣実績</a:t>
            </a:r>
            <a:endParaRPr lang="en-US" altLang="ja-JP" dirty="0"/>
          </a:p>
          <a:p>
            <a:r>
              <a:rPr kumimoji="1" lang="ja-JP" altLang="en-US" dirty="0"/>
              <a:t>・大熊町</a:t>
            </a:r>
            <a:endParaRPr kumimoji="1" lang="en-US" altLang="ja-JP" dirty="0"/>
          </a:p>
          <a:p>
            <a:r>
              <a:rPr lang="ja-JP" altLang="en-US" dirty="0"/>
              <a:t>・富岡町</a:t>
            </a:r>
            <a:endParaRPr kumimoji="1" lang="en-US" altLang="ja-JP" dirty="0"/>
          </a:p>
          <a:p>
            <a:r>
              <a:rPr kumimoji="1" lang="ja-JP" altLang="en-US" dirty="0"/>
              <a:t>・浪江町</a:t>
            </a:r>
            <a:endParaRPr kumimoji="1" lang="en-US" altLang="ja-JP" dirty="0"/>
          </a:p>
          <a:p>
            <a:r>
              <a:rPr lang="ja-JP" altLang="en-US" dirty="0"/>
              <a:t>・南相馬市</a:t>
            </a:r>
            <a:endParaRPr kumimoji="1" lang="ja-JP" altLang="en-US" dirty="0"/>
          </a:p>
        </p:txBody>
      </p:sp>
      <p:pic>
        <p:nvPicPr>
          <p:cNvPr id="6" name="図 5">
            <a:extLst>
              <a:ext uri="{FF2B5EF4-FFF2-40B4-BE49-F238E27FC236}">
                <a16:creationId xmlns:a16="http://schemas.microsoft.com/office/drawing/2014/main" id="{FC5CD62B-2E0E-1E3D-900A-4D17381F8187}"/>
              </a:ext>
            </a:extLst>
          </p:cNvPr>
          <p:cNvPicPr>
            <a:picLocks noChangeAspect="1"/>
          </p:cNvPicPr>
          <p:nvPr/>
        </p:nvPicPr>
        <p:blipFill>
          <a:blip r:embed="rId4"/>
          <a:stretch>
            <a:fillRect/>
          </a:stretch>
        </p:blipFill>
        <p:spPr>
          <a:xfrm>
            <a:off x="2052446" y="5279522"/>
            <a:ext cx="1549653" cy="1088274"/>
          </a:xfrm>
          <a:prstGeom prst="rect">
            <a:avLst/>
          </a:prstGeom>
          <a:ln>
            <a:solidFill>
              <a:schemeClr val="tx1"/>
            </a:solidFill>
          </a:ln>
        </p:spPr>
      </p:pic>
      <p:pic>
        <p:nvPicPr>
          <p:cNvPr id="8" name="図 7">
            <a:extLst>
              <a:ext uri="{FF2B5EF4-FFF2-40B4-BE49-F238E27FC236}">
                <a16:creationId xmlns:a16="http://schemas.microsoft.com/office/drawing/2014/main" id="{B758E20C-E886-C873-08F1-1C227DB4D4D4}"/>
              </a:ext>
            </a:extLst>
          </p:cNvPr>
          <p:cNvPicPr>
            <a:picLocks noChangeAspect="1"/>
          </p:cNvPicPr>
          <p:nvPr/>
        </p:nvPicPr>
        <p:blipFill>
          <a:blip r:embed="rId5"/>
          <a:stretch>
            <a:fillRect/>
          </a:stretch>
        </p:blipFill>
        <p:spPr>
          <a:xfrm>
            <a:off x="2525766" y="5392587"/>
            <a:ext cx="1565371" cy="1089498"/>
          </a:xfrm>
          <a:prstGeom prst="rect">
            <a:avLst/>
          </a:prstGeom>
          <a:ln>
            <a:solidFill>
              <a:schemeClr val="tx1"/>
            </a:solidFill>
          </a:ln>
        </p:spPr>
      </p:pic>
      <p:pic>
        <p:nvPicPr>
          <p:cNvPr id="9" name="図 8">
            <a:extLst>
              <a:ext uri="{FF2B5EF4-FFF2-40B4-BE49-F238E27FC236}">
                <a16:creationId xmlns:a16="http://schemas.microsoft.com/office/drawing/2014/main" id="{AC6C327F-3CAA-C240-95FF-F3B13FD090DF}"/>
              </a:ext>
            </a:extLst>
          </p:cNvPr>
          <p:cNvPicPr>
            <a:picLocks noChangeAspect="1"/>
          </p:cNvPicPr>
          <p:nvPr/>
        </p:nvPicPr>
        <p:blipFill>
          <a:blip r:embed="rId6"/>
          <a:stretch>
            <a:fillRect/>
          </a:stretch>
        </p:blipFill>
        <p:spPr>
          <a:xfrm>
            <a:off x="3100290" y="5510523"/>
            <a:ext cx="1583329" cy="1102827"/>
          </a:xfrm>
          <a:prstGeom prst="rect">
            <a:avLst/>
          </a:prstGeom>
          <a:ln>
            <a:solidFill>
              <a:schemeClr val="tx1"/>
            </a:solidFill>
          </a:ln>
        </p:spPr>
      </p:pic>
      <p:sp>
        <p:nvSpPr>
          <p:cNvPr id="15" name="テキスト ボックス 14">
            <a:extLst>
              <a:ext uri="{FF2B5EF4-FFF2-40B4-BE49-F238E27FC236}">
                <a16:creationId xmlns:a16="http://schemas.microsoft.com/office/drawing/2014/main" id="{15D43512-9A54-C160-CB4F-B20030C1126A}"/>
              </a:ext>
            </a:extLst>
          </p:cNvPr>
          <p:cNvSpPr txBox="1"/>
          <p:nvPr/>
        </p:nvSpPr>
        <p:spPr>
          <a:xfrm>
            <a:off x="4827180" y="1446081"/>
            <a:ext cx="4987666" cy="3323987"/>
          </a:xfrm>
          <a:prstGeom prst="rect">
            <a:avLst/>
          </a:prstGeom>
          <a:noFill/>
        </p:spPr>
        <p:txBody>
          <a:bodyPr wrap="square" rtlCol="0">
            <a:spAutoFit/>
          </a:bodyPr>
          <a:lstStyle/>
          <a:p>
            <a:r>
              <a:rPr kumimoji="1" lang="ja-JP" altLang="en-US" sz="1400" dirty="0"/>
              <a:t>各自治体からのフィードバック例</a:t>
            </a:r>
            <a:endParaRPr kumimoji="1" lang="en-US" altLang="ja-JP" sz="1400" dirty="0"/>
          </a:p>
          <a:p>
            <a:r>
              <a:rPr kumimoji="1" lang="ja-JP" altLang="en-US" sz="1400" dirty="0"/>
              <a:t>・震災直後から町職員に対して放射線に関する指導をしていただき感謝する。第</a:t>
            </a:r>
            <a:r>
              <a:rPr kumimoji="1" lang="en-US" altLang="ja-JP" sz="1400" dirty="0"/>
              <a:t>3</a:t>
            </a:r>
            <a:r>
              <a:rPr kumimoji="1" lang="ja-JP" altLang="en-US" sz="1400" dirty="0"/>
              <a:t>者の立場での分析・情報提供をいただけるとありがたい。</a:t>
            </a:r>
          </a:p>
          <a:p>
            <a:r>
              <a:rPr kumimoji="1" lang="ja-JP" altLang="en-US" sz="1400" dirty="0"/>
              <a:t>・森林をどうしていくか考える時期にきている。森林の管理の在り方等を判断するためのデータ提供をお願いしたい。</a:t>
            </a:r>
            <a:endParaRPr kumimoji="1" lang="en-US" altLang="ja-JP" sz="1400" dirty="0"/>
          </a:p>
          <a:p>
            <a:r>
              <a:rPr kumimoji="1" lang="ja-JP" altLang="en-US" sz="1400" dirty="0"/>
              <a:t>→同町での森林のデータを提供</a:t>
            </a:r>
          </a:p>
          <a:p>
            <a:r>
              <a:rPr kumimoji="1" lang="ja-JP" altLang="en-US" sz="1400" dirty="0"/>
              <a:t>・河川の再生には森林研究の成果とセットで考えていく必要があるので、データの共有も含め引き続き連携をお願いしたい。</a:t>
            </a:r>
            <a:endParaRPr kumimoji="1" lang="en-US" altLang="ja-JP" sz="1400" dirty="0"/>
          </a:p>
          <a:p>
            <a:r>
              <a:rPr lang="ja-JP" altLang="en-US" sz="1400" dirty="0"/>
              <a:t>→河川に関する現状の得られている知見を説明</a:t>
            </a:r>
            <a:endParaRPr kumimoji="1" lang="ja-JP" altLang="en-US" sz="1400" dirty="0"/>
          </a:p>
          <a:p>
            <a:r>
              <a:rPr kumimoji="1" lang="ja-JP" altLang="en-US" sz="1400" dirty="0"/>
              <a:t>・ため池は除染をしてもまた線量が上がってしまう。いつまで除染を続けるのか悩ましいところである。</a:t>
            </a:r>
            <a:endParaRPr kumimoji="1" lang="en-US" altLang="ja-JP" sz="1400" dirty="0"/>
          </a:p>
          <a:p>
            <a:r>
              <a:rPr lang="ja-JP" altLang="en-US" sz="1400" dirty="0"/>
              <a:t>→ため池に関する現状の得られている知見を説明</a:t>
            </a:r>
            <a:endParaRPr kumimoji="1" lang="en-US" altLang="ja-JP" sz="1400" dirty="0"/>
          </a:p>
          <a:p>
            <a:r>
              <a:rPr kumimoji="1" lang="ja-JP" altLang="en-US" sz="1400" dirty="0"/>
              <a:t>・特定帰還居住区域の詳細モニタリングを実施可能か。</a:t>
            </a:r>
            <a:endParaRPr kumimoji="1" lang="en-US" altLang="ja-JP" sz="1400" dirty="0"/>
          </a:p>
          <a:p>
            <a:r>
              <a:rPr lang="ja-JP" altLang="en-US" sz="1400" dirty="0"/>
              <a:t>→モニタリングを実行</a:t>
            </a:r>
            <a:endParaRPr kumimoji="1" lang="ja-JP" altLang="en-US" sz="1400" dirty="0"/>
          </a:p>
        </p:txBody>
      </p:sp>
    </p:spTree>
    <p:extLst>
      <p:ext uri="{BB962C8B-B14F-4D97-AF65-F5344CB8AC3E}">
        <p14:creationId xmlns:p14="http://schemas.microsoft.com/office/powerpoint/2010/main" val="2787941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F311E-7C0B-2298-545B-DB38FD09AD7B}"/>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BB3201E6-D28D-B6A2-19E9-FF9A50B755AD}"/>
              </a:ext>
            </a:extLst>
          </p:cNvPr>
          <p:cNvPicPr>
            <a:picLocks noChangeAspect="1"/>
          </p:cNvPicPr>
          <p:nvPr/>
        </p:nvPicPr>
        <p:blipFill rotWithShape="1">
          <a:blip r:embed="rId2"/>
          <a:srcRect l="28181" t="21685" r="19381" b="12087"/>
          <a:stretch/>
        </p:blipFill>
        <p:spPr>
          <a:xfrm>
            <a:off x="4785402" y="1542745"/>
            <a:ext cx="4819507" cy="5007856"/>
          </a:xfrm>
          <a:prstGeom prst="rect">
            <a:avLst/>
          </a:prstGeom>
        </p:spPr>
      </p:pic>
      <p:sp>
        <p:nvSpPr>
          <p:cNvPr id="3" name="Rectangle 7">
            <a:extLst>
              <a:ext uri="{FF2B5EF4-FFF2-40B4-BE49-F238E27FC236}">
                <a16:creationId xmlns:a16="http://schemas.microsoft.com/office/drawing/2014/main" id="{CF6DBADC-4E46-5381-CA45-7AFB9E759EE7}"/>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環境動態研究の成果普及の取り組み </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教育</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4" name="スライド番号プレースホルダー 1">
            <a:extLst>
              <a:ext uri="{FF2B5EF4-FFF2-40B4-BE49-F238E27FC236}">
                <a16:creationId xmlns:a16="http://schemas.microsoft.com/office/drawing/2014/main" id="{B811238C-D503-EE34-CE1F-95A7CC43AF42}"/>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11</a:t>
            </a:fld>
            <a:endParaRPr lang="ja-JP" altLang="en-US" sz="2400" dirty="0"/>
          </a:p>
        </p:txBody>
      </p:sp>
      <p:sp>
        <p:nvSpPr>
          <p:cNvPr id="5" name="テキスト ボックス 4">
            <a:extLst>
              <a:ext uri="{FF2B5EF4-FFF2-40B4-BE49-F238E27FC236}">
                <a16:creationId xmlns:a16="http://schemas.microsoft.com/office/drawing/2014/main" id="{863DDF58-8AC6-5608-AA21-FB8D5AFAA612}"/>
              </a:ext>
            </a:extLst>
          </p:cNvPr>
          <p:cNvSpPr txBox="1"/>
          <p:nvPr/>
        </p:nvSpPr>
        <p:spPr>
          <a:xfrm>
            <a:off x="91154" y="753010"/>
            <a:ext cx="9723692" cy="584775"/>
          </a:xfrm>
          <a:prstGeom prst="rect">
            <a:avLst/>
          </a:prstGeom>
          <a:solidFill>
            <a:srgbClr val="FFFF00"/>
          </a:solidFill>
          <a:ln>
            <a:solidFill>
              <a:srgbClr val="FFC000"/>
            </a:solidFill>
          </a:ln>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環境創造センターの活動の一環として、福島県内</a:t>
            </a:r>
            <a:r>
              <a:rPr lang="ja-JP" altLang="en-US" sz="1600" dirty="0">
                <a:latin typeface="BIZ UDPゴシック" panose="020B0400000000000000" pitchFamily="50" charset="-128"/>
                <a:ea typeface="BIZ UDPゴシック" panose="020B0400000000000000" pitchFamily="50" charset="-128"/>
              </a:rPr>
              <a:t>林業関係機関及び</a:t>
            </a:r>
            <a:r>
              <a:rPr kumimoji="1" lang="ja-JP" altLang="en-US" sz="1600" dirty="0">
                <a:latin typeface="BIZ UDPゴシック" panose="020B0400000000000000" pitchFamily="50" charset="-128"/>
                <a:ea typeface="BIZ UDPゴシック" panose="020B0400000000000000" pitchFamily="50" charset="-128"/>
              </a:rPr>
              <a:t>中学校等を対象に、放射線の基礎的な知識や、環境動態研究の成果などを説明する出張授業を実施した。</a:t>
            </a:r>
          </a:p>
        </p:txBody>
      </p:sp>
      <p:graphicFrame>
        <p:nvGraphicFramePr>
          <p:cNvPr id="8" name="表 7">
            <a:extLst>
              <a:ext uri="{FF2B5EF4-FFF2-40B4-BE49-F238E27FC236}">
                <a16:creationId xmlns:a16="http://schemas.microsoft.com/office/drawing/2014/main" id="{F438A528-5390-FDEE-177F-C4F3E50E39BB}"/>
              </a:ext>
            </a:extLst>
          </p:cNvPr>
          <p:cNvGraphicFramePr>
            <a:graphicFrameLocks noGrp="1"/>
          </p:cNvGraphicFramePr>
          <p:nvPr>
            <p:extLst>
              <p:ext uri="{D42A27DB-BD31-4B8C-83A1-F6EECF244321}">
                <p14:modId xmlns:p14="http://schemas.microsoft.com/office/powerpoint/2010/main" val="1420161052"/>
              </p:ext>
            </p:extLst>
          </p:nvPr>
        </p:nvGraphicFramePr>
        <p:xfrm>
          <a:off x="413088" y="1865632"/>
          <a:ext cx="5477348" cy="1706908"/>
        </p:xfrm>
        <a:graphic>
          <a:graphicData uri="http://schemas.openxmlformats.org/drawingml/2006/table">
            <a:tbl>
              <a:tblPr firstRow="1" bandRow="1">
                <a:tableStyleId>{5C22544A-7EE6-4342-B048-85BDC9FD1C3A}</a:tableStyleId>
              </a:tblPr>
              <a:tblGrid>
                <a:gridCol w="1931631">
                  <a:extLst>
                    <a:ext uri="{9D8B030D-6E8A-4147-A177-3AD203B41FA5}">
                      <a16:colId xmlns:a16="http://schemas.microsoft.com/office/drawing/2014/main" val="2954706146"/>
                    </a:ext>
                  </a:extLst>
                </a:gridCol>
                <a:gridCol w="1504953">
                  <a:extLst>
                    <a:ext uri="{9D8B030D-6E8A-4147-A177-3AD203B41FA5}">
                      <a16:colId xmlns:a16="http://schemas.microsoft.com/office/drawing/2014/main" val="2776642247"/>
                    </a:ext>
                  </a:extLst>
                </a:gridCol>
                <a:gridCol w="2040764">
                  <a:extLst>
                    <a:ext uri="{9D8B030D-6E8A-4147-A177-3AD203B41FA5}">
                      <a16:colId xmlns:a16="http://schemas.microsoft.com/office/drawing/2014/main" val="637296794"/>
                    </a:ext>
                  </a:extLst>
                </a:gridCol>
              </a:tblGrid>
              <a:tr h="426727">
                <a:tc>
                  <a:txBody>
                    <a:bodyPr/>
                    <a:lstStyle/>
                    <a:p>
                      <a:pPr algn="ctr"/>
                      <a:r>
                        <a:rPr kumimoji="1" lang="ja-JP" altLang="en-US" dirty="0"/>
                        <a:t>年度</a:t>
                      </a:r>
                    </a:p>
                  </a:txBody>
                  <a:tcPr/>
                </a:tc>
                <a:tc>
                  <a:txBody>
                    <a:bodyPr/>
                    <a:lstStyle/>
                    <a:p>
                      <a:pPr algn="ctr"/>
                      <a:r>
                        <a:rPr kumimoji="1" lang="ja-JP" altLang="en-US" dirty="0"/>
                        <a:t>回数</a:t>
                      </a:r>
                    </a:p>
                  </a:txBody>
                  <a:tcPr/>
                </a:tc>
                <a:tc>
                  <a:txBody>
                    <a:bodyPr/>
                    <a:lstStyle/>
                    <a:p>
                      <a:pPr algn="ctr"/>
                      <a:r>
                        <a:rPr kumimoji="1" lang="ja-JP" altLang="en-US" dirty="0"/>
                        <a:t>出席者</a:t>
                      </a:r>
                    </a:p>
                  </a:txBody>
                  <a:tcPr/>
                </a:tc>
                <a:extLst>
                  <a:ext uri="{0D108BD9-81ED-4DB2-BD59-A6C34878D82A}">
                    <a16:rowId xmlns:a16="http://schemas.microsoft.com/office/drawing/2014/main" val="1719493136"/>
                  </a:ext>
                </a:extLst>
              </a:tr>
              <a:tr h="426727">
                <a:tc>
                  <a:txBody>
                    <a:bodyPr/>
                    <a:lstStyle/>
                    <a:p>
                      <a:pPr algn="ctr"/>
                      <a:r>
                        <a:rPr kumimoji="1" lang="ja-JP" altLang="en-US" dirty="0"/>
                        <a:t>林業関係機関</a:t>
                      </a:r>
                    </a:p>
                  </a:txBody>
                  <a:tcPr/>
                </a:tc>
                <a:tc>
                  <a:txBody>
                    <a:bodyPr/>
                    <a:lstStyle/>
                    <a:p>
                      <a:pPr algn="ctr"/>
                      <a:r>
                        <a:rPr kumimoji="1" lang="en-US" altLang="ja-JP" dirty="0"/>
                        <a:t>12</a:t>
                      </a:r>
                      <a:endParaRPr kumimoji="1" lang="ja-JP" altLang="en-US" dirty="0"/>
                    </a:p>
                  </a:txBody>
                  <a:tcPr/>
                </a:tc>
                <a:tc>
                  <a:txBody>
                    <a:bodyPr/>
                    <a:lstStyle/>
                    <a:p>
                      <a:pPr algn="ctr"/>
                      <a:r>
                        <a:rPr kumimoji="1" lang="en-US" altLang="ja-JP" dirty="0"/>
                        <a:t>132</a:t>
                      </a:r>
                      <a:endParaRPr kumimoji="1" lang="ja-JP" altLang="en-US" dirty="0"/>
                    </a:p>
                  </a:txBody>
                  <a:tcPr/>
                </a:tc>
                <a:extLst>
                  <a:ext uri="{0D108BD9-81ED-4DB2-BD59-A6C34878D82A}">
                    <a16:rowId xmlns:a16="http://schemas.microsoft.com/office/drawing/2014/main" val="2685898611"/>
                  </a:ext>
                </a:extLst>
              </a:tr>
              <a:tr h="426727">
                <a:tc>
                  <a:txBody>
                    <a:bodyPr/>
                    <a:lstStyle/>
                    <a:p>
                      <a:pPr algn="ctr"/>
                      <a:r>
                        <a:rPr kumimoji="1" lang="ja-JP" altLang="en-US" dirty="0"/>
                        <a:t>学校</a:t>
                      </a:r>
                    </a:p>
                  </a:txBody>
                  <a:tcPr/>
                </a:tc>
                <a:tc>
                  <a:txBody>
                    <a:bodyPr/>
                    <a:lstStyle/>
                    <a:p>
                      <a:pPr algn="ctr"/>
                      <a:r>
                        <a:rPr kumimoji="1" lang="en-US" altLang="ja-JP" dirty="0"/>
                        <a:t>4</a:t>
                      </a:r>
                      <a:endParaRPr kumimoji="1" lang="ja-JP" altLang="en-US" dirty="0"/>
                    </a:p>
                  </a:txBody>
                  <a:tcPr/>
                </a:tc>
                <a:tc>
                  <a:txBody>
                    <a:bodyPr/>
                    <a:lstStyle/>
                    <a:p>
                      <a:pPr algn="ctr"/>
                      <a:r>
                        <a:rPr kumimoji="1" lang="en-US" altLang="ja-JP" dirty="0"/>
                        <a:t>952</a:t>
                      </a:r>
                      <a:endParaRPr kumimoji="1" lang="ja-JP" altLang="en-US" dirty="0"/>
                    </a:p>
                  </a:txBody>
                  <a:tcPr/>
                </a:tc>
                <a:extLst>
                  <a:ext uri="{0D108BD9-81ED-4DB2-BD59-A6C34878D82A}">
                    <a16:rowId xmlns:a16="http://schemas.microsoft.com/office/drawing/2014/main" val="2265406445"/>
                  </a:ext>
                </a:extLst>
              </a:tr>
              <a:tr h="426727">
                <a:tc>
                  <a:txBody>
                    <a:bodyPr/>
                    <a:lstStyle/>
                    <a:p>
                      <a:pPr algn="ctr"/>
                      <a:r>
                        <a:rPr kumimoji="1" lang="ja-JP" altLang="en-US" dirty="0"/>
                        <a:t>自治体住民</a:t>
                      </a:r>
                    </a:p>
                  </a:txBody>
                  <a:tcPr/>
                </a:tc>
                <a:tc>
                  <a:txBody>
                    <a:bodyPr/>
                    <a:lstStyle/>
                    <a:p>
                      <a:pPr algn="ctr"/>
                      <a:r>
                        <a:rPr kumimoji="1" lang="en-US" altLang="ja-JP" dirty="0"/>
                        <a:t>1</a:t>
                      </a:r>
                      <a:endParaRPr kumimoji="1" lang="ja-JP" altLang="en-US" dirty="0"/>
                    </a:p>
                  </a:txBody>
                  <a:tcPr/>
                </a:tc>
                <a:tc>
                  <a:txBody>
                    <a:bodyPr/>
                    <a:lstStyle/>
                    <a:p>
                      <a:pPr algn="ctr"/>
                      <a:r>
                        <a:rPr kumimoji="1" lang="ja-JP" altLang="en-US" dirty="0"/>
                        <a:t>１４</a:t>
                      </a:r>
                    </a:p>
                  </a:txBody>
                  <a:tcPr/>
                </a:tc>
                <a:extLst>
                  <a:ext uri="{0D108BD9-81ED-4DB2-BD59-A6C34878D82A}">
                    <a16:rowId xmlns:a16="http://schemas.microsoft.com/office/drawing/2014/main" val="3466366082"/>
                  </a:ext>
                </a:extLst>
              </a:tr>
            </a:tbl>
          </a:graphicData>
        </a:graphic>
      </p:graphicFrame>
      <p:sp>
        <p:nvSpPr>
          <p:cNvPr id="9" name="テキスト ボックス 8">
            <a:extLst>
              <a:ext uri="{FF2B5EF4-FFF2-40B4-BE49-F238E27FC236}">
                <a16:creationId xmlns:a16="http://schemas.microsoft.com/office/drawing/2014/main" id="{1483586E-5C0F-315B-AAA7-917AC9991CCB}"/>
              </a:ext>
            </a:extLst>
          </p:cNvPr>
          <p:cNvSpPr txBox="1"/>
          <p:nvPr/>
        </p:nvSpPr>
        <p:spPr>
          <a:xfrm>
            <a:off x="372139" y="1358079"/>
            <a:ext cx="1544012" cy="369332"/>
          </a:xfrm>
          <a:prstGeom prst="rect">
            <a:avLst/>
          </a:prstGeom>
          <a:noFill/>
        </p:spPr>
        <p:txBody>
          <a:bodyPr wrap="none" rtlCol="0">
            <a:spAutoFit/>
          </a:bodyPr>
          <a:lstStyle/>
          <a:p>
            <a:r>
              <a:rPr kumimoji="1" lang="en-US" altLang="ja-JP" dirty="0"/>
              <a:t>※R4-R6</a:t>
            </a:r>
            <a:r>
              <a:rPr kumimoji="1" lang="ja-JP" altLang="en-US" dirty="0"/>
              <a:t>実績</a:t>
            </a:r>
          </a:p>
        </p:txBody>
      </p:sp>
      <p:pic>
        <p:nvPicPr>
          <p:cNvPr id="10" name="図 9">
            <a:extLst>
              <a:ext uri="{FF2B5EF4-FFF2-40B4-BE49-F238E27FC236}">
                <a16:creationId xmlns:a16="http://schemas.microsoft.com/office/drawing/2014/main" id="{7B56A117-05D0-4A8C-9047-F6AA630077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091" y="3882152"/>
            <a:ext cx="3771901" cy="2514600"/>
          </a:xfrm>
          <a:prstGeom prst="rect">
            <a:avLst/>
          </a:prstGeom>
        </p:spPr>
      </p:pic>
      <p:grpSp>
        <p:nvGrpSpPr>
          <p:cNvPr id="12" name="グループ化 11">
            <a:extLst>
              <a:ext uri="{FF2B5EF4-FFF2-40B4-BE49-F238E27FC236}">
                <a16:creationId xmlns:a16="http://schemas.microsoft.com/office/drawing/2014/main" id="{C5693E4E-4FE5-5344-16FE-5388E07D3B8A}"/>
              </a:ext>
            </a:extLst>
          </p:cNvPr>
          <p:cNvGrpSpPr/>
          <p:nvPr/>
        </p:nvGrpSpPr>
        <p:grpSpPr>
          <a:xfrm>
            <a:off x="4186964" y="3882152"/>
            <a:ext cx="2122314" cy="2668449"/>
            <a:chOff x="1479479" y="4982139"/>
            <a:chExt cx="1397285" cy="1665240"/>
          </a:xfrm>
        </p:grpSpPr>
        <p:pic>
          <p:nvPicPr>
            <p:cNvPr id="13" name="図 12">
              <a:extLst>
                <a:ext uri="{FF2B5EF4-FFF2-40B4-BE49-F238E27FC236}">
                  <a16:creationId xmlns:a16="http://schemas.microsoft.com/office/drawing/2014/main" id="{9E131B98-32A6-12D4-E71D-9925E1672AB7}"/>
                </a:ext>
              </a:extLst>
            </p:cNvPr>
            <p:cNvPicPr>
              <a:picLocks noChangeAspect="1"/>
            </p:cNvPicPr>
            <p:nvPr/>
          </p:nvPicPr>
          <p:blipFill rotWithShape="1">
            <a:blip r:embed="rId4"/>
            <a:srcRect l="37191" t="44458" r="35618" b="9499"/>
            <a:stretch/>
          </p:blipFill>
          <p:spPr>
            <a:xfrm>
              <a:off x="1479479" y="5365750"/>
              <a:ext cx="1397285" cy="1281629"/>
            </a:xfrm>
            <a:prstGeom prst="rect">
              <a:avLst/>
            </a:prstGeom>
          </p:spPr>
        </p:pic>
        <p:pic>
          <p:nvPicPr>
            <p:cNvPr id="14" name="図 13">
              <a:extLst>
                <a:ext uri="{FF2B5EF4-FFF2-40B4-BE49-F238E27FC236}">
                  <a16:creationId xmlns:a16="http://schemas.microsoft.com/office/drawing/2014/main" id="{4F25E44E-97AD-C64C-B1AD-8F44CF0EA61E}"/>
                </a:ext>
              </a:extLst>
            </p:cNvPr>
            <p:cNvPicPr>
              <a:picLocks noChangeAspect="1"/>
            </p:cNvPicPr>
            <p:nvPr/>
          </p:nvPicPr>
          <p:blipFill rotWithShape="1">
            <a:blip r:embed="rId4"/>
            <a:srcRect l="37191" t="22464" r="35618" b="63754"/>
            <a:stretch/>
          </p:blipFill>
          <p:spPr>
            <a:xfrm>
              <a:off x="1479479" y="4982139"/>
              <a:ext cx="1397285" cy="383612"/>
            </a:xfrm>
            <a:prstGeom prst="rect">
              <a:avLst/>
            </a:prstGeom>
          </p:spPr>
        </p:pic>
      </p:grpSp>
    </p:spTree>
    <p:extLst>
      <p:ext uri="{BB962C8B-B14F-4D97-AF65-F5344CB8AC3E}">
        <p14:creationId xmlns:p14="http://schemas.microsoft.com/office/powerpoint/2010/main" val="648097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1C3EF-C422-5F81-580D-ED293456390B}"/>
            </a:ext>
          </a:extLst>
        </p:cNvPr>
        <p:cNvGrpSpPr/>
        <p:nvPr/>
      </p:nvGrpSpPr>
      <p:grpSpPr>
        <a:xfrm>
          <a:off x="0" y="0"/>
          <a:ext cx="0" cy="0"/>
          <a:chOff x="0" y="0"/>
          <a:chExt cx="0" cy="0"/>
        </a:xfrm>
      </p:grpSpPr>
      <p:sp>
        <p:nvSpPr>
          <p:cNvPr id="3" name="Rectangle 7">
            <a:extLst>
              <a:ext uri="{FF2B5EF4-FFF2-40B4-BE49-F238E27FC236}">
                <a16:creationId xmlns:a16="http://schemas.microsoft.com/office/drawing/2014/main" id="{A25E6049-48E0-A367-8538-FBA5CFD4E16A}"/>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環境動態研究の成果普及の取り組み</a:t>
            </a:r>
            <a:r>
              <a:rPr lang="ja-JP" altLang="en-US" sz="1800" spc="-50" dirty="0">
                <a:solidFill>
                  <a:schemeClr val="bg1"/>
                </a:solidFill>
                <a:latin typeface="ＭＳ Ｐゴシック" panose="020B0600070205080204" charset="-128"/>
                <a:cs typeface="ＭＳ Ｐゴシック" panose="020B0600070205080204" charset="-128"/>
              </a:rPr>
              <a:t> </a:t>
            </a:r>
            <a:r>
              <a:rPr lang="en-US" altLang="ja-JP" sz="1800" spc="-50" dirty="0">
                <a:solidFill>
                  <a:schemeClr val="bg1"/>
                </a:solidFill>
                <a:latin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cs typeface="ＭＳ Ｐゴシック" panose="020B0600070205080204" charset="-128"/>
              </a:rPr>
              <a:t>学術界</a:t>
            </a:r>
            <a:r>
              <a:rPr lang="en-US" altLang="ja-JP" sz="1800" spc="-50" dirty="0">
                <a:solidFill>
                  <a:schemeClr val="bg1"/>
                </a:solidFill>
                <a:latin typeface="ＭＳ Ｐゴシック" panose="020B0600070205080204" charset="-128"/>
                <a:cs typeface="ＭＳ Ｐゴシック" panose="020B0600070205080204" charset="-128"/>
              </a:rPr>
              <a:t>)</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4" name="スライド番号プレースホルダー 1">
            <a:extLst>
              <a:ext uri="{FF2B5EF4-FFF2-40B4-BE49-F238E27FC236}">
                <a16:creationId xmlns:a16="http://schemas.microsoft.com/office/drawing/2014/main" id="{7325AA12-C494-FE7A-69B1-93A6B7676801}"/>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12</a:t>
            </a:fld>
            <a:endParaRPr lang="ja-JP" altLang="en-US" sz="2400" dirty="0"/>
          </a:p>
        </p:txBody>
      </p:sp>
      <p:sp>
        <p:nvSpPr>
          <p:cNvPr id="5" name="テキスト ボックス 4">
            <a:extLst>
              <a:ext uri="{FF2B5EF4-FFF2-40B4-BE49-F238E27FC236}">
                <a16:creationId xmlns:a16="http://schemas.microsoft.com/office/drawing/2014/main" id="{3D766474-23A7-8059-78B4-64FAF8E84BA4}"/>
              </a:ext>
            </a:extLst>
          </p:cNvPr>
          <p:cNvSpPr txBox="1"/>
          <p:nvPr/>
        </p:nvSpPr>
        <p:spPr>
          <a:xfrm>
            <a:off x="253409" y="753010"/>
            <a:ext cx="7276944" cy="584775"/>
          </a:xfrm>
          <a:prstGeom prst="rect">
            <a:avLst/>
          </a:prstGeom>
          <a:solidFill>
            <a:srgbClr val="FFFF00"/>
          </a:solidFill>
          <a:ln>
            <a:solidFill>
              <a:srgbClr val="FFC000"/>
            </a:solidFill>
          </a:ln>
        </p:spPr>
        <p:txBody>
          <a:bodyPr wrap="square" rtlCol="0">
            <a:spAutoFit/>
          </a:bodyPr>
          <a:lstStyle/>
          <a:p>
            <a:r>
              <a:rPr kumimoji="1" lang="en-US" altLang="ja-JP" sz="1600" dirty="0">
                <a:latin typeface="BIZ UDPゴシック" panose="020B0400000000000000" pitchFamily="50" charset="-128"/>
                <a:ea typeface="BIZ UDPゴシック" panose="020B0400000000000000" pitchFamily="50" charset="-128"/>
              </a:rPr>
              <a:t>2022 (R4) -2024 (R6) </a:t>
            </a:r>
            <a:r>
              <a:rPr kumimoji="1" lang="ja-JP" altLang="en-US" sz="1600" dirty="0">
                <a:latin typeface="BIZ UDPゴシック" panose="020B0400000000000000" pitchFamily="50" charset="-128"/>
                <a:ea typeface="BIZ UDPゴシック" panose="020B0400000000000000" pitchFamily="50" charset="-128"/>
              </a:rPr>
              <a:t>年度に環境回復研究の集大成として</a:t>
            </a:r>
            <a:r>
              <a:rPr kumimoji="1" lang="en-US" altLang="ja-JP" sz="1600" dirty="0">
                <a:latin typeface="BIZ UDPゴシック" panose="020B0400000000000000" pitchFamily="50" charset="-128"/>
                <a:ea typeface="BIZ UDPゴシック" panose="020B0400000000000000" pitchFamily="50" charset="-128"/>
              </a:rPr>
              <a:t>4</a:t>
            </a:r>
            <a:r>
              <a:rPr lang="ja-JP" altLang="en-US" sz="1600" dirty="0">
                <a:latin typeface="BIZ UDPゴシック" panose="020B0400000000000000" pitchFamily="50" charset="-128"/>
                <a:ea typeface="BIZ UDPゴシック" panose="020B0400000000000000" pitchFamily="50" charset="-128"/>
              </a:rPr>
              <a:t>つの国際会議</a:t>
            </a: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学会にてシリーズ発表を実施</a:t>
            </a:r>
            <a:endParaRPr kumimoji="1" lang="ja-JP" altLang="en-US" sz="1600" dirty="0">
              <a:latin typeface="BIZ UDPゴシック" panose="020B0400000000000000" pitchFamily="50" charset="-128"/>
              <a:ea typeface="BIZ UDPゴシック" panose="020B0400000000000000" pitchFamily="50" charset="-128"/>
            </a:endParaRPr>
          </a:p>
        </p:txBody>
      </p:sp>
      <p:pic>
        <p:nvPicPr>
          <p:cNvPr id="7" name="図 6" descr="テレビを見る人々&#10;&#10;AI によって生成されたコンテンツは間違っている可能性があります。">
            <a:extLst>
              <a:ext uri="{FF2B5EF4-FFF2-40B4-BE49-F238E27FC236}">
                <a16:creationId xmlns:a16="http://schemas.microsoft.com/office/drawing/2014/main" id="{B936C108-92F8-6567-2644-CB4638D061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5487" y="2191961"/>
            <a:ext cx="2054793" cy="1541095"/>
          </a:xfrm>
          <a:prstGeom prst="rect">
            <a:avLst/>
          </a:prstGeom>
        </p:spPr>
      </p:pic>
      <p:pic>
        <p:nvPicPr>
          <p:cNvPr id="13" name="図 12" descr="並んで立っている数人の人たち&#10;&#10;AI によって生成されたコンテンツは間違っている可能性があります。">
            <a:extLst>
              <a:ext uri="{FF2B5EF4-FFF2-40B4-BE49-F238E27FC236}">
                <a16:creationId xmlns:a16="http://schemas.microsoft.com/office/drawing/2014/main" id="{CD4EFA1D-15D8-6D4B-D344-6CA245489F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5487" y="753010"/>
            <a:ext cx="2054793" cy="1369862"/>
          </a:xfrm>
          <a:prstGeom prst="rect">
            <a:avLst/>
          </a:prstGeom>
        </p:spPr>
      </p:pic>
      <p:graphicFrame>
        <p:nvGraphicFramePr>
          <p:cNvPr id="14" name="表 13">
            <a:extLst>
              <a:ext uri="{FF2B5EF4-FFF2-40B4-BE49-F238E27FC236}">
                <a16:creationId xmlns:a16="http://schemas.microsoft.com/office/drawing/2014/main" id="{EDAFA7B3-158C-3E3E-E19D-66B008BEE801}"/>
              </a:ext>
            </a:extLst>
          </p:cNvPr>
          <p:cNvGraphicFramePr>
            <a:graphicFrameLocks noGrp="1"/>
          </p:cNvGraphicFramePr>
          <p:nvPr>
            <p:extLst>
              <p:ext uri="{D42A27DB-BD31-4B8C-83A1-F6EECF244321}">
                <p14:modId xmlns:p14="http://schemas.microsoft.com/office/powerpoint/2010/main" val="3694468385"/>
              </p:ext>
            </p:extLst>
          </p:nvPr>
        </p:nvGraphicFramePr>
        <p:xfrm>
          <a:off x="253410" y="1415843"/>
          <a:ext cx="7276943" cy="2438400"/>
        </p:xfrm>
        <a:graphic>
          <a:graphicData uri="http://schemas.openxmlformats.org/drawingml/2006/table">
            <a:tbl>
              <a:tblPr firstRow="1" bandRow="1">
                <a:tableStyleId>{5C22544A-7EE6-4342-B048-85BDC9FD1C3A}</a:tableStyleId>
              </a:tblPr>
              <a:tblGrid>
                <a:gridCol w="937439">
                  <a:extLst>
                    <a:ext uri="{9D8B030D-6E8A-4147-A177-3AD203B41FA5}">
                      <a16:colId xmlns:a16="http://schemas.microsoft.com/office/drawing/2014/main" val="124610885"/>
                    </a:ext>
                  </a:extLst>
                </a:gridCol>
                <a:gridCol w="2551813">
                  <a:extLst>
                    <a:ext uri="{9D8B030D-6E8A-4147-A177-3AD203B41FA5}">
                      <a16:colId xmlns:a16="http://schemas.microsoft.com/office/drawing/2014/main" val="53555506"/>
                    </a:ext>
                  </a:extLst>
                </a:gridCol>
                <a:gridCol w="723014">
                  <a:extLst>
                    <a:ext uri="{9D8B030D-6E8A-4147-A177-3AD203B41FA5}">
                      <a16:colId xmlns:a16="http://schemas.microsoft.com/office/drawing/2014/main" val="355545051"/>
                    </a:ext>
                  </a:extLst>
                </a:gridCol>
                <a:gridCol w="2434856">
                  <a:extLst>
                    <a:ext uri="{9D8B030D-6E8A-4147-A177-3AD203B41FA5}">
                      <a16:colId xmlns:a16="http://schemas.microsoft.com/office/drawing/2014/main" val="891809567"/>
                    </a:ext>
                  </a:extLst>
                </a:gridCol>
                <a:gridCol w="629821">
                  <a:extLst>
                    <a:ext uri="{9D8B030D-6E8A-4147-A177-3AD203B41FA5}">
                      <a16:colId xmlns:a16="http://schemas.microsoft.com/office/drawing/2014/main" val="4288549558"/>
                    </a:ext>
                  </a:extLst>
                </a:gridCol>
              </a:tblGrid>
              <a:tr h="194024">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開催月</a:t>
                      </a: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学会名</a:t>
                      </a: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開催場所</a:t>
                      </a: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シリーズ発表タイトル</a:t>
                      </a: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発表数</a:t>
                      </a:r>
                    </a:p>
                  </a:txBody>
                  <a:tcPr/>
                </a:tc>
                <a:extLst>
                  <a:ext uri="{0D108BD9-81ED-4DB2-BD59-A6C34878D82A}">
                    <a16:rowId xmlns:a16="http://schemas.microsoft.com/office/drawing/2014/main" val="756191339"/>
                  </a:ext>
                </a:extLst>
              </a:tr>
              <a:tr h="557820">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2024/11</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6th International Conference on Radioecology &amp; Environmental Radioactivity (ICRER 2024)</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フランス</a:t>
                      </a:r>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マルセイユ</a:t>
                      </a:r>
                    </a:p>
                  </a:txBody>
                  <a:tcPr/>
                </a:tc>
                <a:tc>
                  <a:txBody>
                    <a:bodyPr/>
                    <a:lstStyle/>
                    <a:p>
                      <a:r>
                        <a:rPr kumimoji="1" lang="en-US" altLang="ja-JP" sz="1000" dirty="0" err="1">
                          <a:solidFill>
                            <a:schemeClr val="tx1"/>
                          </a:solidFill>
                          <a:latin typeface="BIZ UDPゴシック" panose="020B0400000000000000" pitchFamily="50" charset="-128"/>
                          <a:ea typeface="BIZ UDPゴシック" panose="020B0400000000000000" pitchFamily="50" charset="-128"/>
                        </a:rPr>
                        <a:t>Radiocesium</a:t>
                      </a:r>
                      <a:r>
                        <a:rPr kumimoji="1" lang="en-US" altLang="ja-JP" sz="1000" dirty="0">
                          <a:solidFill>
                            <a:schemeClr val="tx1"/>
                          </a:solidFill>
                          <a:latin typeface="BIZ UDPゴシック" panose="020B0400000000000000" pitchFamily="50" charset="-128"/>
                          <a:ea typeface="BIZ UDPゴシック" panose="020B0400000000000000" pitchFamily="50" charset="-128"/>
                        </a:rPr>
                        <a:t> mobility in the environment after the Fukushima </a:t>
                      </a:r>
                      <a:r>
                        <a:rPr kumimoji="1" lang="en-US" altLang="ja-JP" sz="1000" dirty="0" err="1">
                          <a:solidFill>
                            <a:schemeClr val="tx1"/>
                          </a:solidFill>
                          <a:latin typeface="BIZ UDPゴシック" panose="020B0400000000000000" pitchFamily="50" charset="-128"/>
                          <a:ea typeface="BIZ UDPゴシック" panose="020B0400000000000000" pitchFamily="50" charset="-128"/>
                        </a:rPr>
                        <a:t>Dai-ichi</a:t>
                      </a:r>
                      <a:r>
                        <a:rPr kumimoji="1" lang="en-US" altLang="ja-JP" sz="1000" dirty="0">
                          <a:solidFill>
                            <a:schemeClr val="tx1"/>
                          </a:solidFill>
                          <a:latin typeface="BIZ UDPゴシック" panose="020B0400000000000000" pitchFamily="50" charset="-128"/>
                          <a:ea typeface="BIZ UDPゴシック" panose="020B0400000000000000" pitchFamily="50" charset="-128"/>
                        </a:rPr>
                        <a:t> Nuclear Power Plant accident</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7</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843640719"/>
                  </a:ext>
                </a:extLst>
              </a:tr>
              <a:tr h="315289">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2024/9</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原子力学会秋の大会</a:t>
                      </a: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日本</a:t>
                      </a:r>
                      <a:r>
                        <a:rPr kumimoji="1" lang="en-US" altLang="ja-JP" sz="1000" dirty="0">
                          <a:solidFill>
                            <a:schemeClr val="tx1"/>
                          </a:solidFill>
                          <a:latin typeface="BIZ UDPゴシック" panose="020B0400000000000000" pitchFamily="50" charset="-128"/>
                          <a:ea typeface="BIZ UDPゴシック" panose="020B0400000000000000" pitchFamily="50" charset="-128"/>
                        </a:rPr>
                        <a:t>/</a:t>
                      </a:r>
                    </a:p>
                    <a:p>
                      <a:r>
                        <a:rPr kumimoji="1" lang="ja-JP" altLang="en-US" sz="1000" dirty="0">
                          <a:solidFill>
                            <a:schemeClr val="tx1"/>
                          </a:solidFill>
                          <a:latin typeface="BIZ UDPゴシック" panose="020B0400000000000000" pitchFamily="50" charset="-128"/>
                          <a:ea typeface="BIZ UDPゴシック" panose="020B0400000000000000" pitchFamily="50" charset="-128"/>
                        </a:rPr>
                        <a:t>仙台</a:t>
                      </a: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原子力機構による環境放射能モニタリングの歩みと今後の展望</a:t>
                      </a: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8</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239823816"/>
                  </a:ext>
                </a:extLst>
              </a:tr>
              <a:tr h="441813">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2024/7</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16th International Congress of the International Radiation Protection Association (IRPA 16)</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アメリカ</a:t>
                      </a:r>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オーランド</a:t>
                      </a: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Environmental radiation measurement after the nuclear power plant accident</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5</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6938856"/>
                  </a:ext>
                </a:extLst>
              </a:tr>
              <a:tr h="436555">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2023/2</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6th Asian and Oceanic Congress for Radiation Protection (AOCRP6)</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000" dirty="0">
                          <a:solidFill>
                            <a:schemeClr val="tx1"/>
                          </a:solidFill>
                          <a:latin typeface="BIZ UDPゴシック" panose="020B0400000000000000" pitchFamily="50" charset="-128"/>
                          <a:ea typeface="BIZ UDPゴシック" panose="020B0400000000000000" pitchFamily="50" charset="-128"/>
                        </a:rPr>
                        <a:t>インド</a:t>
                      </a:r>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ムンバイ</a:t>
                      </a: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Environmental radiation monitoring after the Fukushima NPP accident</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tc>
                  <a:txBody>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5</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891573737"/>
                  </a:ext>
                </a:extLst>
              </a:tr>
            </a:tbl>
          </a:graphicData>
        </a:graphic>
      </p:graphicFrame>
      <p:sp>
        <p:nvSpPr>
          <p:cNvPr id="15" name="テキスト ボックス 14">
            <a:extLst>
              <a:ext uri="{FF2B5EF4-FFF2-40B4-BE49-F238E27FC236}">
                <a16:creationId xmlns:a16="http://schemas.microsoft.com/office/drawing/2014/main" id="{839C3492-3592-F1C1-1FFA-1872D787A64F}"/>
              </a:ext>
            </a:extLst>
          </p:cNvPr>
          <p:cNvSpPr txBox="1"/>
          <p:nvPr/>
        </p:nvSpPr>
        <p:spPr>
          <a:xfrm>
            <a:off x="253409" y="3932302"/>
            <a:ext cx="9486871" cy="338554"/>
          </a:xfrm>
          <a:prstGeom prst="rect">
            <a:avLst/>
          </a:prstGeom>
          <a:solidFill>
            <a:srgbClr val="FFFF00"/>
          </a:solidFill>
          <a:ln>
            <a:solidFill>
              <a:srgbClr val="FFC000"/>
            </a:solidFill>
          </a:ln>
        </p:spPr>
        <p:txBody>
          <a:bodyPr wrap="square" rtlCol="0">
            <a:spAutoFit/>
          </a:bodyPr>
          <a:lstStyle/>
          <a:p>
            <a:r>
              <a:rPr kumimoji="1" lang="en-US" altLang="ja-JP" sz="1600" dirty="0">
                <a:latin typeface="BIZ UDPゴシック" panose="020B0400000000000000" pitchFamily="50" charset="-128"/>
                <a:ea typeface="BIZ UDPゴシック" panose="020B0400000000000000" pitchFamily="50" charset="-128"/>
              </a:rPr>
              <a:t>2022 (R4) -2024 (R6) </a:t>
            </a:r>
            <a:r>
              <a:rPr kumimoji="1" lang="ja-JP" altLang="en-US" sz="1600" dirty="0">
                <a:latin typeface="BIZ UDPゴシック" panose="020B0400000000000000" pitchFamily="50" charset="-128"/>
                <a:ea typeface="BIZ UDPゴシック" panose="020B0400000000000000" pitchFamily="50" charset="-128"/>
              </a:rPr>
              <a:t>年度の環境動態研究の論文発表数</a:t>
            </a:r>
          </a:p>
        </p:txBody>
      </p:sp>
      <p:graphicFrame>
        <p:nvGraphicFramePr>
          <p:cNvPr id="16" name="表 15">
            <a:extLst>
              <a:ext uri="{FF2B5EF4-FFF2-40B4-BE49-F238E27FC236}">
                <a16:creationId xmlns:a16="http://schemas.microsoft.com/office/drawing/2014/main" id="{8CF82CBD-DFA0-F1BD-F1B8-1673D965B045}"/>
              </a:ext>
            </a:extLst>
          </p:cNvPr>
          <p:cNvGraphicFramePr>
            <a:graphicFrameLocks noGrp="1"/>
          </p:cNvGraphicFramePr>
          <p:nvPr>
            <p:extLst>
              <p:ext uri="{D42A27DB-BD31-4B8C-83A1-F6EECF244321}">
                <p14:modId xmlns:p14="http://schemas.microsoft.com/office/powerpoint/2010/main" val="174329151"/>
              </p:ext>
            </p:extLst>
          </p:nvPr>
        </p:nvGraphicFramePr>
        <p:xfrm>
          <a:off x="5392395" y="4319133"/>
          <a:ext cx="4373272" cy="2491758"/>
        </p:xfrm>
        <a:graphic>
          <a:graphicData uri="http://schemas.openxmlformats.org/drawingml/2006/table">
            <a:tbl>
              <a:tblPr firstRow="1" bandRow="1">
                <a:tableStyleId>{5C22544A-7EE6-4342-B048-85BDC9FD1C3A}</a:tableStyleId>
              </a:tblPr>
              <a:tblGrid>
                <a:gridCol w="625633">
                  <a:extLst>
                    <a:ext uri="{9D8B030D-6E8A-4147-A177-3AD203B41FA5}">
                      <a16:colId xmlns:a16="http://schemas.microsoft.com/office/drawing/2014/main" val="713177554"/>
                    </a:ext>
                  </a:extLst>
                </a:gridCol>
                <a:gridCol w="520995">
                  <a:extLst>
                    <a:ext uri="{9D8B030D-6E8A-4147-A177-3AD203B41FA5}">
                      <a16:colId xmlns:a16="http://schemas.microsoft.com/office/drawing/2014/main" val="3798647785"/>
                    </a:ext>
                  </a:extLst>
                </a:gridCol>
                <a:gridCol w="806661">
                  <a:extLst>
                    <a:ext uri="{9D8B030D-6E8A-4147-A177-3AD203B41FA5}">
                      <a16:colId xmlns:a16="http://schemas.microsoft.com/office/drawing/2014/main" val="1270448408"/>
                    </a:ext>
                  </a:extLst>
                </a:gridCol>
                <a:gridCol w="806661">
                  <a:extLst>
                    <a:ext uri="{9D8B030D-6E8A-4147-A177-3AD203B41FA5}">
                      <a16:colId xmlns:a16="http://schemas.microsoft.com/office/drawing/2014/main" val="1366856751"/>
                    </a:ext>
                  </a:extLst>
                </a:gridCol>
                <a:gridCol w="806661">
                  <a:extLst>
                    <a:ext uri="{9D8B030D-6E8A-4147-A177-3AD203B41FA5}">
                      <a16:colId xmlns:a16="http://schemas.microsoft.com/office/drawing/2014/main" val="3222892596"/>
                    </a:ext>
                  </a:extLst>
                </a:gridCol>
                <a:gridCol w="806661">
                  <a:extLst>
                    <a:ext uri="{9D8B030D-6E8A-4147-A177-3AD203B41FA5}">
                      <a16:colId xmlns:a16="http://schemas.microsoft.com/office/drawing/2014/main" val="4239283237"/>
                    </a:ext>
                  </a:extLst>
                </a:gridCol>
              </a:tblGrid>
              <a:tr h="511069">
                <a:tc>
                  <a:txBody>
                    <a:bodyPr/>
                    <a:lstStyle/>
                    <a:p>
                      <a:r>
                        <a:rPr kumimoji="1" lang="ja-JP" altLang="en-US" sz="900" dirty="0">
                          <a:solidFill>
                            <a:schemeClr val="tx1"/>
                          </a:solidFill>
                          <a:latin typeface="BIZ UDPゴシック" panose="020B0400000000000000" pitchFamily="50" charset="-128"/>
                          <a:ea typeface="BIZ UDPゴシック" panose="020B0400000000000000" pitchFamily="50" charset="-128"/>
                        </a:rPr>
                        <a:t>年度</a:t>
                      </a:r>
                    </a:p>
                  </a:txBody>
                  <a:tcPr anchor="ctr"/>
                </a:tc>
                <a:tc>
                  <a:txBody>
                    <a:bodyPr/>
                    <a:lstStyle/>
                    <a:p>
                      <a:pPr algn="ctr"/>
                      <a:r>
                        <a:rPr kumimoji="1" lang="ja-JP" altLang="en-US" sz="900" dirty="0">
                          <a:solidFill>
                            <a:schemeClr val="tx1"/>
                          </a:solidFill>
                          <a:latin typeface="BIZ UDPゴシック" panose="020B0400000000000000" pitchFamily="50" charset="-128"/>
                          <a:ea typeface="BIZ UDPゴシック" panose="020B0400000000000000" pitchFamily="50" charset="-128"/>
                        </a:rPr>
                        <a:t>計</a:t>
                      </a:r>
                    </a:p>
                  </a:txBody>
                  <a:tcPr anchor="ctr"/>
                </a:tc>
                <a:tc>
                  <a:txBody>
                    <a:bodyPr/>
                    <a:lstStyle/>
                    <a:p>
                      <a:pPr algn="ctr"/>
                      <a:r>
                        <a:rPr kumimoji="1" lang="ja-JP" altLang="en-US" sz="900" dirty="0">
                          <a:solidFill>
                            <a:schemeClr val="tx1"/>
                          </a:solidFill>
                          <a:latin typeface="BIZ UDPゴシック" panose="020B0400000000000000" pitchFamily="50" charset="-128"/>
                          <a:ea typeface="BIZ UDPゴシック" panose="020B0400000000000000" pitchFamily="50" charset="-128"/>
                        </a:rPr>
                        <a:t>英文</a:t>
                      </a:r>
                      <a:endParaRPr kumimoji="1" lang="en-US" altLang="ja-JP" sz="9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900" dirty="0">
                          <a:solidFill>
                            <a:schemeClr val="tx1"/>
                          </a:solidFill>
                          <a:latin typeface="BIZ UDPゴシック" panose="020B0400000000000000" pitchFamily="50" charset="-128"/>
                          <a:ea typeface="BIZ UDPゴシック" panose="020B0400000000000000" pitchFamily="50" charset="-128"/>
                        </a:rPr>
                        <a:t> </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r>
                        <a:rPr kumimoji="1" lang="ja-JP" altLang="en-US" sz="900" dirty="0">
                          <a:solidFill>
                            <a:schemeClr val="tx1"/>
                          </a:solidFill>
                          <a:latin typeface="BIZ UDPゴシック" panose="020B0400000000000000" pitchFamily="50" charset="-128"/>
                          <a:ea typeface="BIZ UDPゴシック" panose="020B0400000000000000" pitchFamily="50" charset="-128"/>
                        </a:rPr>
                        <a:t>査読あり</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BIZ UDPゴシック" panose="020B0400000000000000" pitchFamily="50" charset="-128"/>
                          <a:ea typeface="BIZ UDPゴシック" panose="020B0400000000000000" pitchFamily="50" charset="-128"/>
                        </a:rPr>
                        <a:t>英文</a:t>
                      </a:r>
                      <a:endParaRPr kumimoji="1" lang="en-US" altLang="ja-JP" sz="9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BIZ UDPゴシック" panose="020B0400000000000000" pitchFamily="50" charset="-128"/>
                          <a:ea typeface="BIZ UDPゴシック" panose="020B0400000000000000" pitchFamily="50" charset="-128"/>
                        </a:rPr>
                        <a:t> </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r>
                        <a:rPr kumimoji="1" lang="ja-JP" altLang="en-US" sz="900" dirty="0">
                          <a:solidFill>
                            <a:schemeClr val="tx1"/>
                          </a:solidFill>
                          <a:latin typeface="BIZ UDPゴシック" panose="020B0400000000000000" pitchFamily="50" charset="-128"/>
                          <a:ea typeface="BIZ UDPゴシック" panose="020B0400000000000000" pitchFamily="50" charset="-128"/>
                        </a:rPr>
                        <a:t>査読なし</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900" dirty="0">
                          <a:solidFill>
                            <a:schemeClr val="tx1"/>
                          </a:solidFill>
                          <a:latin typeface="BIZ UDPゴシック" panose="020B0400000000000000" pitchFamily="50" charset="-128"/>
                          <a:ea typeface="BIZ UDPゴシック" panose="020B0400000000000000" pitchFamily="50" charset="-128"/>
                        </a:rPr>
                        <a:t>邦文 </a:t>
                      </a:r>
                      <a:endParaRPr kumimoji="1" lang="en-US" altLang="ja-JP" sz="900" dirty="0">
                        <a:solidFill>
                          <a:schemeClr val="tx1"/>
                        </a:solidFill>
                        <a:latin typeface="BIZ UDPゴシック" panose="020B0400000000000000" pitchFamily="50" charset="-128"/>
                        <a:ea typeface="BIZ UDPゴシック" panose="020B0400000000000000" pitchFamily="50" charset="-128"/>
                      </a:endParaRP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a:t>
                      </a:r>
                      <a:r>
                        <a:rPr kumimoji="1" lang="ja-JP" altLang="en-US" sz="900" dirty="0">
                          <a:solidFill>
                            <a:schemeClr val="tx1"/>
                          </a:solidFill>
                          <a:latin typeface="BIZ UDPゴシック" panose="020B0400000000000000" pitchFamily="50" charset="-128"/>
                          <a:ea typeface="BIZ UDPゴシック" panose="020B0400000000000000" pitchFamily="50" charset="-128"/>
                        </a:rPr>
                        <a:t>査読あり</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BIZ UDPゴシック" panose="020B0400000000000000" pitchFamily="50" charset="-128"/>
                          <a:ea typeface="BIZ UDPゴシック" panose="020B0400000000000000" pitchFamily="50" charset="-128"/>
                        </a:rPr>
                        <a:t>邦文</a:t>
                      </a:r>
                      <a:endParaRPr kumimoji="1" lang="en-US" altLang="ja-JP" sz="9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BIZ UDPゴシック" panose="020B0400000000000000" pitchFamily="50" charset="-128"/>
                          <a:ea typeface="BIZ UDPゴシック" panose="020B0400000000000000" pitchFamily="50" charset="-128"/>
                        </a:rPr>
                        <a:t> </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r>
                        <a:rPr kumimoji="1" lang="ja-JP" altLang="en-US" sz="900" dirty="0">
                          <a:solidFill>
                            <a:schemeClr val="tx1"/>
                          </a:solidFill>
                          <a:latin typeface="BIZ UDPゴシック" panose="020B0400000000000000" pitchFamily="50" charset="-128"/>
                          <a:ea typeface="BIZ UDPゴシック" panose="020B0400000000000000" pitchFamily="50" charset="-128"/>
                        </a:rPr>
                        <a:t>査読なし</a:t>
                      </a:r>
                      <a:r>
                        <a:rPr kumimoji="1" lang="en-US" altLang="ja-JP" sz="900" dirty="0">
                          <a:solidFill>
                            <a:schemeClr val="tx1"/>
                          </a:solidFill>
                          <a:latin typeface="BIZ UDPゴシック" panose="020B0400000000000000" pitchFamily="50" charset="-128"/>
                          <a:ea typeface="BIZ UDPゴシック" panose="020B0400000000000000" pitchFamily="50" charset="-128"/>
                        </a:rPr>
                        <a:t>)</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521264414"/>
                  </a:ext>
                </a:extLst>
              </a:tr>
              <a:tr h="576000">
                <a:tc>
                  <a:txBody>
                    <a:bodyPr/>
                    <a:lstStyle/>
                    <a:p>
                      <a:r>
                        <a:rPr kumimoji="1" lang="en-US" altLang="ja-JP" sz="1100" dirty="0">
                          <a:solidFill>
                            <a:schemeClr val="tx1"/>
                          </a:solidFill>
                          <a:latin typeface="BIZ UDPゴシック" panose="020B0400000000000000" pitchFamily="50" charset="-128"/>
                          <a:ea typeface="BIZ UDPゴシック" panose="020B0400000000000000" pitchFamily="50" charset="-128"/>
                        </a:rPr>
                        <a:t>2022 </a:t>
                      </a:r>
                    </a:p>
                    <a:p>
                      <a:r>
                        <a:rPr kumimoji="1" lang="en-US" altLang="ja-JP" sz="1100" dirty="0">
                          <a:solidFill>
                            <a:schemeClr val="tx1"/>
                          </a:solidFill>
                          <a:latin typeface="BIZ UDPゴシック" panose="020B0400000000000000" pitchFamily="50" charset="-128"/>
                          <a:ea typeface="BIZ UDPゴシック" panose="020B0400000000000000" pitchFamily="50" charset="-128"/>
                        </a:rPr>
                        <a:t>(R4)</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b="1" dirty="0">
                          <a:solidFill>
                            <a:schemeClr val="tx1"/>
                          </a:solidFill>
                          <a:latin typeface="BIZ UDPゴシック" panose="020B0400000000000000" pitchFamily="50" charset="-128"/>
                          <a:ea typeface="BIZ UDPゴシック" panose="020B0400000000000000" pitchFamily="50" charset="-128"/>
                        </a:rPr>
                        <a:t>23</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16</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1</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1</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5</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147900610"/>
                  </a:ext>
                </a:extLst>
              </a:tr>
              <a:tr h="576000">
                <a:tc>
                  <a:txBody>
                    <a:bodyPr/>
                    <a:lstStyle/>
                    <a:p>
                      <a:r>
                        <a:rPr kumimoji="1" lang="en-US" altLang="ja-JP" sz="1100" dirty="0">
                          <a:solidFill>
                            <a:schemeClr val="tx1"/>
                          </a:solidFill>
                          <a:latin typeface="BIZ UDPゴシック" panose="020B0400000000000000" pitchFamily="50" charset="-128"/>
                          <a:ea typeface="BIZ UDPゴシック" panose="020B0400000000000000" pitchFamily="50" charset="-128"/>
                        </a:rPr>
                        <a:t>2023 </a:t>
                      </a:r>
                    </a:p>
                    <a:p>
                      <a:r>
                        <a:rPr kumimoji="1" lang="en-US" altLang="ja-JP" sz="1100" dirty="0">
                          <a:solidFill>
                            <a:schemeClr val="tx1"/>
                          </a:solidFill>
                          <a:latin typeface="BIZ UDPゴシック" panose="020B0400000000000000" pitchFamily="50" charset="-128"/>
                          <a:ea typeface="BIZ UDPゴシック" panose="020B0400000000000000" pitchFamily="50" charset="-128"/>
                        </a:rPr>
                        <a:t>(R5)</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b="1" dirty="0">
                          <a:solidFill>
                            <a:schemeClr val="tx1"/>
                          </a:solidFill>
                          <a:latin typeface="BIZ UDPゴシック" panose="020B0400000000000000" pitchFamily="50" charset="-128"/>
                          <a:ea typeface="BIZ UDPゴシック" panose="020B0400000000000000" pitchFamily="50" charset="-128"/>
                        </a:rPr>
                        <a:t>16</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8</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1</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4</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3</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417638173"/>
                  </a:ext>
                </a:extLst>
              </a:tr>
              <a:tr h="576000">
                <a:tc>
                  <a:txBody>
                    <a:bodyPr/>
                    <a:lstStyle/>
                    <a:p>
                      <a:r>
                        <a:rPr kumimoji="1" lang="en-US" altLang="ja-JP" sz="1100" dirty="0">
                          <a:solidFill>
                            <a:schemeClr val="tx1"/>
                          </a:solidFill>
                          <a:latin typeface="BIZ UDPゴシック" panose="020B0400000000000000" pitchFamily="50" charset="-128"/>
                          <a:ea typeface="BIZ UDPゴシック" panose="020B0400000000000000" pitchFamily="50" charset="-128"/>
                        </a:rPr>
                        <a:t>2024 </a:t>
                      </a:r>
                    </a:p>
                    <a:p>
                      <a:r>
                        <a:rPr kumimoji="1" lang="en-US" altLang="ja-JP" sz="1100" dirty="0">
                          <a:solidFill>
                            <a:schemeClr val="tx1"/>
                          </a:solidFill>
                          <a:latin typeface="BIZ UDPゴシック" panose="020B0400000000000000" pitchFamily="50" charset="-128"/>
                          <a:ea typeface="BIZ UDPゴシック" panose="020B0400000000000000" pitchFamily="50" charset="-128"/>
                        </a:rPr>
                        <a:t>(R6)*</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0</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824961581"/>
                  </a:ext>
                </a:extLst>
              </a:tr>
              <a:tr h="252689">
                <a:tc gridSpan="6">
                  <a:txBody>
                    <a:bodyPr/>
                    <a:lstStyle/>
                    <a:p>
                      <a:r>
                        <a:rPr kumimoji="1" lang="en-US" altLang="ja-JP" sz="900" dirty="0">
                          <a:solidFill>
                            <a:schemeClr val="tx1"/>
                          </a:solidFill>
                          <a:latin typeface="BIZ UDPゴシック" panose="020B0400000000000000" pitchFamily="50" charset="-128"/>
                          <a:ea typeface="BIZ UDPゴシック" panose="020B0400000000000000" pitchFamily="50" charset="-128"/>
                        </a:rPr>
                        <a:t>*2025/2/20</a:t>
                      </a:r>
                      <a:r>
                        <a:rPr kumimoji="1" lang="ja-JP" altLang="en-US" sz="900" dirty="0">
                          <a:solidFill>
                            <a:schemeClr val="tx1"/>
                          </a:solidFill>
                          <a:latin typeface="BIZ UDPゴシック" panose="020B0400000000000000" pitchFamily="50" charset="-128"/>
                          <a:ea typeface="BIZ UDPゴシック" panose="020B0400000000000000" pitchFamily="50" charset="-128"/>
                        </a:rPr>
                        <a:t>まで</a:t>
                      </a:r>
                    </a:p>
                  </a:txBody>
                  <a:tcPr anchor="ctr"/>
                </a:tc>
                <a:tc hMerge="1">
                  <a:txBody>
                    <a:bodyPr/>
                    <a:lstStyle/>
                    <a:p>
                      <a:endParaRPr kumimoji="1" lang="ja-JP" altLang="en-US"/>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a16="http://schemas.microsoft.com/office/drawing/2014/main" val="2759607589"/>
                  </a:ext>
                </a:extLst>
              </a:tr>
            </a:tbl>
          </a:graphicData>
        </a:graphic>
      </p:graphicFrame>
      <p:sp>
        <p:nvSpPr>
          <p:cNvPr id="17" name="テキスト ボックス 16">
            <a:extLst>
              <a:ext uri="{FF2B5EF4-FFF2-40B4-BE49-F238E27FC236}">
                <a16:creationId xmlns:a16="http://schemas.microsoft.com/office/drawing/2014/main" id="{083BFC75-146E-3BF3-C21B-2B26115F4B05}"/>
              </a:ext>
            </a:extLst>
          </p:cNvPr>
          <p:cNvSpPr txBox="1"/>
          <p:nvPr/>
        </p:nvSpPr>
        <p:spPr>
          <a:xfrm>
            <a:off x="140333" y="4256346"/>
            <a:ext cx="5177496" cy="2554545"/>
          </a:xfrm>
          <a:prstGeom prst="rect">
            <a:avLst/>
          </a:prstGeom>
          <a:noFill/>
        </p:spPr>
        <p:txBody>
          <a:bodyPr wrap="square" rtlCol="0">
            <a:spAutoFit/>
          </a:bodyPr>
          <a:lstStyle/>
          <a:p>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主要論文</a:t>
            </a:r>
            <a:r>
              <a:rPr kumimoji="1" lang="en-US" altLang="ja-JP" sz="1000" dirty="0">
                <a:latin typeface="BIZ UDPゴシック" panose="020B0400000000000000" pitchFamily="50" charset="-128"/>
                <a:ea typeface="BIZ UDPゴシック" panose="020B0400000000000000" pitchFamily="50" charset="-128"/>
              </a:rPr>
              <a:t>_</a:t>
            </a:r>
            <a:r>
              <a:rPr kumimoji="1" lang="ja-JP" altLang="en-US" sz="1000" dirty="0">
                <a:latin typeface="BIZ UDPゴシック" panose="020B0400000000000000" pitchFamily="50" charset="-128"/>
                <a:ea typeface="BIZ UDPゴシック" panose="020B0400000000000000" pitchFamily="50" charset="-128"/>
              </a:rPr>
              <a:t>高</a:t>
            </a:r>
            <a:r>
              <a:rPr kumimoji="1" lang="en-US" altLang="ja-JP" sz="1000" dirty="0">
                <a:latin typeface="BIZ UDPゴシック" panose="020B0400000000000000" pitchFamily="50" charset="-128"/>
                <a:ea typeface="BIZ UDPゴシック" panose="020B0400000000000000" pitchFamily="50" charset="-128"/>
              </a:rPr>
              <a:t>IF</a:t>
            </a:r>
            <a:r>
              <a:rPr kumimoji="1" lang="ja-JP" altLang="en-US" sz="1000" dirty="0">
                <a:latin typeface="BIZ UDPゴシック" panose="020B0400000000000000" pitchFamily="50" charset="-128"/>
                <a:ea typeface="BIZ UDPゴシック" panose="020B0400000000000000" pitchFamily="50" charset="-128"/>
              </a:rPr>
              <a:t>を中心に</a:t>
            </a:r>
            <a:r>
              <a:rPr kumimoji="1" lang="en-US" altLang="ja-JP" sz="1000" dirty="0">
                <a:latin typeface="BIZ UDPゴシック" panose="020B0400000000000000" pitchFamily="50" charset="-128"/>
                <a:ea typeface="BIZ UDPゴシック" panose="020B0400000000000000" pitchFamily="50" charset="-128"/>
              </a:rPr>
              <a:t>]</a:t>
            </a:r>
          </a:p>
          <a:p>
            <a:pPr marL="342900" indent="-342900">
              <a:buAutoNum type="arabicParenR"/>
            </a:pPr>
            <a:r>
              <a:rPr kumimoji="1" lang="en-US" altLang="ja-JP" sz="1000" dirty="0" err="1">
                <a:latin typeface="BIZ UDPゴシック" panose="020B0400000000000000" pitchFamily="50" charset="-128"/>
                <a:ea typeface="BIZ UDPゴシック" panose="020B0400000000000000" pitchFamily="50" charset="-128"/>
              </a:rPr>
              <a:t>Misonou</a:t>
            </a:r>
            <a:r>
              <a:rPr kumimoji="1" lang="en-US" altLang="ja-JP" sz="1000" dirty="0">
                <a:latin typeface="BIZ UDPゴシック" panose="020B0400000000000000" pitchFamily="50" charset="-128"/>
                <a:ea typeface="BIZ UDPゴシック" panose="020B0400000000000000" pitchFamily="50" charset="-128"/>
              </a:rPr>
              <a:t> et al., Migration processes of radioactive cesium in the Fukushima nearshore area; Impacts of riverine input and resuspension, Marine Pollution Bulletin, 178, 2022</a:t>
            </a:r>
          </a:p>
          <a:p>
            <a:pPr marL="342900" indent="-342900">
              <a:buAutoNum type="arabicParenR"/>
            </a:pPr>
            <a:r>
              <a:rPr kumimoji="1" lang="en-US" altLang="ja-JP" sz="1000" dirty="0">
                <a:latin typeface="BIZ UDPゴシック" panose="020B0400000000000000" pitchFamily="50" charset="-128"/>
                <a:ea typeface="BIZ UDPゴシック" panose="020B0400000000000000" pitchFamily="50" charset="-128"/>
              </a:rPr>
              <a:t>Yanagisawa, et al., Online solid-phase extraction-inductively coupled plasma-quadrupole mass spectrometric quantification of </a:t>
            </a:r>
            <a:r>
              <a:rPr kumimoji="1" lang="en-US" altLang="ja-JP" sz="1000" baseline="30000" dirty="0">
                <a:latin typeface="BIZ UDPゴシック" panose="020B0400000000000000" pitchFamily="50" charset="-128"/>
                <a:ea typeface="BIZ UDPゴシック" panose="020B0400000000000000" pitchFamily="50" charset="-128"/>
              </a:rPr>
              <a:t>90</a:t>
            </a:r>
            <a:r>
              <a:rPr kumimoji="1" lang="en-US" altLang="ja-JP" sz="1000" dirty="0">
                <a:latin typeface="BIZ UDPゴシック" panose="020B0400000000000000" pitchFamily="50" charset="-128"/>
                <a:ea typeface="BIZ UDPゴシック" panose="020B0400000000000000" pitchFamily="50" charset="-128"/>
              </a:rPr>
              <a:t>Sr using </a:t>
            </a:r>
            <a:r>
              <a:rPr kumimoji="1" lang="en-US" altLang="ja-JP" sz="1000" baseline="30000" dirty="0">
                <a:latin typeface="BIZ UDPゴシック" panose="020B0400000000000000" pitchFamily="50" charset="-128"/>
                <a:ea typeface="BIZ UDPゴシック" panose="020B0400000000000000" pitchFamily="50" charset="-128"/>
              </a:rPr>
              <a:t>88</a:t>
            </a:r>
            <a:r>
              <a:rPr kumimoji="1" lang="en-US" altLang="ja-JP" sz="1000" dirty="0">
                <a:latin typeface="BIZ UDPゴシック" panose="020B0400000000000000" pitchFamily="50" charset="-128"/>
                <a:ea typeface="BIZ UDPゴシック" panose="020B0400000000000000" pitchFamily="50" charset="-128"/>
              </a:rPr>
              <a:t>Sr/</a:t>
            </a:r>
            <a:r>
              <a:rPr kumimoji="1" lang="en-US" altLang="ja-JP" sz="1000" baseline="30000" dirty="0">
                <a:latin typeface="BIZ UDPゴシック" panose="020B0400000000000000" pitchFamily="50" charset="-128"/>
                <a:ea typeface="BIZ UDPゴシック" panose="020B0400000000000000" pitchFamily="50" charset="-128"/>
              </a:rPr>
              <a:t>86</a:t>
            </a:r>
            <a:r>
              <a:rPr kumimoji="1" lang="en-US" altLang="ja-JP" sz="1000" dirty="0">
                <a:latin typeface="BIZ UDPゴシック" panose="020B0400000000000000" pitchFamily="50" charset="-128"/>
                <a:ea typeface="BIZ UDPゴシック" panose="020B0400000000000000" pitchFamily="50" charset="-128"/>
              </a:rPr>
              <a:t>Sr isotope dilution method, </a:t>
            </a:r>
            <a:r>
              <a:rPr kumimoji="1" lang="en-US" altLang="ja-JP" sz="1000" dirty="0" err="1">
                <a:latin typeface="BIZ UDPゴシック" panose="020B0400000000000000" pitchFamily="50" charset="-128"/>
                <a:ea typeface="BIZ UDPゴシック" panose="020B0400000000000000" pitchFamily="50" charset="-128"/>
              </a:rPr>
              <a:t>Talanta</a:t>
            </a:r>
            <a:r>
              <a:rPr kumimoji="1" lang="en-US" altLang="ja-JP" sz="1000" dirty="0">
                <a:latin typeface="BIZ UDPゴシック" panose="020B0400000000000000" pitchFamily="50" charset="-128"/>
                <a:ea typeface="BIZ UDPゴシック" panose="020B0400000000000000" pitchFamily="50" charset="-128"/>
              </a:rPr>
              <a:t>, 244, 2022</a:t>
            </a:r>
          </a:p>
          <a:p>
            <a:pPr marL="342900" indent="-342900">
              <a:buAutoNum type="arabicParenR"/>
            </a:pPr>
            <a:r>
              <a:rPr lang="en-US" altLang="ja-JP" sz="1000" dirty="0" err="1">
                <a:latin typeface="BIZ UDPゴシック" panose="020B0400000000000000" pitchFamily="50" charset="-128"/>
                <a:ea typeface="BIZ UDPゴシック" panose="020B0400000000000000" pitchFamily="50" charset="-128"/>
              </a:rPr>
              <a:t>Kaneyasu</a:t>
            </a:r>
            <a:r>
              <a:rPr lang="en-US" altLang="ja-JP" sz="1000" dirty="0">
                <a:latin typeface="BIZ UDPゴシック" panose="020B0400000000000000" pitchFamily="50" charset="-128"/>
                <a:ea typeface="BIZ UDPゴシック" panose="020B0400000000000000" pitchFamily="50" charset="-128"/>
              </a:rPr>
              <a:t> et al., </a:t>
            </a:r>
            <a:r>
              <a:rPr lang="en-US" altLang="ja-JP" sz="1000" dirty="0" err="1">
                <a:latin typeface="BIZ UDPゴシック" panose="020B0400000000000000" pitchFamily="50" charset="-128"/>
                <a:ea typeface="BIZ UDPゴシック" panose="020B0400000000000000" pitchFamily="50" charset="-128"/>
              </a:rPr>
              <a:t>Cloudwater</a:t>
            </a:r>
            <a:r>
              <a:rPr lang="en-US" altLang="ja-JP" sz="1000" dirty="0">
                <a:latin typeface="BIZ UDPゴシック" panose="020B0400000000000000" pitchFamily="50" charset="-128"/>
                <a:ea typeface="BIZ UDPゴシック" panose="020B0400000000000000" pitchFamily="50" charset="-128"/>
              </a:rPr>
              <a:t> deposition process of radionuclides based on water droplets retrieved from pollen sensor data, Environmental Science &amp; Technology, 56, 2022</a:t>
            </a:r>
          </a:p>
          <a:p>
            <a:pPr marL="342900" indent="-342900">
              <a:buAutoNum type="arabicParenR"/>
            </a:pPr>
            <a:r>
              <a:rPr kumimoji="1" lang="en-US" altLang="ja-JP" sz="1000" dirty="0">
                <a:latin typeface="BIZ UDPゴシック" panose="020B0400000000000000" pitchFamily="50" charset="-128"/>
                <a:ea typeface="BIZ UDPゴシック" panose="020B0400000000000000" pitchFamily="50" charset="-128"/>
              </a:rPr>
              <a:t>Sakuma et al., Watershed-geochemical model to simulate dissolved and particulate </a:t>
            </a:r>
            <a:r>
              <a:rPr kumimoji="1" lang="en-US" altLang="ja-JP" sz="1000" baseline="30000" dirty="0">
                <a:latin typeface="BIZ UDPゴシック" panose="020B0400000000000000" pitchFamily="50" charset="-128"/>
                <a:ea typeface="BIZ UDPゴシック" panose="020B0400000000000000" pitchFamily="50" charset="-128"/>
              </a:rPr>
              <a:t>137</a:t>
            </a:r>
            <a:r>
              <a:rPr kumimoji="1" lang="en-US" altLang="ja-JP" sz="1000" dirty="0">
                <a:latin typeface="BIZ UDPゴシック" panose="020B0400000000000000" pitchFamily="50" charset="-128"/>
                <a:ea typeface="BIZ UDPゴシック" panose="020B0400000000000000" pitchFamily="50" charset="-128"/>
              </a:rPr>
              <a:t>Cs discharge from a forested catchment, Water Resources Research, 58, 2022</a:t>
            </a:r>
          </a:p>
          <a:p>
            <a:pPr marL="342900" indent="-342900">
              <a:buAutoNum type="arabicParenR"/>
            </a:pPr>
            <a:r>
              <a:rPr lang="en-US" altLang="ja-JP" sz="1000" dirty="0" err="1">
                <a:latin typeface="BIZ UDPゴシック" panose="020B0400000000000000" pitchFamily="50" charset="-128"/>
                <a:ea typeface="BIZ UDPゴシック" panose="020B0400000000000000" pitchFamily="50" charset="-128"/>
              </a:rPr>
              <a:t>DiPalma</a:t>
            </a:r>
            <a:r>
              <a:rPr lang="en-US" altLang="ja-JP" sz="1000" dirty="0">
                <a:latin typeface="BIZ UDPゴシック" panose="020B0400000000000000" pitchFamily="50" charset="-128"/>
                <a:ea typeface="BIZ UDPゴシック" panose="020B0400000000000000" pitchFamily="50" charset="-128"/>
              </a:rPr>
              <a:t> et al., Testing mosses exposed in bags as </a:t>
            </a:r>
            <a:r>
              <a:rPr lang="en-US" altLang="ja-JP" sz="1000" dirty="0" err="1">
                <a:latin typeface="BIZ UDPゴシック" panose="020B0400000000000000" pitchFamily="50" charset="-128"/>
                <a:ea typeface="BIZ UDPゴシック" panose="020B0400000000000000" pitchFamily="50" charset="-128"/>
              </a:rPr>
              <a:t>biointerceptors</a:t>
            </a:r>
            <a:r>
              <a:rPr lang="en-US" altLang="ja-JP" sz="1000" dirty="0">
                <a:latin typeface="BIZ UDPゴシック" panose="020B0400000000000000" pitchFamily="50" charset="-128"/>
                <a:ea typeface="BIZ UDPゴシック" panose="020B0400000000000000" pitchFamily="50" charset="-128"/>
              </a:rPr>
              <a:t> of airborne </a:t>
            </a:r>
            <a:r>
              <a:rPr lang="en-US" altLang="ja-JP" sz="1000" dirty="0" err="1">
                <a:latin typeface="BIZ UDPゴシック" panose="020B0400000000000000" pitchFamily="50" charset="-128"/>
                <a:ea typeface="BIZ UDPゴシック" panose="020B0400000000000000" pitchFamily="50" charset="-128"/>
              </a:rPr>
              <a:t>radiocaesium</a:t>
            </a:r>
            <a:r>
              <a:rPr lang="en-US" altLang="ja-JP" sz="1000" dirty="0">
                <a:latin typeface="BIZ UDPゴシック" panose="020B0400000000000000" pitchFamily="50" charset="-128"/>
                <a:ea typeface="BIZ UDPゴシック" panose="020B0400000000000000" pitchFamily="50" charset="-128"/>
              </a:rPr>
              <a:t> after the Fukushima </a:t>
            </a:r>
            <a:r>
              <a:rPr lang="en-US" altLang="ja-JP" sz="1000" dirty="0" err="1">
                <a:latin typeface="BIZ UDPゴシック" panose="020B0400000000000000" pitchFamily="50" charset="-128"/>
                <a:ea typeface="BIZ UDPゴシック" panose="020B0400000000000000" pitchFamily="50" charset="-128"/>
              </a:rPr>
              <a:t>Dai-ichi</a:t>
            </a:r>
            <a:r>
              <a:rPr lang="en-US" altLang="ja-JP" sz="1000" dirty="0">
                <a:latin typeface="BIZ UDPゴシック" panose="020B0400000000000000" pitchFamily="50" charset="-128"/>
                <a:ea typeface="BIZ UDPゴシック" panose="020B0400000000000000" pitchFamily="50" charset="-128"/>
              </a:rPr>
              <a:t> Nuclear Power Station accident, Chemosphere, 308, 2022</a:t>
            </a:r>
            <a:endParaRPr kumimoji="1" lang="ja-JP" altLang="en-US"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4943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04F6FF60-B5B8-4032-B208-794F4966AA1A}"/>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期中長期計画における</a:t>
            </a:r>
            <a:r>
              <a:rPr lang="ja-JP" altLang="en-US" sz="1800" spc="-50">
                <a:solidFill>
                  <a:schemeClr val="bg1"/>
                </a:solidFill>
                <a:latin typeface="ＭＳ Ｐゴシック" panose="020B0600070205080204" charset="-128"/>
                <a:ea typeface="ＭＳ Ｐゴシック" panose="020B0600070205080204" charset="-128"/>
                <a:cs typeface="ＭＳ Ｐゴシック" panose="020B0600070205080204" charset="-128"/>
              </a:rPr>
              <a:t>研究開発</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10" name="テキスト ボックス 9">
            <a:extLst>
              <a:ext uri="{FF2B5EF4-FFF2-40B4-BE49-F238E27FC236}">
                <a16:creationId xmlns:a16="http://schemas.microsoft.com/office/drawing/2014/main" id="{696CF56E-7D93-463D-87C8-C4252E3D0C94}"/>
              </a:ext>
            </a:extLst>
          </p:cNvPr>
          <p:cNvSpPr txBox="1"/>
          <p:nvPr/>
        </p:nvSpPr>
        <p:spPr>
          <a:xfrm>
            <a:off x="381000" y="633695"/>
            <a:ext cx="7031865" cy="461665"/>
          </a:xfrm>
          <a:prstGeom prst="rect">
            <a:avLst/>
          </a:prstGeom>
          <a:noFill/>
        </p:spPr>
        <p:txBody>
          <a:bodyPr wrap="square">
            <a:spAutoFit/>
          </a:bodyPr>
          <a:lstStyle/>
          <a:p>
            <a:r>
              <a:rPr lang="ja-JP" altLang="en-US" sz="2400" b="1" dirty="0"/>
              <a:t>１．燃料デブリ安全に関連する研究開発</a:t>
            </a:r>
          </a:p>
        </p:txBody>
      </p:sp>
      <p:sp>
        <p:nvSpPr>
          <p:cNvPr id="11" name="テキスト ボックス 10">
            <a:extLst>
              <a:ext uri="{FF2B5EF4-FFF2-40B4-BE49-F238E27FC236}">
                <a16:creationId xmlns:a16="http://schemas.microsoft.com/office/drawing/2014/main" id="{CD37EE5F-15A9-4374-94A9-0B3CE856DF52}"/>
              </a:ext>
            </a:extLst>
          </p:cNvPr>
          <p:cNvSpPr txBox="1"/>
          <p:nvPr/>
        </p:nvSpPr>
        <p:spPr>
          <a:xfrm>
            <a:off x="806003" y="1049612"/>
            <a:ext cx="8628844" cy="1200329"/>
          </a:xfrm>
          <a:prstGeom prst="rect">
            <a:avLst/>
          </a:prstGeom>
          <a:noFill/>
        </p:spPr>
        <p:txBody>
          <a:bodyPr wrap="square">
            <a:spAutoFit/>
          </a:bodyPr>
          <a:lstStyle/>
          <a:p>
            <a:pPr marL="342900" indent="-342900" algn="just">
              <a:buFont typeface="+mj-ea"/>
              <a:buAutoNum type="circleNumDbPlain"/>
            </a:pPr>
            <a:r>
              <a:rPr lang="ja-JP" altLang="en-US" kern="100" dirty="0">
                <a:latin typeface="+mn-ea"/>
                <a:cs typeface="Times New Roman" panose="02020603050405020304" pitchFamily="18" charset="0"/>
              </a:rPr>
              <a:t>燃料デブリの分析と事故事象の解析・評価により炉内状況を推定する。</a:t>
            </a:r>
          </a:p>
          <a:p>
            <a:pPr marL="342900" indent="-342900" algn="just">
              <a:buFont typeface="+mj-ea"/>
              <a:buAutoNum type="circleNumDbPlain"/>
            </a:pPr>
            <a:r>
              <a:rPr lang="ja-JP" altLang="en-US" kern="100" dirty="0">
                <a:latin typeface="+mn-ea"/>
                <a:cs typeface="Times New Roman" panose="02020603050405020304" pitchFamily="18" charset="0"/>
              </a:rPr>
              <a:t>非破壊測定を含む取り出された燃料デブリの</a:t>
            </a:r>
            <a:r>
              <a:rPr lang="zh-TW" altLang="en-US" kern="100" dirty="0">
                <a:latin typeface="+mn-ea"/>
                <a:cs typeface="Times New Roman" panose="02020603050405020304" pitchFamily="18" charset="0"/>
              </a:rPr>
              <a:t>分析評価手法</a:t>
            </a:r>
            <a:r>
              <a:rPr lang="ja-JP" altLang="en-US" kern="100" dirty="0">
                <a:latin typeface="+mn-ea"/>
                <a:cs typeface="Times New Roman" panose="02020603050405020304" pitchFamily="18" charset="0"/>
              </a:rPr>
              <a:t>を確立する。</a:t>
            </a:r>
            <a:endParaRPr lang="ja-JP" altLang="ja-JP" kern="100" dirty="0">
              <a:latin typeface="+mn-ea"/>
              <a:cs typeface="Times New Roman" panose="02020603050405020304" pitchFamily="18" charset="0"/>
            </a:endParaRPr>
          </a:p>
          <a:p>
            <a:pPr marL="342900" indent="-342900" algn="just">
              <a:buFont typeface="+mj-ea"/>
              <a:buAutoNum type="circleNumDbPlain"/>
            </a:pPr>
            <a:r>
              <a:rPr lang="ja-JP" altLang="en-US" kern="100" dirty="0">
                <a:latin typeface="+mn-ea"/>
                <a:cs typeface="Times New Roman" panose="02020603050405020304" pitchFamily="18" charset="0"/>
              </a:rPr>
              <a:t>燃料デブリ取り出し及び保管時の安全を確保し、処分概念の技術候補を提示する。</a:t>
            </a:r>
            <a:endParaRPr lang="ja-JP" altLang="ja-JP" kern="100" dirty="0">
              <a:latin typeface="+mn-ea"/>
              <a:cs typeface="Times New Roman" panose="02020603050405020304" pitchFamily="18" charset="0"/>
            </a:endParaRPr>
          </a:p>
          <a:p>
            <a:pPr marL="342900" indent="-342900">
              <a:buFont typeface="+mj-ea"/>
              <a:buAutoNum type="circleNumDbPlain"/>
            </a:pPr>
            <a:r>
              <a:rPr lang="ja-JP" altLang="ja-JP" dirty="0">
                <a:latin typeface="+mn-ea"/>
                <a:cs typeface="Times New Roman" panose="02020603050405020304" pitchFamily="18" charset="0"/>
              </a:rPr>
              <a:t>得られた知見を結集し、原子力安全にも寄与</a:t>
            </a:r>
            <a:r>
              <a:rPr lang="ja-JP" altLang="en-US" dirty="0">
                <a:latin typeface="+mn-ea"/>
                <a:cs typeface="Times New Roman" panose="02020603050405020304" pitchFamily="18" charset="0"/>
              </a:rPr>
              <a:t>する。</a:t>
            </a:r>
            <a:endParaRPr lang="ja-JP" altLang="en-US" dirty="0">
              <a:latin typeface="+mn-ea"/>
            </a:endParaRPr>
          </a:p>
        </p:txBody>
      </p:sp>
      <p:sp>
        <p:nvSpPr>
          <p:cNvPr id="12" name="テキスト ボックス 11">
            <a:extLst>
              <a:ext uri="{FF2B5EF4-FFF2-40B4-BE49-F238E27FC236}">
                <a16:creationId xmlns:a16="http://schemas.microsoft.com/office/drawing/2014/main" id="{CB398E56-AFCA-4B51-B8D3-4EA2DC3D5FAC}"/>
              </a:ext>
            </a:extLst>
          </p:cNvPr>
          <p:cNvSpPr txBox="1"/>
          <p:nvPr/>
        </p:nvSpPr>
        <p:spPr>
          <a:xfrm>
            <a:off x="381000" y="2214236"/>
            <a:ext cx="6104586" cy="461665"/>
          </a:xfrm>
          <a:prstGeom prst="rect">
            <a:avLst/>
          </a:prstGeom>
          <a:noFill/>
        </p:spPr>
        <p:txBody>
          <a:bodyPr wrap="square" rtlCol="0">
            <a:spAutoFit/>
          </a:bodyPr>
          <a:lstStyle/>
          <a:p>
            <a:r>
              <a:rPr lang="ja-JP" altLang="en-US" sz="2400" b="1" dirty="0"/>
              <a:t>２．放射性廃棄物管理に関連する研究開発</a:t>
            </a:r>
          </a:p>
        </p:txBody>
      </p:sp>
      <p:sp>
        <p:nvSpPr>
          <p:cNvPr id="13" name="テキスト ボックス 12">
            <a:extLst>
              <a:ext uri="{FF2B5EF4-FFF2-40B4-BE49-F238E27FC236}">
                <a16:creationId xmlns:a16="http://schemas.microsoft.com/office/drawing/2014/main" id="{E80A0A3C-3B4B-4DE4-8A5A-6A497204AB44}"/>
              </a:ext>
            </a:extLst>
          </p:cNvPr>
          <p:cNvSpPr txBox="1"/>
          <p:nvPr/>
        </p:nvSpPr>
        <p:spPr>
          <a:xfrm>
            <a:off x="806003" y="2598828"/>
            <a:ext cx="9099997" cy="1200329"/>
          </a:xfrm>
          <a:prstGeom prst="rect">
            <a:avLst/>
          </a:prstGeom>
          <a:noFill/>
        </p:spPr>
        <p:txBody>
          <a:bodyPr wrap="square">
            <a:spAutoFit/>
          </a:bodyPr>
          <a:lstStyle/>
          <a:p>
            <a:pPr marL="342900" indent="-342900">
              <a:buFont typeface="+mj-ea"/>
              <a:buAutoNum type="circleNumDbPlain"/>
            </a:pPr>
            <a:r>
              <a:rPr lang="ja-JP" altLang="en-US" kern="100" dirty="0">
                <a:latin typeface="+mn-ea"/>
                <a:cs typeface="Times New Roman" panose="02020603050405020304" pitchFamily="18" charset="0"/>
              </a:rPr>
              <a:t>１</a:t>
            </a:r>
            <a:r>
              <a:rPr lang="en-US" altLang="ja-JP" kern="100" dirty="0">
                <a:latin typeface="+mn-ea"/>
                <a:cs typeface="Times New Roman" panose="02020603050405020304" pitchFamily="18" charset="0"/>
              </a:rPr>
              <a:t>F</a:t>
            </a:r>
            <a:r>
              <a:rPr lang="ja-JP" altLang="en-US" kern="100" dirty="0">
                <a:latin typeface="+mn-ea"/>
                <a:cs typeface="Times New Roman" panose="02020603050405020304" pitchFamily="18" charset="0"/>
              </a:rPr>
              <a:t>放射性廃棄物管理を進めるための合理的な性状把握・評価方法を確立する。</a:t>
            </a:r>
            <a:endParaRPr lang="ja-JP" altLang="ja-JP" kern="100" dirty="0">
              <a:latin typeface="+mn-ea"/>
              <a:cs typeface="Times New Roman" panose="02020603050405020304" pitchFamily="18" charset="0"/>
            </a:endParaRPr>
          </a:p>
          <a:p>
            <a:pPr marL="342900" indent="-342900">
              <a:buFont typeface="+mj-ea"/>
              <a:buAutoNum type="circleNumDbPlain"/>
            </a:pPr>
            <a:r>
              <a:rPr lang="ja-JP" altLang="en-US" kern="100" dirty="0">
                <a:latin typeface="+mn-ea"/>
                <a:cs typeface="Times New Roman" panose="02020603050405020304" pitchFamily="18" charset="0"/>
              </a:rPr>
              <a:t>高濃度放射性廃棄物の安全な処理・処分方策を構築する。</a:t>
            </a:r>
          </a:p>
          <a:p>
            <a:pPr marL="342900" indent="-342900">
              <a:buFont typeface="+mj-ea"/>
              <a:buAutoNum type="circleNumDbPlain"/>
            </a:pPr>
            <a:r>
              <a:rPr lang="ja-JP" altLang="en-US" kern="100" dirty="0">
                <a:latin typeface="+mn-ea"/>
                <a:cs typeface="Times New Roman" panose="02020603050405020304" pitchFamily="18" charset="0"/>
              </a:rPr>
              <a:t>多種多様な低濃度放射性廃棄物の廃棄体化を含め、処分を見据えた処理を具体化する。</a:t>
            </a:r>
            <a:endParaRPr lang="ja-JP" altLang="ja-JP" kern="100" dirty="0">
              <a:latin typeface="+mn-ea"/>
              <a:cs typeface="Times New Roman" panose="02020603050405020304" pitchFamily="18" charset="0"/>
            </a:endParaRPr>
          </a:p>
          <a:p>
            <a:pPr marL="342900" indent="-342900">
              <a:buFont typeface="+mj-ea"/>
              <a:buAutoNum type="circleNumDbPlain"/>
            </a:pPr>
            <a:r>
              <a:rPr lang="ja-JP" altLang="ja-JP" kern="100" dirty="0">
                <a:latin typeface="+mn-ea"/>
                <a:cs typeface="Times New Roman" panose="02020603050405020304" pitchFamily="18" charset="0"/>
              </a:rPr>
              <a:t>得られた知見を結集し、既存原子力施設の放射性廃棄物管理にも寄与</a:t>
            </a:r>
            <a:r>
              <a:rPr lang="ja-JP" altLang="en-US" kern="100" dirty="0">
                <a:latin typeface="+mn-ea"/>
                <a:cs typeface="Times New Roman" panose="02020603050405020304" pitchFamily="18" charset="0"/>
              </a:rPr>
              <a:t>する。</a:t>
            </a:r>
            <a:endParaRPr lang="ja-JP" altLang="ja-JP" kern="100" dirty="0">
              <a:latin typeface="+mn-ea"/>
              <a:cs typeface="Times New Roman" panose="02020603050405020304" pitchFamily="18" charset="0"/>
            </a:endParaRPr>
          </a:p>
        </p:txBody>
      </p:sp>
      <p:sp>
        <p:nvSpPr>
          <p:cNvPr id="14" name="テキスト ボックス 13">
            <a:extLst>
              <a:ext uri="{FF2B5EF4-FFF2-40B4-BE49-F238E27FC236}">
                <a16:creationId xmlns:a16="http://schemas.microsoft.com/office/drawing/2014/main" id="{FCCF6E91-1932-4D3C-A4D3-DC19CC696271}"/>
              </a:ext>
            </a:extLst>
          </p:cNvPr>
          <p:cNvSpPr txBox="1"/>
          <p:nvPr/>
        </p:nvSpPr>
        <p:spPr>
          <a:xfrm>
            <a:off x="380999" y="3820041"/>
            <a:ext cx="4860626" cy="461665"/>
          </a:xfrm>
          <a:prstGeom prst="rect">
            <a:avLst/>
          </a:prstGeom>
          <a:noFill/>
        </p:spPr>
        <p:txBody>
          <a:bodyPr wrap="none" rtlCol="0">
            <a:spAutoFit/>
          </a:bodyPr>
          <a:lstStyle/>
          <a:p>
            <a:r>
              <a:rPr lang="ja-JP" altLang="en-US" sz="2400" b="1" dirty="0"/>
              <a:t>３．環境回復等に関連する研究開発</a:t>
            </a:r>
          </a:p>
        </p:txBody>
      </p:sp>
      <p:sp>
        <p:nvSpPr>
          <p:cNvPr id="15" name="テキスト ボックス 14">
            <a:extLst>
              <a:ext uri="{FF2B5EF4-FFF2-40B4-BE49-F238E27FC236}">
                <a16:creationId xmlns:a16="http://schemas.microsoft.com/office/drawing/2014/main" id="{E1C7BA3A-7F7F-4014-A470-19CC5EDF8568}"/>
              </a:ext>
            </a:extLst>
          </p:cNvPr>
          <p:cNvSpPr txBox="1"/>
          <p:nvPr/>
        </p:nvSpPr>
        <p:spPr>
          <a:xfrm>
            <a:off x="806004" y="4210938"/>
            <a:ext cx="9258702" cy="646331"/>
          </a:xfrm>
          <a:prstGeom prst="rect">
            <a:avLst/>
          </a:prstGeom>
          <a:noFill/>
        </p:spPr>
        <p:txBody>
          <a:bodyPr wrap="square">
            <a:spAutoFit/>
          </a:bodyPr>
          <a:lstStyle/>
          <a:p>
            <a:pPr marL="342900" indent="-342900">
              <a:buFont typeface="+mj-ea"/>
              <a:buAutoNum type="circleNumDbPlain"/>
            </a:pPr>
            <a:r>
              <a:rPr lang="ja-JP" altLang="en-US" kern="100" dirty="0">
                <a:latin typeface="+mn-ea"/>
                <a:cs typeface="Times New Roman" panose="02020603050405020304" pitchFamily="18" charset="0"/>
              </a:rPr>
              <a:t>モニタリングデータ分析技術・被ばく評価手法の高度化により、避難指示解除に貢献する。</a:t>
            </a:r>
            <a:endParaRPr lang="en-US" altLang="ja-JP" kern="100" dirty="0">
              <a:latin typeface="+mn-ea"/>
              <a:cs typeface="Times New Roman" panose="02020603050405020304" pitchFamily="18" charset="0"/>
            </a:endParaRPr>
          </a:p>
          <a:p>
            <a:pPr marL="342900" indent="-342900">
              <a:buFont typeface="+mj-ea"/>
              <a:buAutoNum type="circleNumDbPlain"/>
            </a:pPr>
            <a:r>
              <a:rPr lang="ja-JP" altLang="en-US" kern="100" dirty="0">
                <a:solidFill>
                  <a:srgbClr val="FF0000"/>
                </a:solidFill>
                <a:latin typeface="+mn-ea"/>
                <a:cs typeface="Times New Roman" panose="02020603050405020304" pitchFamily="18" charset="0"/>
              </a:rPr>
              <a:t>放射性物質挙動を把握し、将来にわたる影響評価・予測を社会に分かりやすく提示する。</a:t>
            </a:r>
          </a:p>
        </p:txBody>
      </p:sp>
      <p:sp>
        <p:nvSpPr>
          <p:cNvPr id="17" name="正方形/長方形 16">
            <a:extLst>
              <a:ext uri="{FF2B5EF4-FFF2-40B4-BE49-F238E27FC236}">
                <a16:creationId xmlns:a16="http://schemas.microsoft.com/office/drawing/2014/main" id="{F6F82046-1C38-4AC2-B274-8846C9153F15}"/>
              </a:ext>
            </a:extLst>
          </p:cNvPr>
          <p:cNvSpPr/>
          <p:nvPr/>
        </p:nvSpPr>
        <p:spPr>
          <a:xfrm>
            <a:off x="380999" y="4906891"/>
            <a:ext cx="9053848" cy="461665"/>
          </a:xfrm>
          <a:prstGeom prst="rect">
            <a:avLst/>
          </a:prstGeom>
        </p:spPr>
        <p:txBody>
          <a:bodyPr wrap="square">
            <a:spAutoFit/>
          </a:bodyPr>
          <a:lstStyle/>
          <a:p>
            <a:r>
              <a:rPr lang="ja-JP" altLang="en-US" sz="2400" b="1" dirty="0">
                <a:latin typeface="游ゴシック" panose="020B0400000000000000" pitchFamily="50" charset="-128"/>
                <a:cs typeface="Segoe UI" panose="020B0502040204020203" pitchFamily="34" charset="0"/>
              </a:rPr>
              <a:t>４．放射線共通基盤技術の研究開発、研究開発基盤の整備・強化</a:t>
            </a:r>
            <a:endParaRPr kumimoji="1" lang="ja-JP" altLang="en-US" b="1" dirty="0">
              <a:latin typeface="游ゴシック" panose="020B0400000000000000" pitchFamily="50" charset="-128"/>
              <a:cs typeface="Segoe UI" panose="020B0502040204020203" pitchFamily="34" charset="0"/>
            </a:endParaRPr>
          </a:p>
        </p:txBody>
      </p:sp>
      <p:sp>
        <p:nvSpPr>
          <p:cNvPr id="18" name="テキスト ボックス 17">
            <a:extLst>
              <a:ext uri="{FF2B5EF4-FFF2-40B4-BE49-F238E27FC236}">
                <a16:creationId xmlns:a16="http://schemas.microsoft.com/office/drawing/2014/main" id="{7BC4D0AF-5D40-4AE7-9840-B26C652CD748}"/>
              </a:ext>
            </a:extLst>
          </p:cNvPr>
          <p:cNvSpPr txBox="1"/>
          <p:nvPr/>
        </p:nvSpPr>
        <p:spPr>
          <a:xfrm>
            <a:off x="806004" y="5288777"/>
            <a:ext cx="8686571" cy="1200329"/>
          </a:xfrm>
          <a:prstGeom prst="rect">
            <a:avLst/>
          </a:prstGeom>
          <a:noFill/>
        </p:spPr>
        <p:txBody>
          <a:bodyPr wrap="square">
            <a:spAutoFit/>
          </a:bodyPr>
          <a:lstStyle/>
          <a:p>
            <a:pPr marL="342900" indent="-342900">
              <a:buFont typeface="+mj-ea"/>
              <a:buAutoNum type="circleNumDbPlain"/>
            </a:pPr>
            <a:r>
              <a:rPr lang="ja-JP" altLang="en-US" kern="100" dirty="0">
                <a:latin typeface="+mn-ea"/>
                <a:cs typeface="Times New Roman" panose="02020603050405020304" pitchFamily="18" charset="0"/>
              </a:rPr>
              <a:t>放射性物質の分布を可視化し、被ばく量の低減に寄与する。</a:t>
            </a:r>
            <a:endParaRPr lang="en-US" altLang="ja-JP" kern="100" dirty="0">
              <a:latin typeface="+mn-ea"/>
              <a:cs typeface="Times New Roman" panose="02020603050405020304" pitchFamily="18" charset="0"/>
            </a:endParaRPr>
          </a:p>
          <a:p>
            <a:pPr marL="342900" indent="-342900">
              <a:buFont typeface="+mj-ea"/>
              <a:buAutoNum type="circleNumDbPlain"/>
            </a:pPr>
            <a:r>
              <a:rPr lang="ja-JP" altLang="en-US" kern="100" dirty="0">
                <a:latin typeface="+mn-ea"/>
                <a:cs typeface="Times New Roman" panose="02020603050405020304" pitchFamily="18" charset="0"/>
              </a:rPr>
              <a:t>放射性物質・核燃料物質の分析技術の高度化に寄与する。</a:t>
            </a:r>
            <a:endParaRPr lang="en-US" altLang="ja-JP" kern="100" dirty="0">
              <a:latin typeface="+mn-ea"/>
              <a:cs typeface="Times New Roman" panose="02020603050405020304" pitchFamily="18" charset="0"/>
            </a:endParaRPr>
          </a:p>
          <a:p>
            <a:pPr marL="342900" indent="-342900">
              <a:buFont typeface="+mj-ea"/>
              <a:buAutoNum type="circleNumDbPlain"/>
            </a:pPr>
            <a:r>
              <a:rPr lang="ja-JP" altLang="en-US" kern="100" dirty="0">
                <a:latin typeface="+mn-ea"/>
                <a:cs typeface="Times New Roman" panose="02020603050405020304" pitchFamily="18" charset="0"/>
              </a:rPr>
              <a:t>放射線と腐食・材料劣化の関係を明らかとし、長期健全性・安全性に寄与する。</a:t>
            </a:r>
            <a:endParaRPr lang="en-US" altLang="ja-JP" kern="100" dirty="0">
              <a:latin typeface="+mn-ea"/>
              <a:cs typeface="Times New Roman" panose="02020603050405020304" pitchFamily="18" charset="0"/>
            </a:endParaRPr>
          </a:p>
          <a:p>
            <a:pPr marL="342900" indent="-342900">
              <a:buFont typeface="+mj-ea"/>
              <a:buAutoNum type="circleNumDbPlain"/>
            </a:pPr>
            <a:r>
              <a:rPr lang="ja-JP" altLang="en-US" kern="100" dirty="0">
                <a:latin typeface="+mn-ea"/>
                <a:cs typeface="Times New Roman" panose="02020603050405020304" pitchFamily="18" charset="0"/>
              </a:rPr>
              <a:t>研究基盤となる仕組み、体制の強化。</a:t>
            </a:r>
          </a:p>
        </p:txBody>
      </p:sp>
      <p:sp>
        <p:nvSpPr>
          <p:cNvPr id="23" name="スライド番号プレースホルダー 1">
            <a:extLst>
              <a:ext uri="{FF2B5EF4-FFF2-40B4-BE49-F238E27FC236}">
                <a16:creationId xmlns:a16="http://schemas.microsoft.com/office/drawing/2014/main" id="{E3687EB7-9BAD-487C-98A5-BE897E44FDCA}"/>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13</a:t>
            </a:fld>
            <a:endParaRPr lang="ja-JP" altLang="en-US" sz="2400" dirty="0"/>
          </a:p>
        </p:txBody>
      </p:sp>
    </p:spTree>
    <p:extLst>
      <p:ext uri="{BB962C8B-B14F-4D97-AF65-F5344CB8AC3E}">
        <p14:creationId xmlns:p14="http://schemas.microsoft.com/office/powerpoint/2010/main" val="3664836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01878-E3B1-5994-060C-F5E966EBB50F}"/>
            </a:ext>
          </a:extLst>
        </p:cNvPr>
        <p:cNvGrpSpPr/>
        <p:nvPr/>
      </p:nvGrpSpPr>
      <p:grpSpPr>
        <a:xfrm>
          <a:off x="0" y="0"/>
          <a:ext cx="0" cy="0"/>
          <a:chOff x="0" y="0"/>
          <a:chExt cx="0" cy="0"/>
        </a:xfrm>
      </p:grpSpPr>
      <p:sp>
        <p:nvSpPr>
          <p:cNvPr id="20" name="Rectangle 7">
            <a:extLst>
              <a:ext uri="{FF2B5EF4-FFF2-40B4-BE49-F238E27FC236}">
                <a16:creationId xmlns:a16="http://schemas.microsoft.com/office/drawing/2014/main" id="{C6093A76-38BC-71D1-D126-0A981ED1C4BE}"/>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本評価委員会の目的</a:t>
            </a:r>
          </a:p>
        </p:txBody>
      </p:sp>
      <p:sp>
        <p:nvSpPr>
          <p:cNvPr id="23" name="スライド番号プレースホルダー 1">
            <a:extLst>
              <a:ext uri="{FF2B5EF4-FFF2-40B4-BE49-F238E27FC236}">
                <a16:creationId xmlns:a16="http://schemas.microsoft.com/office/drawing/2014/main" id="{5BB1AC2D-6E4C-56F1-EB4D-74AB9AC30C85}"/>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14</a:t>
            </a:fld>
            <a:endParaRPr lang="ja-JP" altLang="en-US" sz="2400" dirty="0"/>
          </a:p>
        </p:txBody>
      </p:sp>
      <p:sp>
        <p:nvSpPr>
          <p:cNvPr id="2" name="テキスト ボックス 1">
            <a:extLst>
              <a:ext uri="{FF2B5EF4-FFF2-40B4-BE49-F238E27FC236}">
                <a16:creationId xmlns:a16="http://schemas.microsoft.com/office/drawing/2014/main" id="{93DD75B8-3C29-820C-5C1B-C7ECA834E45E}"/>
              </a:ext>
            </a:extLst>
          </p:cNvPr>
          <p:cNvSpPr txBox="1"/>
          <p:nvPr/>
        </p:nvSpPr>
        <p:spPr>
          <a:xfrm>
            <a:off x="140384" y="1074509"/>
            <a:ext cx="9625232" cy="4708981"/>
          </a:xfrm>
          <a:prstGeom prst="rect">
            <a:avLst/>
          </a:prstGeom>
          <a:noFill/>
        </p:spPr>
        <p:txBody>
          <a:bodyPr wrap="square" rtlCol="0">
            <a:spAutoFit/>
          </a:bodyPr>
          <a:lstStyle/>
          <a:p>
            <a:r>
              <a:rPr kumimoji="1" lang="en-US" altLang="ja-JP" sz="2000" dirty="0"/>
              <a:t>[</a:t>
            </a:r>
            <a:r>
              <a:rPr kumimoji="1" lang="ja-JP" altLang="en-US" sz="2000" dirty="0"/>
              <a:t>背景</a:t>
            </a:r>
            <a:r>
              <a:rPr kumimoji="1" lang="en-US" altLang="ja-JP" sz="2000" dirty="0"/>
              <a:t>]</a:t>
            </a:r>
          </a:p>
          <a:p>
            <a:pPr marL="342900" indent="-342900">
              <a:buFont typeface="Arial" panose="020B0604020202020204" pitchFamily="34" charset="0"/>
              <a:buChar char="•"/>
            </a:pPr>
            <a:r>
              <a:rPr lang="ja-JP" altLang="en-US" sz="2000" dirty="0"/>
              <a:t>政府の方針により、</a:t>
            </a:r>
            <a:r>
              <a:rPr lang="en-US" altLang="ja-JP" sz="2000" dirty="0"/>
              <a:t>JAEA CLADS</a:t>
            </a:r>
            <a:r>
              <a:rPr lang="ja-JP" altLang="en-US" sz="2000" dirty="0"/>
              <a:t>が三春環境創造センターで実施してきた「環境動態研究」の令和</a:t>
            </a:r>
            <a:r>
              <a:rPr lang="en-US" altLang="ja-JP" sz="2000" dirty="0"/>
              <a:t>7</a:t>
            </a:r>
            <a:r>
              <a:rPr lang="ja-JP" altLang="en-US" sz="2000" dirty="0"/>
              <a:t>年度での</a:t>
            </a:r>
            <a:r>
              <a:rPr lang="en-US" altLang="ja-JP" sz="2000" dirty="0"/>
              <a:t>F-REI</a:t>
            </a:r>
            <a:r>
              <a:rPr lang="ja-JP" altLang="en-US" sz="2000" dirty="0"/>
              <a:t>への統合が決定。</a:t>
            </a:r>
            <a:endParaRPr lang="en-US" altLang="ja-JP" sz="2000" dirty="0"/>
          </a:p>
          <a:p>
            <a:pPr marL="342900" indent="-342900">
              <a:buFont typeface="Arial" panose="020B0604020202020204" pitchFamily="34" charset="0"/>
              <a:buChar char="•"/>
            </a:pPr>
            <a:r>
              <a:rPr kumimoji="1" lang="en-US" altLang="ja-JP" sz="2000" dirty="0"/>
              <a:t>JAEA</a:t>
            </a:r>
            <a:r>
              <a:rPr kumimoji="1" lang="ja-JP" altLang="en-US" sz="2000" dirty="0"/>
              <a:t>はこの方針を踏まえて、今中長期計画期間内である</a:t>
            </a:r>
            <a:r>
              <a:rPr lang="ja-JP" altLang="en-US" sz="2000" dirty="0"/>
              <a:t>令和</a:t>
            </a:r>
            <a:r>
              <a:rPr lang="en-US" altLang="ja-JP" sz="2000" dirty="0"/>
              <a:t>4</a:t>
            </a:r>
            <a:r>
              <a:rPr lang="ja-JP" altLang="en-US" sz="2000" dirty="0"/>
              <a:t>年度より令和</a:t>
            </a:r>
            <a:r>
              <a:rPr lang="en-US" altLang="ja-JP" sz="2000" dirty="0"/>
              <a:t>6</a:t>
            </a:r>
            <a:r>
              <a:rPr lang="ja-JP" altLang="en-US" sz="2000" dirty="0"/>
              <a:t>年度まで「環境動態研究」の取りまとめ及び</a:t>
            </a:r>
            <a:r>
              <a:rPr lang="en-US" altLang="ja-JP" sz="2000" dirty="0"/>
              <a:t>F-REI</a:t>
            </a:r>
            <a:r>
              <a:rPr lang="ja-JP" altLang="en-US" sz="2000" dirty="0"/>
              <a:t>からの委託研究として</a:t>
            </a:r>
            <a:r>
              <a:rPr lang="en-US" altLang="ja-JP" sz="2000" dirty="0"/>
              <a:t>F-REI</a:t>
            </a:r>
            <a:r>
              <a:rPr lang="ja-JP" altLang="en-US" sz="2000" dirty="0"/>
              <a:t>で実施する研究のデザイン</a:t>
            </a:r>
            <a:r>
              <a:rPr lang="en-US" altLang="ja-JP" sz="2000" dirty="0"/>
              <a:t>/</a:t>
            </a:r>
            <a:r>
              <a:rPr lang="ja-JP" altLang="en-US" sz="2000" dirty="0"/>
              <a:t>研究の先行的な取り組みを実施。</a:t>
            </a:r>
            <a:endParaRPr lang="en-US" altLang="ja-JP" sz="2000" dirty="0"/>
          </a:p>
          <a:p>
            <a:endParaRPr kumimoji="1" lang="en-US" altLang="ja-JP" sz="2000" dirty="0"/>
          </a:p>
          <a:p>
            <a:r>
              <a:rPr lang="en-US" altLang="ja-JP" sz="2000" dirty="0"/>
              <a:t>[</a:t>
            </a:r>
            <a:r>
              <a:rPr lang="ja-JP" altLang="en-US" sz="2000" dirty="0"/>
              <a:t>委員会の目的</a:t>
            </a:r>
            <a:r>
              <a:rPr lang="en-US" altLang="ja-JP" sz="2000" dirty="0"/>
              <a:t>]</a:t>
            </a:r>
          </a:p>
          <a:p>
            <a:pPr marL="342900" indent="-342900">
              <a:buFont typeface="Arial" panose="020B0604020202020204" pitchFamily="34" charset="0"/>
              <a:buChar char="•"/>
            </a:pPr>
            <a:r>
              <a:rPr kumimoji="1" lang="ja-JP" altLang="en-US" sz="2000" dirty="0"/>
              <a:t>上記背景を踏まえ、中長期計画における「３．環境回復等に関連する研究開発②放射性物質挙動を把握し、将来にわたる影響評価・予測を社会に分かりやすく提示する。」について中長期計画の最終評価を実施いただく。</a:t>
            </a:r>
            <a:endParaRPr kumimoji="1" lang="en-US" altLang="ja-JP" sz="2000" dirty="0"/>
          </a:p>
          <a:p>
            <a:pPr marL="342900" indent="-342900">
              <a:buFont typeface="Arial" panose="020B0604020202020204" pitchFamily="34" charset="0"/>
              <a:buChar char="•"/>
            </a:pPr>
            <a:r>
              <a:rPr lang="ja-JP" altLang="en-US" sz="2000" dirty="0"/>
              <a:t>なお、他の廃炉や環境回復にかかる状況は情報提供のみとし、令和</a:t>
            </a:r>
            <a:r>
              <a:rPr lang="en-US" altLang="ja-JP" sz="2000" dirty="0"/>
              <a:t>7</a:t>
            </a:r>
            <a:r>
              <a:rPr lang="ja-JP" altLang="en-US" sz="2000" dirty="0"/>
              <a:t>年度末に中間評価を実施いただく。</a:t>
            </a:r>
            <a:endParaRPr kumimoji="1" lang="ja-JP" altLang="en-US" sz="2000" dirty="0"/>
          </a:p>
          <a:p>
            <a:pPr marL="342900" indent="-342900">
              <a:buFont typeface="Arial" panose="020B0604020202020204" pitchFamily="34" charset="0"/>
              <a:buChar char="•"/>
            </a:pPr>
            <a:endParaRPr kumimoji="1" lang="ja-JP" altLang="en-US" sz="2000" dirty="0"/>
          </a:p>
          <a:p>
            <a:pPr marL="342900" indent="-342900">
              <a:buFont typeface="Arial" panose="020B0604020202020204" pitchFamily="34" charset="0"/>
              <a:buChar char="•"/>
            </a:pPr>
            <a:endParaRPr kumimoji="1" lang="en-US" altLang="ja-JP" sz="2000" dirty="0"/>
          </a:p>
        </p:txBody>
      </p:sp>
    </p:spTree>
    <p:extLst>
      <p:ext uri="{BB962C8B-B14F-4D97-AF65-F5344CB8AC3E}">
        <p14:creationId xmlns:p14="http://schemas.microsoft.com/office/powerpoint/2010/main" val="194597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20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廃炉環境国際共同研究センター</a:t>
            </a:r>
            <a:r>
              <a:rPr lang="en-US" altLang="ja-JP" sz="20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(CLADS)</a:t>
            </a:r>
          </a:p>
        </p:txBody>
      </p:sp>
      <p:sp>
        <p:nvSpPr>
          <p:cNvPr id="60" name="スライド番号プレースホルダー 1">
            <a:extLst>
              <a:ext uri="{FF2B5EF4-FFF2-40B4-BE49-F238E27FC236}">
                <a16:creationId xmlns:a16="http://schemas.microsoft.com/office/drawing/2014/main" id="{7AFC5A0A-813B-4E9B-9A0E-C6E696987430}"/>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1</a:t>
            </a:fld>
            <a:endParaRPr lang="ja-JP" altLang="en-US" sz="2400" dirty="0"/>
          </a:p>
        </p:txBody>
      </p:sp>
      <p:sp>
        <p:nvSpPr>
          <p:cNvPr id="2" name="円: 塗りつぶしなし 1">
            <a:extLst>
              <a:ext uri="{FF2B5EF4-FFF2-40B4-BE49-F238E27FC236}">
                <a16:creationId xmlns:a16="http://schemas.microsoft.com/office/drawing/2014/main" id="{4EEF2AB4-1B99-EAEE-01FE-BBF899B0B5D2}"/>
              </a:ext>
            </a:extLst>
          </p:cNvPr>
          <p:cNvSpPr/>
          <p:nvPr/>
        </p:nvSpPr>
        <p:spPr bwMode="auto">
          <a:xfrm>
            <a:off x="452908" y="1458165"/>
            <a:ext cx="9090421" cy="4171584"/>
          </a:xfrm>
          <a:prstGeom prst="donut">
            <a:avLst/>
          </a:prstGeom>
          <a:solidFill>
            <a:srgbClr val="66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184E09-CC84-1FA0-9046-C5063635BDF1}"/>
              </a:ext>
            </a:extLst>
          </p:cNvPr>
          <p:cNvSpPr txBox="1"/>
          <p:nvPr/>
        </p:nvSpPr>
        <p:spPr bwMode="auto">
          <a:xfrm>
            <a:off x="452908" y="649641"/>
            <a:ext cx="8755241" cy="830997"/>
          </a:xfrm>
          <a:prstGeom prst="rect">
            <a:avLst/>
          </a:prstGeom>
          <a:noFill/>
          <a:ln w="38100">
            <a:noFill/>
          </a:ln>
          <a:effectLst/>
        </p:spPr>
        <p:txBody>
          <a:bodyPr wrap="square">
            <a:noAutofit/>
          </a:bodyPr>
          <a:lstStyle/>
          <a:p>
            <a:pPr indent="216000" algn="ctr"/>
            <a:r>
              <a:rPr lang="en-US" altLang="ja-JP" sz="1600" b="1" dirty="0">
                <a:solidFill>
                  <a:srgbClr val="555555"/>
                </a:solidFill>
                <a:latin typeface="BIZ UDPゴシック" panose="020B0400000000000000" pitchFamily="50" charset="-128"/>
                <a:ea typeface="BIZ UDPゴシック" panose="020B0400000000000000" pitchFamily="50" charset="-128"/>
              </a:rPr>
              <a:t>CLADS</a:t>
            </a:r>
            <a:r>
              <a:rPr lang="ja-JP" altLang="en-US" sz="1600" b="1" dirty="0">
                <a:solidFill>
                  <a:srgbClr val="555555"/>
                </a:solidFill>
                <a:latin typeface="BIZ UDPゴシック" panose="020B0400000000000000" pitchFamily="50" charset="-128"/>
                <a:ea typeface="BIZ UDPゴシック" panose="020B0400000000000000" pitchFamily="50" charset="-128"/>
              </a:rPr>
              <a:t>では福島の環境回復、燃料デブリ取り出しなどの安全かつ確実な１</a:t>
            </a:r>
            <a:r>
              <a:rPr lang="en-US" altLang="ja-JP" sz="1600" b="1" dirty="0">
                <a:solidFill>
                  <a:srgbClr val="555555"/>
                </a:solidFill>
                <a:latin typeface="BIZ UDPゴシック" panose="020B0400000000000000" pitchFamily="50" charset="-128"/>
                <a:ea typeface="BIZ UDPゴシック" panose="020B0400000000000000" pitchFamily="50" charset="-128"/>
              </a:rPr>
              <a:t>F</a:t>
            </a:r>
            <a:r>
              <a:rPr lang="ja-JP" altLang="en-US" sz="1600" b="1" dirty="0">
                <a:solidFill>
                  <a:srgbClr val="555555"/>
                </a:solidFill>
                <a:latin typeface="BIZ UDPゴシック" panose="020B0400000000000000" pitchFamily="50" charset="-128"/>
                <a:ea typeface="BIZ UDPゴシック" panose="020B0400000000000000" pitchFamily="50" charset="-128"/>
              </a:rPr>
              <a:t>廃炉等に向けて、</a:t>
            </a:r>
            <a:endParaRPr lang="en-US" altLang="ja-JP" sz="1600" b="1" dirty="0">
              <a:solidFill>
                <a:srgbClr val="555555"/>
              </a:solidFill>
              <a:latin typeface="BIZ UDPゴシック" panose="020B0400000000000000" pitchFamily="50" charset="-128"/>
              <a:ea typeface="BIZ UDPゴシック" panose="020B0400000000000000" pitchFamily="50" charset="-128"/>
            </a:endParaRPr>
          </a:p>
          <a:p>
            <a:pPr indent="216000"/>
            <a:r>
              <a:rPr lang="ja-JP" altLang="en-US" sz="1600" b="1" dirty="0">
                <a:solidFill>
                  <a:srgbClr val="555555"/>
                </a:solidFill>
                <a:latin typeface="BIZ UDPゴシック" panose="020B0400000000000000" pitchFamily="50" charset="-128"/>
                <a:ea typeface="BIZ UDPゴシック" panose="020B0400000000000000" pitchFamily="50" charset="-128"/>
              </a:rPr>
              <a:t>国内外の英知を結集した研究開発を行っています。</a:t>
            </a:r>
          </a:p>
        </p:txBody>
      </p:sp>
      <p:pic>
        <p:nvPicPr>
          <p:cNvPr id="5" name="Picture 2">
            <a:extLst>
              <a:ext uri="{FF2B5EF4-FFF2-40B4-BE49-F238E27FC236}">
                <a16:creationId xmlns:a16="http://schemas.microsoft.com/office/drawing/2014/main" id="{7D573E29-993C-903E-6006-17E13BB5B13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81427" y="1684804"/>
            <a:ext cx="1864059" cy="87703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図 5">
            <a:extLst>
              <a:ext uri="{FF2B5EF4-FFF2-40B4-BE49-F238E27FC236}">
                <a16:creationId xmlns:a16="http://schemas.microsoft.com/office/drawing/2014/main" id="{224508DF-6181-6857-B8BD-BFF655BFF6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04964" y="1707404"/>
            <a:ext cx="1481465" cy="987643"/>
          </a:xfrm>
          <a:prstGeom prst="ellipse">
            <a:avLst/>
          </a:prstGeom>
          <a:ln>
            <a:noFill/>
          </a:ln>
          <a:effectLst>
            <a:softEdge rad="112500"/>
          </a:effectLst>
        </p:spPr>
      </p:pic>
      <p:sp>
        <p:nvSpPr>
          <p:cNvPr id="7" name="テキスト ボックス 6">
            <a:extLst>
              <a:ext uri="{FF2B5EF4-FFF2-40B4-BE49-F238E27FC236}">
                <a16:creationId xmlns:a16="http://schemas.microsoft.com/office/drawing/2014/main" id="{B75222C1-C489-E487-6FFE-2BA79E000D60}"/>
              </a:ext>
            </a:extLst>
          </p:cNvPr>
          <p:cNvSpPr txBox="1"/>
          <p:nvPr/>
        </p:nvSpPr>
        <p:spPr>
          <a:xfrm>
            <a:off x="120364" y="6611187"/>
            <a:ext cx="5067413" cy="253916"/>
          </a:xfrm>
          <a:prstGeom prst="rect">
            <a:avLst/>
          </a:prstGeom>
          <a:noFill/>
        </p:spPr>
        <p:txBody>
          <a:bodyPr wrap="none" rtlCol="0">
            <a:spAutoFit/>
          </a:bodyPr>
          <a:lstStyle/>
          <a:p>
            <a:r>
              <a:rPr kumimoji="1" lang="en-US" altLang="ja-JP" sz="1050" dirty="0">
                <a:latin typeface="Arial" panose="020B0604020202020204" pitchFamily="34" charset="0"/>
                <a:ea typeface="BIZ UDPゴシック" panose="020B0400000000000000" pitchFamily="50" charset="-128"/>
              </a:rPr>
              <a:t>* </a:t>
            </a:r>
            <a:r>
              <a:rPr kumimoji="1" lang="ja-JP" altLang="en-US" sz="1050" dirty="0">
                <a:latin typeface="Arial" panose="020B0604020202020204" pitchFamily="34" charset="0"/>
                <a:ea typeface="BIZ UDPゴシック" panose="020B0400000000000000" pitchFamily="50" charset="-128"/>
              </a:rPr>
              <a:t>環境創造センター </a:t>
            </a:r>
            <a:r>
              <a:rPr kumimoji="1" lang="en-US" altLang="ja-JP" sz="1050" dirty="0">
                <a:latin typeface="Arial" panose="020B0604020202020204" pitchFamily="34" charset="0"/>
                <a:ea typeface="BIZ UDPゴシック" panose="020B0400000000000000" pitchFamily="50" charset="-128"/>
              </a:rPr>
              <a:t>(</a:t>
            </a:r>
            <a:r>
              <a:rPr kumimoji="1" lang="ja-JP" altLang="en-US" sz="1050" dirty="0">
                <a:latin typeface="Arial" panose="020B0604020202020204" pitchFamily="34" charset="0"/>
                <a:ea typeface="BIZ UDPゴシック" panose="020B0400000000000000" pitchFamily="50" charset="-128"/>
              </a:rPr>
              <a:t>三春</a:t>
            </a:r>
            <a:r>
              <a:rPr kumimoji="1" lang="en-US" altLang="ja-JP" sz="1050" dirty="0">
                <a:latin typeface="Arial" panose="020B0604020202020204" pitchFamily="34" charset="0"/>
                <a:ea typeface="BIZ UDPゴシック" panose="020B0400000000000000" pitchFamily="50" charset="-128"/>
              </a:rPr>
              <a:t>)</a:t>
            </a:r>
            <a:r>
              <a:rPr kumimoji="1" lang="ja-JP" altLang="en-US" sz="1050" dirty="0">
                <a:latin typeface="Arial" panose="020B0604020202020204" pitchFamily="34" charset="0"/>
                <a:ea typeface="BIZ UDPゴシック" panose="020B0400000000000000" pitchFamily="50" charset="-128"/>
              </a:rPr>
              <a:t>は</a:t>
            </a:r>
            <a:r>
              <a:rPr kumimoji="1" lang="en-US" altLang="ja-JP" sz="1050" dirty="0">
                <a:latin typeface="Arial" panose="020B0604020202020204" pitchFamily="34" charset="0"/>
                <a:ea typeface="BIZ UDPゴシック" panose="020B0400000000000000" pitchFamily="50" charset="-128"/>
              </a:rPr>
              <a:t>2025</a:t>
            </a:r>
            <a:r>
              <a:rPr kumimoji="1" lang="ja-JP" altLang="en-US" sz="1050" dirty="0">
                <a:latin typeface="Arial" panose="020B0604020202020204" pitchFamily="34" charset="0"/>
                <a:ea typeface="BIZ UDPゴシック" panose="020B0400000000000000" pitchFamily="50" charset="-128"/>
              </a:rPr>
              <a:t>年度に</a:t>
            </a:r>
            <a:r>
              <a:rPr kumimoji="1" lang="zh-TW" altLang="en-US" sz="1050" dirty="0">
                <a:latin typeface="Arial" panose="020B0604020202020204" pitchFamily="34" charset="0"/>
                <a:ea typeface="BIZ UDPゴシック" panose="020B0400000000000000" pitchFamily="50" charset="-128"/>
              </a:rPr>
              <a:t>福島国際研究教育機構 </a:t>
            </a:r>
            <a:r>
              <a:rPr kumimoji="1" lang="en-US" altLang="zh-TW" sz="1050" dirty="0">
                <a:latin typeface="Arial" panose="020B0604020202020204" pitchFamily="34" charset="0"/>
                <a:ea typeface="BIZ UDPゴシック" panose="020B0400000000000000" pitchFamily="50" charset="-128"/>
              </a:rPr>
              <a:t>(</a:t>
            </a:r>
            <a:r>
              <a:rPr kumimoji="1" lang="en-US" altLang="ja-JP" sz="1050" dirty="0">
                <a:latin typeface="Arial" panose="020B0604020202020204" pitchFamily="34" charset="0"/>
                <a:ea typeface="BIZ UDPゴシック" panose="020B0400000000000000" pitchFamily="50" charset="-128"/>
              </a:rPr>
              <a:t>F-REI) </a:t>
            </a:r>
            <a:r>
              <a:rPr kumimoji="1" lang="ja-JP" altLang="en-US" sz="1050" dirty="0">
                <a:latin typeface="Arial" panose="020B0604020202020204" pitchFamily="34" charset="0"/>
                <a:ea typeface="BIZ UDPゴシック" panose="020B0400000000000000" pitchFamily="50" charset="-128"/>
              </a:rPr>
              <a:t>に移管予定</a:t>
            </a:r>
          </a:p>
        </p:txBody>
      </p:sp>
      <p:sp>
        <p:nvSpPr>
          <p:cNvPr id="8" name="テキスト ボックス 7">
            <a:extLst>
              <a:ext uri="{FF2B5EF4-FFF2-40B4-BE49-F238E27FC236}">
                <a16:creationId xmlns:a16="http://schemas.microsoft.com/office/drawing/2014/main" id="{072DEE89-19B0-0561-6544-E1040CE687CB}"/>
              </a:ext>
            </a:extLst>
          </p:cNvPr>
          <p:cNvSpPr txBox="1"/>
          <p:nvPr/>
        </p:nvSpPr>
        <p:spPr>
          <a:xfrm>
            <a:off x="3720790" y="5544934"/>
            <a:ext cx="2438488" cy="400110"/>
          </a:xfrm>
          <a:prstGeom prst="rect">
            <a:avLst/>
          </a:prstGeom>
          <a:noFill/>
        </p:spPr>
        <p:txBody>
          <a:bodyPr wrap="none" rtlCol="0">
            <a:spAutoFit/>
          </a:bodyPr>
          <a:lstStyle/>
          <a:p>
            <a:r>
              <a:rPr lang="en-US" altLang="ja-JP" sz="2000" b="1" dirty="0">
                <a:latin typeface="BIZ UDPゴシック" panose="020B0400000000000000" pitchFamily="50" charset="-128"/>
                <a:ea typeface="BIZ UDPゴシック" panose="020B0400000000000000" pitchFamily="50" charset="-128"/>
              </a:rPr>
              <a:t>JAEA</a:t>
            </a:r>
            <a:r>
              <a:rPr lang="ja-JP" altLang="en-US" sz="2000" b="1" dirty="0">
                <a:latin typeface="BIZ UDPゴシック" panose="020B0400000000000000" pitchFamily="50" charset="-128"/>
                <a:ea typeface="BIZ UDPゴシック" panose="020B0400000000000000" pitchFamily="50" charset="-128"/>
              </a:rPr>
              <a:t>他拠点と連携</a:t>
            </a:r>
            <a:endParaRPr kumimoji="1" lang="ja-JP" altLang="en-US" sz="2000" b="1" dirty="0">
              <a:latin typeface="BIZ UDPゴシック" panose="020B0400000000000000" pitchFamily="50" charset="-128"/>
              <a:ea typeface="BIZ UDPゴシック" panose="020B0400000000000000" pitchFamily="50" charset="-128"/>
            </a:endParaRPr>
          </a:p>
        </p:txBody>
      </p:sp>
      <p:sp>
        <p:nvSpPr>
          <p:cNvPr id="9" name="正方形/長方形 8">
            <a:extLst>
              <a:ext uri="{FF2B5EF4-FFF2-40B4-BE49-F238E27FC236}">
                <a16:creationId xmlns:a16="http://schemas.microsoft.com/office/drawing/2014/main" id="{092E973D-FD18-9E48-0BBB-8B76FF94D102}"/>
              </a:ext>
            </a:extLst>
          </p:cNvPr>
          <p:cNvSpPr/>
          <p:nvPr/>
        </p:nvSpPr>
        <p:spPr bwMode="gray">
          <a:xfrm>
            <a:off x="361313" y="2542863"/>
            <a:ext cx="4366372" cy="2965079"/>
          </a:xfrm>
          <a:prstGeom prst="rect">
            <a:avLst/>
          </a:prstGeom>
          <a:solidFill>
            <a:schemeClr val="bg1"/>
          </a:solidFill>
          <a:ln w="19050" cap="flat" cmpd="sng" algn="ctr">
            <a:solidFill>
              <a:srgbClr val="0068B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0100732-0894-4120-3B23-C97BC753202F}"/>
              </a:ext>
            </a:extLst>
          </p:cNvPr>
          <p:cNvSpPr txBox="1"/>
          <p:nvPr/>
        </p:nvSpPr>
        <p:spPr bwMode="gray">
          <a:xfrm>
            <a:off x="155194" y="5203776"/>
            <a:ext cx="2247158" cy="230832"/>
          </a:xfrm>
          <a:prstGeom prst="rect">
            <a:avLst/>
          </a:prstGeom>
          <a:noFill/>
        </p:spPr>
        <p:txBody>
          <a:bodyPr wrap="square" rtlCol="0">
            <a:spAutoFit/>
          </a:bodyPr>
          <a:lstStyle/>
          <a:p>
            <a:pPr algn="ctr"/>
            <a:r>
              <a:rPr lang="ja-JP" altLang="en-US" sz="900" dirty="0">
                <a:solidFill>
                  <a:srgbClr val="555555"/>
                </a:solidFill>
                <a:latin typeface="BIZ UDPゴシック" panose="020B0400000000000000" pitchFamily="50" charset="-128"/>
                <a:ea typeface="BIZ UDPゴシック" panose="020B0400000000000000" pitchFamily="50" charset="-128"/>
              </a:rPr>
              <a:t>制御棒ブレード破損試験</a:t>
            </a:r>
            <a:r>
              <a:rPr kumimoji="1" lang="ja-JP" altLang="en-US" sz="900" dirty="0">
                <a:solidFill>
                  <a:srgbClr val="555555"/>
                </a:solidFill>
                <a:latin typeface="BIZ UDPゴシック" panose="020B0400000000000000" pitchFamily="50" charset="-128"/>
                <a:ea typeface="BIZ UDPゴシック" panose="020B0400000000000000" pitchFamily="50" charset="-128"/>
              </a:rPr>
              <a:t>装置</a:t>
            </a:r>
            <a:endParaRPr kumimoji="1" lang="en-US" altLang="ja-JP" sz="900" dirty="0">
              <a:solidFill>
                <a:srgbClr val="555555"/>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7548980B-114A-DA46-CC29-9301B64A3D33}"/>
              </a:ext>
            </a:extLst>
          </p:cNvPr>
          <p:cNvSpPr txBox="1"/>
          <p:nvPr/>
        </p:nvSpPr>
        <p:spPr bwMode="gray">
          <a:xfrm>
            <a:off x="361313" y="2463428"/>
            <a:ext cx="4366372" cy="307777"/>
          </a:xfrm>
          <a:prstGeom prst="rect">
            <a:avLst/>
          </a:prstGeom>
          <a:solidFill>
            <a:srgbClr val="0068B7"/>
          </a:solidFill>
          <a:ln w="19050">
            <a:noFill/>
          </a:ln>
        </p:spPr>
        <p:txBody>
          <a:bodyPr wrap="square" lIns="72000" rIns="72000" rtlCol="0">
            <a:spAutoFit/>
          </a:bodyPr>
          <a:lstStyle/>
          <a:p>
            <a:pPr algn="ctr"/>
            <a:r>
              <a:rPr kumimoji="1" lang="ja-JP" altLang="en-US" sz="14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１</a:t>
            </a:r>
            <a:r>
              <a:rPr kumimoji="1" lang="en-US" altLang="ja-JP" sz="14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F</a:t>
            </a:r>
            <a:r>
              <a:rPr kumimoji="1" lang="ja-JP" altLang="en-US" sz="14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廃炉</a:t>
            </a:r>
          </a:p>
        </p:txBody>
      </p:sp>
      <p:grpSp>
        <p:nvGrpSpPr>
          <p:cNvPr id="12" name="グループ化 11">
            <a:extLst>
              <a:ext uri="{FF2B5EF4-FFF2-40B4-BE49-F238E27FC236}">
                <a16:creationId xmlns:a16="http://schemas.microsoft.com/office/drawing/2014/main" id="{2DEF018A-1807-15F9-B2C1-0C7EA9217C49}"/>
              </a:ext>
            </a:extLst>
          </p:cNvPr>
          <p:cNvGrpSpPr>
            <a:grpSpLocks noChangeAspect="1"/>
          </p:cNvGrpSpPr>
          <p:nvPr/>
        </p:nvGrpSpPr>
        <p:grpSpPr>
          <a:xfrm>
            <a:off x="663069" y="3356772"/>
            <a:ext cx="1217336" cy="1894242"/>
            <a:chOff x="6216560" y="1815066"/>
            <a:chExt cx="2470894" cy="3844850"/>
          </a:xfrm>
        </p:grpSpPr>
        <p:pic>
          <p:nvPicPr>
            <p:cNvPr id="13" name="図 19">
              <a:extLst>
                <a:ext uri="{FF2B5EF4-FFF2-40B4-BE49-F238E27FC236}">
                  <a16:creationId xmlns:a16="http://schemas.microsoft.com/office/drawing/2014/main" id="{CD36A455-FC58-EFFF-5A63-6A91A15343D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5800037" y="2772499"/>
              <a:ext cx="3303940" cy="2470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楕円 13">
              <a:extLst>
                <a:ext uri="{FF2B5EF4-FFF2-40B4-BE49-F238E27FC236}">
                  <a16:creationId xmlns:a16="http://schemas.microsoft.com/office/drawing/2014/main" id="{540A8275-D2BD-BC79-5BBF-93680DDB1826}"/>
                </a:ext>
              </a:extLst>
            </p:cNvPr>
            <p:cNvSpPr/>
            <p:nvPr/>
          </p:nvSpPr>
          <p:spPr bwMode="auto">
            <a:xfrm>
              <a:off x="7368613" y="3192752"/>
              <a:ext cx="216024" cy="216024"/>
            </a:xfrm>
            <a:prstGeom prst="ellipse">
              <a:avLst/>
            </a:prstGeom>
            <a:noFill/>
            <a:ln w="28575" cap="flat" cmpd="sng" algn="ctr">
              <a:solidFill>
                <a:sysClr val="window" lastClr="FFFFFF"/>
              </a:solidFill>
              <a:prstDash val="sysDot"/>
              <a:round/>
              <a:headEnd type="none" w="med" len="med"/>
              <a:tailEnd type="none" w="med" len="med"/>
            </a:ln>
            <a:effectLst/>
          </p:spPr>
          <p:txBody>
            <a:bodyPr vert="eaVert" wrap="square" lIns="91440" tIns="45720" rIns="91440" bIns="45720" numCol="1" rtlCol="0" anchor="ctr" anchorCtr="0" compatLnSpc="1">
              <a:prstTxWarp prst="textNoShape">
                <a:avLst/>
              </a:prstTxWarp>
            </a:bodyPr>
            <a:lstStyle/>
            <a:p>
              <a:pPr marL="95250" marR="0" lvl="0" indent="-95250" algn="dist" defTabSz="914400" eaLnBrk="1" fontAlgn="base" latinLnBrk="0" hangingPunct="1">
                <a:lnSpc>
                  <a:spcPct val="100000"/>
                </a:lnSpc>
                <a:spcBef>
                  <a:spcPct val="0"/>
                </a:spcBef>
                <a:spcAft>
                  <a:spcPct val="0"/>
                </a:spcAft>
                <a:buClrTx/>
                <a:buSzTx/>
                <a:buFontTx/>
                <a:buNone/>
                <a:tabLst/>
                <a:defRPr/>
              </a:pPr>
              <a:endParaRPr kumimoji="0" lang="ja-JP" altLang="en-US" sz="1200" b="1" i="0" u="none" strike="noStrike" kern="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5" name="下矢印 9">
              <a:extLst>
                <a:ext uri="{FF2B5EF4-FFF2-40B4-BE49-F238E27FC236}">
                  <a16:creationId xmlns:a16="http://schemas.microsoft.com/office/drawing/2014/main" id="{571578BA-2E69-4AF7-9278-A513E1299C42}"/>
                </a:ext>
              </a:extLst>
            </p:cNvPr>
            <p:cNvSpPr/>
            <p:nvPr/>
          </p:nvSpPr>
          <p:spPr bwMode="auto">
            <a:xfrm>
              <a:off x="7342335" y="2338543"/>
              <a:ext cx="216024" cy="360040"/>
            </a:xfrm>
            <a:prstGeom prst="downArrow">
              <a:avLst/>
            </a:prstGeom>
            <a:solidFill>
              <a:srgbClr val="99CCFF">
                <a:alpha val="50000"/>
              </a:srgbClr>
            </a:solidFill>
            <a:ln w="9525" cap="flat" cmpd="sng" algn="ctr">
              <a:solidFill>
                <a:sysClr val="windowText" lastClr="000000"/>
              </a:solidFill>
              <a:prstDash val="solid"/>
              <a:round/>
              <a:headEnd type="none" w="med" len="med"/>
              <a:tailEnd type="none" w="med" len="med"/>
            </a:ln>
            <a:effectLst/>
          </p:spPr>
          <p:txBody>
            <a:bodyPr vert="eaVert" wrap="square" lIns="91440" tIns="45720" rIns="91440" bIns="45720" numCol="1" rtlCol="0" anchor="ctr" anchorCtr="0" compatLnSpc="1">
              <a:prstTxWarp prst="textNoShape">
                <a:avLst/>
              </a:prstTxWarp>
            </a:bodyPr>
            <a:lstStyle/>
            <a:p>
              <a:pPr marL="95250" marR="0" lvl="0" indent="-95250" algn="dist" defTabSz="914400" eaLnBrk="1" fontAlgn="base" latinLnBrk="0" hangingPunct="1">
                <a:lnSpc>
                  <a:spcPct val="100000"/>
                </a:lnSpc>
                <a:spcBef>
                  <a:spcPct val="0"/>
                </a:spcBef>
                <a:spcAft>
                  <a:spcPct val="0"/>
                </a:spcAft>
                <a:buClrTx/>
                <a:buSzTx/>
                <a:buFontTx/>
                <a:buNone/>
                <a:tabLst/>
                <a:defRPr/>
              </a:pPr>
              <a:endParaRPr kumimoji="0" lang="ja-JP" altLang="en-US" sz="1200" b="1" i="0" u="none" strike="noStrike" kern="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6" name="楕円 15">
              <a:extLst>
                <a:ext uri="{FF2B5EF4-FFF2-40B4-BE49-F238E27FC236}">
                  <a16:creationId xmlns:a16="http://schemas.microsoft.com/office/drawing/2014/main" id="{74D4A855-059B-42FE-3A27-5754919937EF}"/>
                </a:ext>
              </a:extLst>
            </p:cNvPr>
            <p:cNvSpPr/>
            <p:nvPr/>
          </p:nvSpPr>
          <p:spPr bwMode="auto">
            <a:xfrm>
              <a:off x="7368613" y="3743502"/>
              <a:ext cx="216024" cy="216024"/>
            </a:xfrm>
            <a:prstGeom prst="ellipse">
              <a:avLst/>
            </a:prstGeom>
            <a:noFill/>
            <a:ln w="28575" cap="flat" cmpd="sng" algn="ctr">
              <a:solidFill>
                <a:sysClr val="window" lastClr="FFFFFF"/>
              </a:solidFill>
              <a:prstDash val="sysDot"/>
              <a:round/>
              <a:headEnd type="none" w="med" len="med"/>
              <a:tailEnd type="none" w="med" len="med"/>
            </a:ln>
            <a:effectLst/>
          </p:spPr>
          <p:txBody>
            <a:bodyPr vert="eaVert" wrap="square" lIns="91440" tIns="45720" rIns="91440" bIns="45720" numCol="1" rtlCol="0" anchor="ctr" anchorCtr="0" compatLnSpc="1">
              <a:prstTxWarp prst="textNoShape">
                <a:avLst/>
              </a:prstTxWarp>
            </a:bodyPr>
            <a:lstStyle/>
            <a:p>
              <a:pPr marL="95250" marR="0" lvl="0" indent="-95250" algn="dist" defTabSz="914400" eaLnBrk="1" fontAlgn="base" latinLnBrk="0" hangingPunct="1">
                <a:lnSpc>
                  <a:spcPct val="100000"/>
                </a:lnSpc>
                <a:spcBef>
                  <a:spcPct val="0"/>
                </a:spcBef>
                <a:spcAft>
                  <a:spcPct val="0"/>
                </a:spcAft>
                <a:buClrTx/>
                <a:buSzTx/>
                <a:buFontTx/>
                <a:buNone/>
                <a:tabLst/>
                <a:defRPr/>
              </a:pPr>
              <a:endParaRPr kumimoji="0" lang="ja-JP" altLang="en-US" sz="1200" b="1" i="0" u="none" strike="noStrike" kern="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2EA4FE01-D36D-3E07-0CFE-F5D071A487DF}"/>
                </a:ext>
              </a:extLst>
            </p:cNvPr>
            <p:cNvSpPr txBox="1"/>
            <p:nvPr/>
          </p:nvSpPr>
          <p:spPr>
            <a:xfrm>
              <a:off x="6767155" y="1815066"/>
              <a:ext cx="1391870" cy="6247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カメ</a:t>
              </a:r>
              <a:r>
                <a:rPr kumimoji="0" lang="ja-JP" altLang="en-US" sz="1400" b="0" i="0" u="none" strike="noStrike" kern="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ラ</a:t>
              </a:r>
            </a:p>
          </p:txBody>
        </p:sp>
        <p:sp>
          <p:nvSpPr>
            <p:cNvPr id="18" name="テキスト ボックス 17">
              <a:extLst>
                <a:ext uri="{FF2B5EF4-FFF2-40B4-BE49-F238E27FC236}">
                  <a16:creationId xmlns:a16="http://schemas.microsoft.com/office/drawing/2014/main" id="{153EA3C3-EAE1-2D0F-33E3-CFB0D9596578}"/>
                </a:ext>
              </a:extLst>
            </p:cNvPr>
            <p:cNvSpPr txBox="1"/>
            <p:nvPr/>
          </p:nvSpPr>
          <p:spPr>
            <a:xfrm>
              <a:off x="7306084" y="3395420"/>
              <a:ext cx="1355095" cy="5310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カメラ</a:t>
              </a:r>
            </a:p>
          </p:txBody>
        </p:sp>
        <p:sp>
          <p:nvSpPr>
            <p:cNvPr id="19" name="テキスト ボックス 18">
              <a:extLst>
                <a:ext uri="{FF2B5EF4-FFF2-40B4-BE49-F238E27FC236}">
                  <a16:creationId xmlns:a16="http://schemas.microsoft.com/office/drawing/2014/main" id="{A78EDBED-4091-6E7B-698A-AAB0D3B45F23}"/>
                </a:ext>
              </a:extLst>
            </p:cNvPr>
            <p:cNvSpPr txBox="1"/>
            <p:nvPr/>
          </p:nvSpPr>
          <p:spPr>
            <a:xfrm>
              <a:off x="6895152" y="4459033"/>
              <a:ext cx="1193872" cy="5153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試験体</a:t>
              </a:r>
            </a:p>
          </p:txBody>
        </p:sp>
      </p:grpSp>
      <p:sp>
        <p:nvSpPr>
          <p:cNvPr id="20" name="テキスト ボックス 19">
            <a:extLst>
              <a:ext uri="{FF2B5EF4-FFF2-40B4-BE49-F238E27FC236}">
                <a16:creationId xmlns:a16="http://schemas.microsoft.com/office/drawing/2014/main" id="{42EE1578-CD25-E7C7-B525-A5A5122A838E}"/>
              </a:ext>
            </a:extLst>
          </p:cNvPr>
          <p:cNvSpPr txBox="1"/>
          <p:nvPr/>
        </p:nvSpPr>
        <p:spPr bwMode="gray">
          <a:xfrm>
            <a:off x="2441732" y="3438269"/>
            <a:ext cx="1683474" cy="240066"/>
          </a:xfrm>
          <a:prstGeom prst="rect">
            <a:avLst/>
          </a:prstGeom>
          <a:noFill/>
        </p:spPr>
        <p:txBody>
          <a:bodyPr wrap="none" rtlCol="0">
            <a:spAutoFit/>
          </a:bodyPr>
          <a:lstStyle/>
          <a:p>
            <a:pPr>
              <a:lnSpc>
                <a:spcPct val="90000"/>
              </a:lnSpc>
            </a:pPr>
            <a:r>
              <a:rPr lang="ja-JP" altLang="en-US" sz="1600" baseline="30000" dirty="0">
                <a:solidFill>
                  <a:srgbClr val="555555"/>
                </a:solidFill>
                <a:latin typeface="BIZ UDPゴシック" panose="020B0400000000000000" pitchFamily="50" charset="-128"/>
                <a:ea typeface="BIZ UDPゴシック" panose="020B0400000000000000" pitchFamily="50" charset="-128"/>
                <a:cs typeface="Meiryo UI" panose="020B0604030504040204" pitchFamily="50" charset="-128"/>
              </a:rPr>
              <a:t>模擬集合体の熔解の様子</a:t>
            </a:r>
            <a:endParaRPr lang="en-US" altLang="ja-JP" sz="1600" baseline="30000" dirty="0">
              <a:solidFill>
                <a:srgbClr val="555555"/>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nvGrpSpPr>
          <p:cNvPr id="21" name="グループ化 20">
            <a:extLst>
              <a:ext uri="{FF2B5EF4-FFF2-40B4-BE49-F238E27FC236}">
                <a16:creationId xmlns:a16="http://schemas.microsoft.com/office/drawing/2014/main" id="{A4B80C01-3760-EB63-9307-B2731DF762F3}"/>
              </a:ext>
            </a:extLst>
          </p:cNvPr>
          <p:cNvGrpSpPr/>
          <p:nvPr/>
        </p:nvGrpSpPr>
        <p:grpSpPr>
          <a:xfrm>
            <a:off x="5327888" y="2463428"/>
            <a:ext cx="4399405" cy="3044514"/>
            <a:chOff x="1910865" y="1973623"/>
            <a:chExt cx="4399405" cy="2861280"/>
          </a:xfrm>
        </p:grpSpPr>
        <p:grpSp>
          <p:nvGrpSpPr>
            <p:cNvPr id="22" name="グループ化 21">
              <a:extLst>
                <a:ext uri="{FF2B5EF4-FFF2-40B4-BE49-F238E27FC236}">
                  <a16:creationId xmlns:a16="http://schemas.microsoft.com/office/drawing/2014/main" id="{9E696408-5ED6-8EEB-5008-A1FE743788D1}"/>
                </a:ext>
              </a:extLst>
            </p:cNvPr>
            <p:cNvGrpSpPr/>
            <p:nvPr/>
          </p:nvGrpSpPr>
          <p:grpSpPr>
            <a:xfrm>
              <a:off x="1910865" y="1973623"/>
              <a:ext cx="4399405" cy="2861280"/>
              <a:chOff x="5480770" y="2480521"/>
              <a:chExt cx="4399405" cy="2861280"/>
            </a:xfrm>
          </p:grpSpPr>
          <p:sp>
            <p:nvSpPr>
              <p:cNvPr id="24" name="テキスト ボックス 23">
                <a:extLst>
                  <a:ext uri="{FF2B5EF4-FFF2-40B4-BE49-F238E27FC236}">
                    <a16:creationId xmlns:a16="http://schemas.microsoft.com/office/drawing/2014/main" id="{D778A1C3-1980-D42A-BE6D-9E11622D752E}"/>
                  </a:ext>
                </a:extLst>
              </p:cNvPr>
              <p:cNvSpPr txBox="1"/>
              <p:nvPr/>
            </p:nvSpPr>
            <p:spPr bwMode="gray">
              <a:xfrm>
                <a:off x="6672029" y="4054026"/>
                <a:ext cx="2375469" cy="1149781"/>
              </a:xfrm>
              <a:prstGeom prst="rect">
                <a:avLst/>
              </a:prstGeom>
              <a:noFill/>
            </p:spPr>
            <p:txBody>
              <a:bodyPr wrap="square" rtlCol="0">
                <a:spAutoFit/>
              </a:bodyPr>
              <a:lstStyle/>
              <a:p>
                <a:r>
                  <a:rPr lang="en-US" altLang="ja-JP"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1F</a:t>
                </a:r>
                <a:r>
                  <a:rPr lang="ja-JP" altLang="en-US"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事故時の状態を再現し</a:t>
                </a:r>
                <a:r>
                  <a:rPr lang="en-US" altLang="ja-JP"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金属の溶融挙動を観測</a:t>
                </a:r>
                <a:endParaRPr lang="en-US" altLang="ja-JP"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endParaRPr>
              </a:p>
              <a:p>
                <a:endParaRPr lang="en-US" altLang="ja-JP" sz="5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endParaRPr>
              </a:p>
              <a:p>
                <a:r>
                  <a:rPr lang="en-US" altLang="ja-JP"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試験結果</a:t>
                </a:r>
                <a:r>
                  <a:rPr lang="en-US" altLang="ja-JP"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ja-JP" altLang="en-US" sz="11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endParaRPr>
              </a:p>
              <a:p>
                <a:pPr marL="90000" indent="-90000">
                  <a:spcBef>
                    <a:spcPts val="300"/>
                  </a:spcBef>
                  <a:buFont typeface="Arial" panose="020B0604020202020204" pitchFamily="34" charset="0"/>
                  <a:buChar char="•"/>
                </a:pPr>
                <a:r>
                  <a:rPr lang="ja-JP" altLang="en-US" sz="1100" dirty="0">
                    <a:solidFill>
                      <a:srgbClr val="555555"/>
                    </a:solidFill>
                    <a:latin typeface="BIZ UDPゴシック" panose="020B0400000000000000" pitchFamily="50" charset="-128"/>
                    <a:ea typeface="BIZ UDPゴシック" panose="020B0400000000000000" pitchFamily="50" charset="-128"/>
                  </a:rPr>
                  <a:t>制御棒が先行して溶融</a:t>
                </a:r>
                <a:endParaRPr lang="en-US" altLang="ja-JP" sz="1100" dirty="0">
                  <a:solidFill>
                    <a:srgbClr val="555555"/>
                  </a:solidFill>
                  <a:latin typeface="BIZ UDPゴシック" panose="020B0400000000000000" pitchFamily="50" charset="-128"/>
                  <a:ea typeface="BIZ UDPゴシック" panose="020B0400000000000000" pitchFamily="50" charset="-128"/>
                </a:endParaRPr>
              </a:p>
              <a:p>
                <a:pPr marL="90000" indent="-90000">
                  <a:buFont typeface="Arial" panose="020B0604020202020204" pitchFamily="34" charset="0"/>
                  <a:buChar char="•"/>
                </a:pPr>
                <a:r>
                  <a:rPr lang="ja-JP" altLang="en-US" sz="1100" dirty="0">
                    <a:solidFill>
                      <a:srgbClr val="555555"/>
                    </a:solidFill>
                    <a:latin typeface="BIZ UDPゴシック" panose="020B0400000000000000" pitchFamily="50" charset="-128"/>
                    <a:ea typeface="BIZ UDPゴシック" panose="020B0400000000000000" pitchFamily="50" charset="-128"/>
                  </a:rPr>
                  <a:t>燃料デブリには未溶融の燃料が相当含まれる可能性を確認</a:t>
                </a:r>
              </a:p>
            </p:txBody>
          </p:sp>
          <p:pic>
            <p:nvPicPr>
              <p:cNvPr id="25" name="Picture 21">
                <a:extLst>
                  <a:ext uri="{FF2B5EF4-FFF2-40B4-BE49-F238E27FC236}">
                    <a16:creationId xmlns:a16="http://schemas.microsoft.com/office/drawing/2014/main" id="{589BC939-B0FB-F089-0731-B1E04E82562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bwMode="auto">
              <a:xfrm>
                <a:off x="6642977" y="3109966"/>
                <a:ext cx="1229348" cy="841074"/>
              </a:xfrm>
              <a:prstGeom prst="rect">
                <a:avLst/>
              </a:prstGeom>
              <a:noFill/>
              <a:effectLst>
                <a:glow rad="50800">
                  <a:schemeClr val="bg1"/>
                </a:glow>
              </a:effectLst>
            </p:spPr>
          </p:pic>
          <p:pic>
            <p:nvPicPr>
              <p:cNvPr id="26" name="Picture 33">
                <a:extLst>
                  <a:ext uri="{FF2B5EF4-FFF2-40B4-BE49-F238E27FC236}">
                    <a16:creationId xmlns:a16="http://schemas.microsoft.com/office/drawing/2014/main" id="{D4E73F5D-D0EB-00F7-6E7E-C0B276D181AF}"/>
                  </a:ext>
                </a:extLst>
              </p:cNvPr>
              <p:cNvPicPr>
                <a:picLocks/>
              </p:cNvPicPr>
              <p:nvPr/>
            </p:nvPicPr>
            <p:blipFill rotWithShape="1">
              <a:blip r:embed="rId7" cstate="print">
                <a:extLst>
                  <a:ext uri="{28A0092B-C50C-407E-A947-70E740481C1C}">
                    <a14:useLocalDpi xmlns:a14="http://schemas.microsoft.com/office/drawing/2010/main"/>
                  </a:ext>
                </a:extLst>
              </a:blip>
              <a:srcRect/>
              <a:stretch/>
            </p:blipFill>
            <p:spPr bwMode="auto">
              <a:xfrm>
                <a:off x="7973808" y="3103481"/>
                <a:ext cx="1221197" cy="847559"/>
              </a:xfrm>
              <a:prstGeom prst="rect">
                <a:avLst/>
              </a:prstGeom>
              <a:noFill/>
            </p:spPr>
          </p:pic>
          <p:sp>
            <p:nvSpPr>
              <p:cNvPr id="27" name="矢印: 右 26">
                <a:extLst>
                  <a:ext uri="{FF2B5EF4-FFF2-40B4-BE49-F238E27FC236}">
                    <a16:creationId xmlns:a16="http://schemas.microsoft.com/office/drawing/2014/main" id="{1680E009-359B-0400-5A4A-73EA650EC391}"/>
                  </a:ext>
                </a:extLst>
              </p:cNvPr>
              <p:cNvSpPr/>
              <p:nvPr/>
            </p:nvSpPr>
            <p:spPr bwMode="auto">
              <a:xfrm>
                <a:off x="7819977" y="3350032"/>
                <a:ext cx="264009" cy="417281"/>
              </a:xfrm>
              <a:prstGeom prst="rightArrow">
                <a:avLst/>
              </a:prstGeom>
              <a:solidFill>
                <a:srgbClr val="33CC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28" name="正方形/長方形 27">
                <a:extLst>
                  <a:ext uri="{FF2B5EF4-FFF2-40B4-BE49-F238E27FC236}">
                    <a16:creationId xmlns:a16="http://schemas.microsoft.com/office/drawing/2014/main" id="{7CC9B95C-1224-CCE5-348C-6B128EE9DDE4}"/>
                  </a:ext>
                </a:extLst>
              </p:cNvPr>
              <p:cNvSpPr/>
              <p:nvPr/>
            </p:nvSpPr>
            <p:spPr bwMode="gray">
              <a:xfrm>
                <a:off x="5480770" y="2480521"/>
                <a:ext cx="4343808" cy="2861280"/>
              </a:xfrm>
              <a:prstGeom prst="rect">
                <a:avLst/>
              </a:prstGeom>
              <a:solidFill>
                <a:schemeClr val="bg1"/>
              </a:solidFill>
              <a:ln w="19050" cap="flat" cmpd="sng" algn="ctr">
                <a:solidFill>
                  <a:srgbClr val="00B35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pic>
            <p:nvPicPr>
              <p:cNvPr id="29" name="図 28" descr="マップ&#10;&#10;自動的に生成された説明">
                <a:extLst>
                  <a:ext uri="{FF2B5EF4-FFF2-40B4-BE49-F238E27FC236}">
                    <a16:creationId xmlns:a16="http://schemas.microsoft.com/office/drawing/2014/main" id="{4D85AF7D-D7E2-56BB-94BF-90D1F47A4B9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30165" y="3366269"/>
                <a:ext cx="1245589" cy="1717878"/>
              </a:xfrm>
              <a:prstGeom prst="rect">
                <a:avLst/>
              </a:prstGeom>
            </p:spPr>
          </p:pic>
          <p:pic>
            <p:nvPicPr>
              <p:cNvPr id="30" name="図 29">
                <a:extLst>
                  <a:ext uri="{FF2B5EF4-FFF2-40B4-BE49-F238E27FC236}">
                    <a16:creationId xmlns:a16="http://schemas.microsoft.com/office/drawing/2014/main" id="{C1CD7B00-7248-1B48-7C8E-F9FF80D6E61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07026" y="3629762"/>
                <a:ext cx="2025635" cy="1245997"/>
              </a:xfrm>
              <a:prstGeom prst="rect">
                <a:avLst/>
              </a:prstGeom>
            </p:spPr>
          </p:pic>
          <p:sp>
            <p:nvSpPr>
              <p:cNvPr id="31" name="テキスト ボックス 30">
                <a:extLst>
                  <a:ext uri="{FF2B5EF4-FFF2-40B4-BE49-F238E27FC236}">
                    <a16:creationId xmlns:a16="http://schemas.microsoft.com/office/drawing/2014/main" id="{C9E83D01-943C-1B1C-14F2-12F59712B558}"/>
                  </a:ext>
                </a:extLst>
              </p:cNvPr>
              <p:cNvSpPr txBox="1"/>
              <p:nvPr/>
            </p:nvSpPr>
            <p:spPr bwMode="gray">
              <a:xfrm>
                <a:off x="8058720" y="3653129"/>
                <a:ext cx="561576" cy="180145"/>
              </a:xfrm>
              <a:prstGeom prst="rect">
                <a:avLst/>
              </a:prstGeom>
              <a:solidFill>
                <a:srgbClr val="FFD966"/>
              </a:solidFill>
              <a:ln>
                <a:solidFill>
                  <a:schemeClr val="tx1"/>
                </a:solidFill>
              </a:ln>
            </p:spPr>
            <p:txBody>
              <a:bodyPr wrap="square" lIns="36000" tIns="36000" rIns="36000" bIns="18000" rtlCol="0">
                <a:spAutoFit/>
              </a:bodyPr>
              <a:lstStyle/>
              <a:p>
                <a:pPr algn="ctr">
                  <a:lnSpc>
                    <a:spcPct val="110000"/>
                  </a:lnSpc>
                </a:pPr>
                <a:r>
                  <a:rPr lang="ja-JP" altLang="en-US" sz="900" dirty="0">
                    <a:solidFill>
                      <a:srgbClr val="555555"/>
                    </a:solidFill>
                    <a:latin typeface="BIZ UDPゴシック" panose="020B0400000000000000" pitchFamily="50" charset="-128"/>
                    <a:ea typeface="BIZ UDPゴシック" panose="020B0400000000000000" pitchFamily="50" charset="-128"/>
                    <a:cs typeface="メイリオ" panose="020B0604030504040204" pitchFamily="50" charset="-128"/>
                  </a:rPr>
                  <a:t>土砂移動</a:t>
                </a:r>
                <a:endParaRPr lang="en-US" altLang="ja-JP" sz="900" dirty="0">
                  <a:solidFill>
                    <a:srgbClr val="555555"/>
                  </a:solidFill>
                  <a:latin typeface="BIZ UDPゴシック" panose="020B0400000000000000" pitchFamily="50" charset="-128"/>
                  <a:ea typeface="BIZ UDPゴシック" panose="020B0400000000000000" pitchFamily="50" charset="-128"/>
                  <a:cs typeface="メイリオ" panose="020B0604030504040204" pitchFamily="50" charset="-128"/>
                </a:endParaRPr>
              </a:p>
            </p:txBody>
          </p:sp>
          <p:sp>
            <p:nvSpPr>
              <p:cNvPr id="32" name="矢印: 下 31">
                <a:extLst>
                  <a:ext uri="{FF2B5EF4-FFF2-40B4-BE49-F238E27FC236}">
                    <a16:creationId xmlns:a16="http://schemas.microsoft.com/office/drawing/2014/main" id="{D75E1407-A23A-CE33-0D42-5A5B0E44785D}"/>
                  </a:ext>
                </a:extLst>
              </p:cNvPr>
              <p:cNvSpPr/>
              <p:nvPr/>
            </p:nvSpPr>
            <p:spPr bwMode="gray">
              <a:xfrm rot="2040000">
                <a:off x="8227968" y="3870666"/>
                <a:ext cx="234543" cy="149716"/>
              </a:xfrm>
              <a:prstGeom prst="down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3" name="矢印: 下 32">
                <a:extLst>
                  <a:ext uri="{FF2B5EF4-FFF2-40B4-BE49-F238E27FC236}">
                    <a16:creationId xmlns:a16="http://schemas.microsoft.com/office/drawing/2014/main" id="{F033B720-5460-8986-F369-B05BE0FE453A}"/>
                  </a:ext>
                </a:extLst>
              </p:cNvPr>
              <p:cNvSpPr/>
              <p:nvPr/>
            </p:nvSpPr>
            <p:spPr bwMode="gray">
              <a:xfrm rot="16860000" flipH="1">
                <a:off x="8071747" y="3939188"/>
                <a:ext cx="211099" cy="166343"/>
              </a:xfrm>
              <a:prstGeom prst="down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4" name="矢印: 下 33">
                <a:extLst>
                  <a:ext uri="{FF2B5EF4-FFF2-40B4-BE49-F238E27FC236}">
                    <a16:creationId xmlns:a16="http://schemas.microsoft.com/office/drawing/2014/main" id="{DDF012BA-9C34-706B-C328-C474E4DFE0B3}"/>
                  </a:ext>
                </a:extLst>
              </p:cNvPr>
              <p:cNvSpPr/>
              <p:nvPr/>
            </p:nvSpPr>
            <p:spPr bwMode="gray">
              <a:xfrm rot="17340000">
                <a:off x="8442261" y="4074010"/>
                <a:ext cx="211099" cy="166343"/>
              </a:xfrm>
              <a:prstGeom prst="downArrow">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5" name="矢印: 下 34">
                <a:extLst>
                  <a:ext uri="{FF2B5EF4-FFF2-40B4-BE49-F238E27FC236}">
                    <a16:creationId xmlns:a16="http://schemas.microsoft.com/office/drawing/2014/main" id="{DD4E12EA-5B98-AD1C-86A9-56E406443030}"/>
                  </a:ext>
                </a:extLst>
              </p:cNvPr>
              <p:cNvSpPr/>
              <p:nvPr/>
            </p:nvSpPr>
            <p:spPr bwMode="gray">
              <a:xfrm rot="17700000">
                <a:off x="8740068" y="4272518"/>
                <a:ext cx="211099" cy="166343"/>
              </a:xfrm>
              <a:prstGeom prst="downArrow">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817956C7-E7E0-17D7-0696-536D931E3812}"/>
                  </a:ext>
                </a:extLst>
              </p:cNvPr>
              <p:cNvSpPr txBox="1"/>
              <p:nvPr/>
            </p:nvSpPr>
            <p:spPr bwMode="gray">
              <a:xfrm>
                <a:off x="8660659" y="4006945"/>
                <a:ext cx="1219516" cy="194426"/>
              </a:xfrm>
              <a:prstGeom prst="rect">
                <a:avLst/>
              </a:prstGeom>
              <a:solidFill>
                <a:schemeClr val="accent5">
                  <a:lumMod val="40000"/>
                  <a:lumOff val="60000"/>
                </a:schemeClr>
              </a:solidFill>
              <a:ln>
                <a:solidFill>
                  <a:schemeClr val="tx1"/>
                </a:solidFill>
              </a:ln>
            </p:spPr>
            <p:txBody>
              <a:bodyPr wrap="square" lIns="36000" tIns="36000" rIns="36000" bIns="18000" rtlCol="0">
                <a:spAutoFit/>
              </a:bodyPr>
              <a:lstStyle/>
              <a:p>
                <a:pPr algn="ctr">
                  <a:lnSpc>
                    <a:spcPct val="110000"/>
                  </a:lnSpc>
                </a:pPr>
                <a:r>
                  <a:rPr lang="ja-JP" altLang="en-US" sz="900" dirty="0">
                    <a:solidFill>
                      <a:srgbClr val="555555"/>
                    </a:solidFill>
                    <a:latin typeface="BIZ UDPゴシック" panose="020B0400000000000000" pitchFamily="50" charset="-128"/>
                    <a:ea typeface="BIZ UDPゴシック" panose="020B0400000000000000" pitchFamily="50" charset="-128"/>
                    <a:cs typeface="メイリオ" panose="020B0604030504040204" pitchFamily="50" charset="-128"/>
                  </a:rPr>
                  <a:t>河川水流による移動</a:t>
                </a:r>
                <a:endParaRPr lang="en-US" altLang="ja-JP" sz="900" dirty="0">
                  <a:solidFill>
                    <a:srgbClr val="555555"/>
                  </a:solidFill>
                  <a:latin typeface="BIZ UDPゴシック" panose="020B0400000000000000" pitchFamily="50" charset="-128"/>
                  <a:ea typeface="BIZ UDPゴシック" panose="020B0400000000000000" pitchFamily="50" charset="-128"/>
                  <a:cs typeface="メイリオ" panose="020B0604030504040204" pitchFamily="50" charset="-128"/>
                </a:endParaRPr>
              </a:p>
            </p:txBody>
          </p:sp>
          <p:sp>
            <p:nvSpPr>
              <p:cNvPr id="37" name="矢印: 下 36">
                <a:extLst>
                  <a:ext uri="{FF2B5EF4-FFF2-40B4-BE49-F238E27FC236}">
                    <a16:creationId xmlns:a16="http://schemas.microsoft.com/office/drawing/2014/main" id="{B9F256A0-DB91-E655-BD6D-5DB5B843B090}"/>
                  </a:ext>
                </a:extLst>
              </p:cNvPr>
              <p:cNvSpPr/>
              <p:nvPr/>
            </p:nvSpPr>
            <p:spPr bwMode="gray">
              <a:xfrm rot="21196102">
                <a:off x="9001334" y="4543945"/>
                <a:ext cx="234543" cy="149716"/>
              </a:xfrm>
              <a:prstGeom prst="down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8" name="矢印: 下 37">
                <a:extLst>
                  <a:ext uri="{FF2B5EF4-FFF2-40B4-BE49-F238E27FC236}">
                    <a16:creationId xmlns:a16="http://schemas.microsoft.com/office/drawing/2014/main" id="{FED32AC8-F3D4-7DFE-36F1-DC5566678467}"/>
                  </a:ext>
                </a:extLst>
              </p:cNvPr>
              <p:cNvSpPr/>
              <p:nvPr/>
            </p:nvSpPr>
            <p:spPr bwMode="gray">
              <a:xfrm rot="16200000">
                <a:off x="9176313" y="4357822"/>
                <a:ext cx="211099" cy="166343"/>
              </a:xfrm>
              <a:prstGeom prst="down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C16914BF-7A6F-C003-5D71-81B1CC9B98F1}"/>
                  </a:ext>
                </a:extLst>
              </p:cNvPr>
              <p:cNvSpPr txBox="1"/>
              <p:nvPr/>
            </p:nvSpPr>
            <p:spPr bwMode="gray">
              <a:xfrm>
                <a:off x="8882297" y="4725270"/>
                <a:ext cx="874249" cy="180145"/>
              </a:xfrm>
              <a:prstGeom prst="rect">
                <a:avLst/>
              </a:prstGeom>
              <a:solidFill>
                <a:srgbClr val="00B0F0"/>
              </a:solidFill>
              <a:ln>
                <a:solidFill>
                  <a:schemeClr val="tx1"/>
                </a:solidFill>
              </a:ln>
            </p:spPr>
            <p:txBody>
              <a:bodyPr wrap="square" lIns="36000" tIns="36000" rIns="36000" bIns="18000" rtlCol="0">
                <a:spAutoFit/>
              </a:bodyPr>
              <a:lstStyle/>
              <a:p>
                <a:pPr algn="ctr">
                  <a:lnSpc>
                    <a:spcPct val="110000"/>
                  </a:lnSpc>
                </a:pPr>
                <a:r>
                  <a:rPr lang="ja-JP" altLang="en-US" sz="900" dirty="0">
                    <a:solidFill>
                      <a:srgbClr val="555555"/>
                    </a:solidFill>
                    <a:latin typeface="BIZ UDPゴシック" panose="020B0400000000000000" pitchFamily="50" charset="-128"/>
                    <a:ea typeface="BIZ UDPゴシック" panose="020B0400000000000000" pitchFamily="50" charset="-128"/>
                    <a:cs typeface="メイリオ" panose="020B0604030504040204" pitchFamily="50" charset="-128"/>
                  </a:rPr>
                  <a:t>海流による移動</a:t>
                </a:r>
                <a:endParaRPr lang="en-US" altLang="ja-JP" sz="900" dirty="0">
                  <a:solidFill>
                    <a:srgbClr val="555555"/>
                  </a:solidFill>
                  <a:latin typeface="BIZ UDPゴシック" panose="020B0400000000000000" pitchFamily="50" charset="-128"/>
                  <a:ea typeface="BIZ UDPゴシック" panose="020B0400000000000000" pitchFamily="50" charset="-128"/>
                  <a:cs typeface="メイリオ" panose="020B0604030504040204" pitchFamily="50" charset="-128"/>
                </a:endParaRPr>
              </a:p>
            </p:txBody>
          </p:sp>
          <p:sp>
            <p:nvSpPr>
              <p:cNvPr id="40" name="テキスト ボックス 39">
                <a:extLst>
                  <a:ext uri="{FF2B5EF4-FFF2-40B4-BE49-F238E27FC236}">
                    <a16:creationId xmlns:a16="http://schemas.microsoft.com/office/drawing/2014/main" id="{3BF70D18-FB0F-9CDB-C692-33A15B889753}"/>
                  </a:ext>
                </a:extLst>
              </p:cNvPr>
              <p:cNvSpPr txBox="1"/>
              <p:nvPr/>
            </p:nvSpPr>
            <p:spPr bwMode="gray">
              <a:xfrm>
                <a:off x="7730038" y="4948048"/>
                <a:ext cx="2135521" cy="203923"/>
              </a:xfrm>
              <a:prstGeom prst="rect">
                <a:avLst/>
              </a:prstGeom>
              <a:noFill/>
            </p:spPr>
            <p:txBody>
              <a:bodyPr wrap="none" rtlCol="0">
                <a:spAutoFit/>
              </a:bodyPr>
              <a:lstStyle/>
              <a:p>
                <a:pPr>
                  <a:lnSpc>
                    <a:spcPct val="90000"/>
                  </a:lnSpc>
                </a:pPr>
                <a:r>
                  <a:rPr lang="ja-JP" altLang="en-US" sz="900" dirty="0">
                    <a:solidFill>
                      <a:srgbClr val="555555"/>
                    </a:solidFill>
                    <a:latin typeface="BIZ UDPゴシック" panose="020B0400000000000000" pitchFamily="50" charset="-128"/>
                    <a:ea typeface="BIZ UDPゴシック" panose="020B0400000000000000" pitchFamily="50" charset="-128"/>
                    <a:cs typeface="Meiryo UI" panose="020B0604030504040204" pitchFamily="50" charset="-128"/>
                  </a:rPr>
                  <a:t>▲環境中での放射性物質の移行モデル</a:t>
                </a:r>
                <a:endParaRPr lang="en-US" altLang="ja-JP" sz="600" dirty="0">
                  <a:solidFill>
                    <a:srgbClr val="555555"/>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1" name="テキスト ボックス 40">
                <a:extLst>
                  <a:ext uri="{FF2B5EF4-FFF2-40B4-BE49-F238E27FC236}">
                    <a16:creationId xmlns:a16="http://schemas.microsoft.com/office/drawing/2014/main" id="{4DAEE4EB-87B8-EC1A-2924-313E692CEAAD}"/>
                  </a:ext>
                </a:extLst>
              </p:cNvPr>
              <p:cNvSpPr txBox="1"/>
              <p:nvPr/>
            </p:nvSpPr>
            <p:spPr bwMode="gray">
              <a:xfrm>
                <a:off x="5484012" y="2490864"/>
                <a:ext cx="4353743" cy="289253"/>
              </a:xfrm>
              <a:prstGeom prst="rect">
                <a:avLst/>
              </a:prstGeom>
              <a:solidFill>
                <a:srgbClr val="00B351"/>
              </a:solidFill>
              <a:ln w="19050">
                <a:noFill/>
              </a:ln>
            </p:spPr>
            <p:txBody>
              <a:bodyPr wrap="square" lIns="72000" rIns="72000" rtlCol="0">
                <a:spAutoFit/>
              </a:bodyPr>
              <a:lstStyle/>
              <a:p>
                <a:pPr algn="ctr"/>
                <a:r>
                  <a:rPr kumimoji="1" lang="ja-JP" altLang="en-US" sz="14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環境回復</a:t>
                </a:r>
              </a:p>
            </p:txBody>
          </p:sp>
          <p:sp>
            <p:nvSpPr>
              <p:cNvPr id="42" name="テキスト ボックス 41">
                <a:extLst>
                  <a:ext uri="{FF2B5EF4-FFF2-40B4-BE49-F238E27FC236}">
                    <a16:creationId xmlns:a16="http://schemas.microsoft.com/office/drawing/2014/main" id="{736B4A19-3867-78F5-C60D-1C6E81643EC3}"/>
                  </a:ext>
                </a:extLst>
              </p:cNvPr>
              <p:cNvSpPr txBox="1"/>
              <p:nvPr/>
            </p:nvSpPr>
            <p:spPr bwMode="gray">
              <a:xfrm>
                <a:off x="5740232" y="5042202"/>
                <a:ext cx="1194558" cy="203923"/>
              </a:xfrm>
              <a:prstGeom prst="rect">
                <a:avLst/>
              </a:prstGeom>
              <a:noFill/>
            </p:spPr>
            <p:txBody>
              <a:bodyPr wrap="none" rtlCol="0">
                <a:spAutoFit/>
              </a:bodyPr>
              <a:lstStyle/>
              <a:p>
                <a:pPr>
                  <a:lnSpc>
                    <a:spcPct val="90000"/>
                  </a:lnSpc>
                </a:pPr>
                <a:r>
                  <a:rPr lang="ja-JP" altLang="en-US" sz="900" dirty="0">
                    <a:solidFill>
                      <a:srgbClr val="555555"/>
                    </a:solidFill>
                    <a:latin typeface="BIZ UDPゴシック" panose="020B0400000000000000" pitchFamily="50" charset="-128"/>
                    <a:ea typeface="BIZ UDPゴシック" panose="020B0400000000000000" pitchFamily="50" charset="-128"/>
                    <a:cs typeface="Meiryo UI" panose="020B0604030504040204" pitchFamily="50" charset="-128"/>
                  </a:rPr>
                  <a:t>▲空間線量率マップ</a:t>
                </a:r>
                <a:endParaRPr lang="en-US" altLang="ja-JP" sz="900" baseline="30000" dirty="0">
                  <a:solidFill>
                    <a:srgbClr val="555555"/>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3" name="テキスト ボックス 42">
                <a:extLst>
                  <a:ext uri="{FF2B5EF4-FFF2-40B4-BE49-F238E27FC236}">
                    <a16:creationId xmlns:a16="http://schemas.microsoft.com/office/drawing/2014/main" id="{4907899C-9337-407D-7000-970668F6CBB1}"/>
                  </a:ext>
                </a:extLst>
              </p:cNvPr>
              <p:cNvSpPr txBox="1"/>
              <p:nvPr/>
            </p:nvSpPr>
            <p:spPr bwMode="gray">
              <a:xfrm>
                <a:off x="5640327" y="2823451"/>
                <a:ext cx="1481465" cy="245865"/>
              </a:xfrm>
              <a:prstGeom prst="rect">
                <a:avLst/>
              </a:prstGeom>
              <a:noFill/>
            </p:spPr>
            <p:txBody>
              <a:bodyPr wrap="square" rtlCol="0">
                <a:spAutoFit/>
              </a:bodyPr>
              <a:lstStyle/>
              <a:p>
                <a:r>
                  <a:rPr lang="ja-JP" altLang="en-US" sz="1100" dirty="0">
                    <a:solidFill>
                      <a:srgbClr val="555555"/>
                    </a:solidFill>
                    <a:latin typeface="BIZ UDPゴシック" panose="020B0400000000000000" pitchFamily="50" charset="-128"/>
                    <a:ea typeface="BIZ UDPゴシック" panose="020B0400000000000000" pitchFamily="50" charset="-128"/>
                  </a:rPr>
                  <a:t>・環境モニタリング　</a:t>
                </a:r>
              </a:p>
            </p:txBody>
          </p:sp>
        </p:grpSp>
        <p:sp>
          <p:nvSpPr>
            <p:cNvPr id="23" name="テキスト ボックス 22">
              <a:extLst>
                <a:ext uri="{FF2B5EF4-FFF2-40B4-BE49-F238E27FC236}">
                  <a16:creationId xmlns:a16="http://schemas.microsoft.com/office/drawing/2014/main" id="{7440FB08-FDAF-5BC4-4CEE-F5DDAB837E01}"/>
                </a:ext>
              </a:extLst>
            </p:cNvPr>
            <p:cNvSpPr txBox="1"/>
            <p:nvPr/>
          </p:nvSpPr>
          <p:spPr>
            <a:xfrm>
              <a:off x="2229986" y="4308444"/>
              <a:ext cx="1133644" cy="215444"/>
            </a:xfrm>
            <a:prstGeom prst="rect">
              <a:avLst/>
            </a:prstGeom>
            <a:noFill/>
          </p:spPr>
          <p:txBody>
            <a:bodyPr wrap="none" rtlCol="0">
              <a:spAutoFit/>
            </a:bodyPr>
            <a:lstStyle/>
            <a:p>
              <a:r>
                <a:rPr kumimoji="1" lang="en-US" altLang="ja-JP" sz="800" dirty="0">
                  <a:effectLst>
                    <a:glow rad="101600">
                      <a:schemeClr val="bg1">
                        <a:alpha val="97000"/>
                      </a:schemeClr>
                    </a:glow>
                  </a:effectLst>
                  <a:latin typeface="BIZ UDPゴシック" panose="020B0400000000000000" pitchFamily="50" charset="-128"/>
                  <a:ea typeface="BIZ UDPゴシック" panose="020B0400000000000000" pitchFamily="50" charset="-128"/>
                </a:rPr>
                <a:t>November, 2023</a:t>
              </a:r>
              <a:endParaRPr kumimoji="1" lang="ja-JP" altLang="en-US" sz="800" dirty="0">
                <a:effectLst>
                  <a:glow rad="101600">
                    <a:schemeClr val="bg1">
                      <a:alpha val="97000"/>
                    </a:schemeClr>
                  </a:glow>
                </a:effectLst>
                <a:latin typeface="BIZ UDPゴシック" panose="020B0400000000000000" pitchFamily="50" charset="-128"/>
                <a:ea typeface="BIZ UDPゴシック" panose="020B0400000000000000" pitchFamily="50" charset="-128"/>
              </a:endParaRPr>
            </a:p>
          </p:txBody>
        </p:sp>
      </p:grpSp>
      <p:sp>
        <p:nvSpPr>
          <p:cNvPr id="44" name="テキスト ボックス 43">
            <a:extLst>
              <a:ext uri="{FF2B5EF4-FFF2-40B4-BE49-F238E27FC236}">
                <a16:creationId xmlns:a16="http://schemas.microsoft.com/office/drawing/2014/main" id="{C71FBA25-9706-A3B5-0D99-AE4054614230}"/>
              </a:ext>
            </a:extLst>
          </p:cNvPr>
          <p:cNvSpPr txBox="1"/>
          <p:nvPr/>
        </p:nvSpPr>
        <p:spPr bwMode="gray">
          <a:xfrm>
            <a:off x="2064369" y="4310105"/>
            <a:ext cx="2375469" cy="1161857"/>
          </a:xfrm>
          <a:prstGeom prst="rect">
            <a:avLst/>
          </a:prstGeom>
          <a:noFill/>
        </p:spPr>
        <p:txBody>
          <a:bodyPr wrap="square" rtlCol="0">
            <a:spAutoFit/>
          </a:bodyPr>
          <a:lstStyle/>
          <a:p>
            <a:r>
              <a:rPr lang="en-US" altLang="ja-JP"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1F</a:t>
            </a:r>
            <a:r>
              <a:rPr lang="ja-JP" altLang="en-US"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事故時の状態を再現し</a:t>
            </a:r>
            <a:r>
              <a:rPr lang="en-US" altLang="ja-JP"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金属の溶融挙動を観測</a:t>
            </a:r>
            <a:endParaRPr lang="en-US" altLang="ja-JP"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endParaRPr>
          </a:p>
          <a:p>
            <a:endParaRPr lang="en-US" altLang="ja-JP" sz="40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endParaRPr>
          </a:p>
          <a:p>
            <a:r>
              <a:rPr lang="en-US" altLang="ja-JP"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試験結果</a:t>
            </a:r>
            <a:r>
              <a:rPr lang="en-US" altLang="ja-JP"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ja-JP" altLang="en-US" sz="1050" dirty="0">
              <a:solidFill>
                <a:srgbClr val="555555"/>
              </a:solidFill>
              <a:latin typeface="BIZ UDPゴシック" panose="020B0400000000000000" pitchFamily="50" charset="-128"/>
              <a:ea typeface="BIZ UDPゴシック" panose="020B0400000000000000" pitchFamily="50" charset="-128"/>
              <a:cs typeface="Arial" panose="020B0604020202020204" pitchFamily="34" charset="0"/>
            </a:endParaRPr>
          </a:p>
          <a:p>
            <a:pPr marL="90000" indent="-90000">
              <a:spcBef>
                <a:spcPts val="300"/>
              </a:spcBef>
              <a:buFont typeface="Arial" panose="020B0604020202020204" pitchFamily="34" charset="0"/>
              <a:buChar char="•"/>
            </a:pPr>
            <a:r>
              <a:rPr lang="ja-JP" altLang="en-US" sz="1050" dirty="0">
                <a:solidFill>
                  <a:srgbClr val="555555"/>
                </a:solidFill>
                <a:latin typeface="BIZ UDPゴシック" panose="020B0400000000000000" pitchFamily="50" charset="-128"/>
                <a:ea typeface="BIZ UDPゴシック" panose="020B0400000000000000" pitchFamily="50" charset="-128"/>
              </a:rPr>
              <a:t>制御棒が先行して溶融</a:t>
            </a:r>
            <a:endParaRPr lang="en-US" altLang="ja-JP" sz="1050" dirty="0">
              <a:solidFill>
                <a:srgbClr val="555555"/>
              </a:solidFill>
              <a:latin typeface="BIZ UDPゴシック" panose="020B0400000000000000" pitchFamily="50" charset="-128"/>
              <a:ea typeface="BIZ UDPゴシック" panose="020B0400000000000000" pitchFamily="50" charset="-128"/>
            </a:endParaRPr>
          </a:p>
          <a:p>
            <a:pPr marL="90000" indent="-90000">
              <a:buFont typeface="Arial" panose="020B0604020202020204" pitchFamily="34" charset="0"/>
              <a:buChar char="•"/>
            </a:pPr>
            <a:r>
              <a:rPr lang="ja-JP" altLang="en-US" sz="1050" dirty="0">
                <a:solidFill>
                  <a:srgbClr val="555555"/>
                </a:solidFill>
                <a:latin typeface="BIZ UDPゴシック" panose="020B0400000000000000" pitchFamily="50" charset="-128"/>
                <a:ea typeface="BIZ UDPゴシック" panose="020B0400000000000000" pitchFamily="50" charset="-128"/>
              </a:rPr>
              <a:t>燃料デブリには未溶融の燃料が相当含まれる可能性を確認</a:t>
            </a:r>
          </a:p>
        </p:txBody>
      </p:sp>
      <p:pic>
        <p:nvPicPr>
          <p:cNvPr id="45" name="Picture 21">
            <a:extLst>
              <a:ext uri="{FF2B5EF4-FFF2-40B4-BE49-F238E27FC236}">
                <a16:creationId xmlns:a16="http://schemas.microsoft.com/office/drawing/2014/main" id="{6D9C0A89-0DB4-3F70-8A11-F1BB4EDE224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bwMode="auto">
          <a:xfrm>
            <a:off x="2057266" y="3606106"/>
            <a:ext cx="1095106" cy="749231"/>
          </a:xfrm>
          <a:prstGeom prst="rect">
            <a:avLst/>
          </a:prstGeom>
          <a:noFill/>
          <a:effectLst>
            <a:glow rad="50800">
              <a:schemeClr val="bg1"/>
            </a:glow>
          </a:effectLst>
        </p:spPr>
      </p:pic>
      <p:pic>
        <p:nvPicPr>
          <p:cNvPr id="46" name="Picture 33">
            <a:extLst>
              <a:ext uri="{FF2B5EF4-FFF2-40B4-BE49-F238E27FC236}">
                <a16:creationId xmlns:a16="http://schemas.microsoft.com/office/drawing/2014/main" id="{DD1035A0-F6AB-E494-1821-A567A1D5D8CD}"/>
              </a:ext>
            </a:extLst>
          </p:cNvPr>
          <p:cNvPicPr>
            <a:picLocks/>
          </p:cNvPicPr>
          <p:nvPr/>
        </p:nvPicPr>
        <p:blipFill rotWithShape="1">
          <a:blip r:embed="rId7" cstate="print">
            <a:extLst>
              <a:ext uri="{28A0092B-C50C-407E-A947-70E740481C1C}">
                <a14:useLocalDpi xmlns:a14="http://schemas.microsoft.com/office/drawing/2010/main"/>
              </a:ext>
            </a:extLst>
          </a:blip>
          <a:srcRect/>
          <a:stretch/>
        </p:blipFill>
        <p:spPr bwMode="auto">
          <a:xfrm>
            <a:off x="3449420" y="3591971"/>
            <a:ext cx="1101404" cy="755716"/>
          </a:xfrm>
          <a:prstGeom prst="rect">
            <a:avLst/>
          </a:prstGeom>
          <a:noFill/>
        </p:spPr>
      </p:pic>
      <p:sp>
        <p:nvSpPr>
          <p:cNvPr id="47" name="矢印: 右 46">
            <a:extLst>
              <a:ext uri="{FF2B5EF4-FFF2-40B4-BE49-F238E27FC236}">
                <a16:creationId xmlns:a16="http://schemas.microsoft.com/office/drawing/2014/main" id="{2246A8FC-C9A7-726D-96DF-3FC3BB5296C3}"/>
              </a:ext>
            </a:extLst>
          </p:cNvPr>
          <p:cNvSpPr/>
          <p:nvPr/>
        </p:nvSpPr>
        <p:spPr bwMode="auto">
          <a:xfrm>
            <a:off x="3167554" y="3775490"/>
            <a:ext cx="264009" cy="417281"/>
          </a:xfrm>
          <a:prstGeom prst="rightArrow">
            <a:avLst/>
          </a:prstGeom>
          <a:solidFill>
            <a:srgbClr val="33CC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48" name="Rectangle 81">
            <a:extLst>
              <a:ext uri="{FF2B5EF4-FFF2-40B4-BE49-F238E27FC236}">
                <a16:creationId xmlns:a16="http://schemas.microsoft.com/office/drawing/2014/main" id="{2E7C8941-7ADB-AC6F-0A59-146CA3C4CD0C}"/>
              </a:ext>
            </a:extLst>
          </p:cNvPr>
          <p:cNvSpPr>
            <a:spLocks noChangeArrowheads="1"/>
          </p:cNvSpPr>
          <p:nvPr/>
        </p:nvSpPr>
        <p:spPr bwMode="gray">
          <a:xfrm>
            <a:off x="685994" y="2835379"/>
            <a:ext cx="3150976" cy="553998"/>
          </a:xfrm>
          <a:prstGeom prst="rect">
            <a:avLst/>
          </a:prstGeom>
          <a:noFill/>
          <a:ln w="9525">
            <a:noFill/>
            <a:miter lim="800000"/>
            <a:headEnd/>
            <a:tailEnd/>
          </a:ln>
        </p:spPr>
        <p:txBody>
          <a:bodyPr wrap="square" lIns="0" tIns="0" rIns="0" bIns="0">
            <a:spAutoFit/>
          </a:bodyPr>
          <a:lstStyle/>
          <a:p>
            <a:pPr eaLnBrk="0" fontAlgn="base" hangingPunct="0">
              <a:spcBef>
                <a:spcPct val="0"/>
              </a:spcBef>
              <a:spcAft>
                <a:spcPct val="0"/>
              </a:spcAft>
              <a:defRPr/>
            </a:pPr>
            <a:r>
              <a:rPr lang="ja-JP" altLang="en-US" sz="1200" dirty="0">
                <a:solidFill>
                  <a:srgbClr val="555555"/>
                </a:solidFill>
                <a:effectLst>
                  <a:glow rad="63500">
                    <a:schemeClr val="bg1"/>
                  </a:glow>
                </a:effectLst>
                <a:latin typeface="Arial" panose="020B0604020202020204" pitchFamily="34" charset="0"/>
                <a:ea typeface="BIZ UDPゴシック" panose="020B0400000000000000" pitchFamily="50" charset="-128"/>
                <a:cs typeface="Arial" panose="020B0604020202020204" pitchFamily="34" charset="0"/>
              </a:rPr>
              <a:t>・原子炉内状況推定、燃料デブリ特性把握</a:t>
            </a:r>
            <a:endParaRPr lang="en-US" altLang="ja-JP" sz="1200" dirty="0">
              <a:solidFill>
                <a:srgbClr val="555555"/>
              </a:solidFill>
              <a:effectLst>
                <a:glow rad="63500">
                  <a:schemeClr val="bg1"/>
                </a:glow>
              </a:effectLst>
              <a:latin typeface="Arial" panose="020B0604020202020204" pitchFamily="34" charset="0"/>
              <a:ea typeface="BIZ UDPゴシック" panose="020B0400000000000000" pitchFamily="50" charset="-128"/>
              <a:cs typeface="Arial" panose="020B0604020202020204" pitchFamily="34" charset="0"/>
            </a:endParaRPr>
          </a:p>
          <a:p>
            <a:pPr eaLnBrk="0" fontAlgn="base" hangingPunct="0">
              <a:spcBef>
                <a:spcPct val="0"/>
              </a:spcBef>
              <a:spcAft>
                <a:spcPct val="0"/>
              </a:spcAft>
              <a:defRPr/>
            </a:pPr>
            <a:r>
              <a:rPr lang="ja-JP" altLang="en-US" sz="1200" dirty="0">
                <a:solidFill>
                  <a:srgbClr val="555555"/>
                </a:solidFill>
                <a:effectLst>
                  <a:glow rad="63500">
                    <a:schemeClr val="bg1"/>
                  </a:glow>
                </a:effectLst>
                <a:latin typeface="Arial" panose="020B0604020202020204" pitchFamily="34" charset="0"/>
                <a:ea typeface="BIZ UDPゴシック" panose="020B0400000000000000" pitchFamily="50" charset="-128"/>
                <a:cs typeface="Arial" panose="020B0604020202020204" pitchFamily="34" charset="0"/>
              </a:rPr>
              <a:t>・遠隔計測・可視化</a:t>
            </a:r>
            <a:endParaRPr lang="en-US" altLang="ja-JP" sz="1200" dirty="0">
              <a:solidFill>
                <a:srgbClr val="555555"/>
              </a:solidFill>
              <a:effectLst>
                <a:glow rad="63500">
                  <a:schemeClr val="bg1"/>
                </a:glow>
              </a:effectLst>
              <a:latin typeface="Arial" panose="020B0604020202020204" pitchFamily="34" charset="0"/>
              <a:ea typeface="BIZ UDPゴシック" panose="020B0400000000000000" pitchFamily="50" charset="-128"/>
              <a:cs typeface="Arial" panose="020B0604020202020204" pitchFamily="34" charset="0"/>
            </a:endParaRPr>
          </a:p>
          <a:p>
            <a:pPr eaLnBrk="0" fontAlgn="base" hangingPunct="0">
              <a:spcBef>
                <a:spcPct val="0"/>
              </a:spcBef>
              <a:spcAft>
                <a:spcPct val="0"/>
              </a:spcAft>
              <a:defRPr/>
            </a:pPr>
            <a:r>
              <a:rPr lang="ja-JP" altLang="en-US" sz="1200" dirty="0">
                <a:solidFill>
                  <a:srgbClr val="555555"/>
                </a:solidFill>
                <a:effectLst>
                  <a:glow rad="63500">
                    <a:schemeClr val="bg1"/>
                  </a:glow>
                </a:effectLst>
                <a:latin typeface="Arial" panose="020B0604020202020204" pitchFamily="34" charset="0"/>
                <a:ea typeface="BIZ UDPゴシック" panose="020B0400000000000000" pitchFamily="50" charset="-128"/>
                <a:cs typeface="Arial" panose="020B0604020202020204" pitchFamily="34" charset="0"/>
              </a:rPr>
              <a:t>・放射性廃棄物の性状把握、処理・処分</a:t>
            </a:r>
            <a:endParaRPr lang="en-US" altLang="ja-JP" sz="1200" dirty="0">
              <a:solidFill>
                <a:srgbClr val="555555"/>
              </a:solidFill>
              <a:effectLst>
                <a:glow rad="63500">
                  <a:schemeClr val="bg1"/>
                </a:glow>
              </a:effectLst>
              <a:latin typeface="Arial" panose="020B0604020202020204" pitchFamily="34" charset="0"/>
              <a:ea typeface="BIZ UDPゴシック" panose="020B0400000000000000" pitchFamily="50" charset="-128"/>
              <a:cs typeface="Arial" panose="020B0604020202020204" pitchFamily="34" charset="0"/>
            </a:endParaRPr>
          </a:p>
        </p:txBody>
      </p:sp>
      <p:sp>
        <p:nvSpPr>
          <p:cNvPr id="49" name="テキスト ボックス 48">
            <a:extLst>
              <a:ext uri="{FF2B5EF4-FFF2-40B4-BE49-F238E27FC236}">
                <a16:creationId xmlns:a16="http://schemas.microsoft.com/office/drawing/2014/main" id="{E55BEB97-F997-C163-3948-0B2B2F1A65FE}"/>
              </a:ext>
            </a:extLst>
          </p:cNvPr>
          <p:cNvSpPr txBox="1"/>
          <p:nvPr/>
        </p:nvSpPr>
        <p:spPr bwMode="gray">
          <a:xfrm>
            <a:off x="7569113" y="3038175"/>
            <a:ext cx="2083949" cy="400110"/>
          </a:xfrm>
          <a:prstGeom prst="rect">
            <a:avLst/>
          </a:prstGeom>
          <a:noFill/>
        </p:spPr>
        <p:txBody>
          <a:bodyPr wrap="square" rtlCol="0">
            <a:spAutoFit/>
          </a:bodyPr>
          <a:lstStyle/>
          <a:p>
            <a:r>
              <a:rPr lang="ja-JP" altLang="en-US" sz="1000" dirty="0">
                <a:solidFill>
                  <a:srgbClr val="555555"/>
                </a:solidFill>
                <a:latin typeface="BIZ UDPゴシック" panose="020B0400000000000000" pitchFamily="50" charset="-128"/>
                <a:ea typeface="BIZ UDPゴシック" panose="020B0400000000000000" pitchFamily="50" charset="-128"/>
              </a:rPr>
              <a:t>環境中の放射性物質移行メカニズムに関する研究を実施</a:t>
            </a:r>
          </a:p>
        </p:txBody>
      </p:sp>
      <p:sp>
        <p:nvSpPr>
          <p:cNvPr id="50" name="テキスト ボックス 49">
            <a:extLst>
              <a:ext uri="{FF2B5EF4-FFF2-40B4-BE49-F238E27FC236}">
                <a16:creationId xmlns:a16="http://schemas.microsoft.com/office/drawing/2014/main" id="{89CE8151-EFB9-A407-CD1F-BD29B98BCE81}"/>
              </a:ext>
            </a:extLst>
          </p:cNvPr>
          <p:cNvSpPr txBox="1"/>
          <p:nvPr/>
        </p:nvSpPr>
        <p:spPr bwMode="gray">
          <a:xfrm>
            <a:off x="5417503" y="3047641"/>
            <a:ext cx="2157712" cy="400110"/>
          </a:xfrm>
          <a:prstGeom prst="rect">
            <a:avLst/>
          </a:prstGeom>
          <a:noFill/>
        </p:spPr>
        <p:txBody>
          <a:bodyPr wrap="square" rtlCol="0">
            <a:spAutoFit/>
          </a:bodyPr>
          <a:lstStyle/>
          <a:p>
            <a:r>
              <a:rPr lang="ja-JP" altLang="en-US" sz="1000" dirty="0">
                <a:solidFill>
                  <a:srgbClr val="555555"/>
                </a:solidFill>
                <a:latin typeface="BIZ UDPゴシック" panose="020B0400000000000000" pitchFamily="50" charset="-128"/>
                <a:ea typeface="BIZ UDPゴシック" panose="020B0400000000000000" pitchFamily="50" charset="-128"/>
              </a:rPr>
              <a:t>無人機を用いた広範囲の環境</a:t>
            </a:r>
            <a:endParaRPr lang="en-US" altLang="ja-JP" sz="1000" dirty="0">
              <a:solidFill>
                <a:srgbClr val="555555"/>
              </a:solidFill>
              <a:latin typeface="BIZ UDPゴシック" panose="020B0400000000000000" pitchFamily="50" charset="-128"/>
              <a:ea typeface="BIZ UDPゴシック" panose="020B0400000000000000" pitchFamily="50" charset="-128"/>
            </a:endParaRPr>
          </a:p>
          <a:p>
            <a:r>
              <a:rPr lang="ja-JP" altLang="en-US" sz="1000" dirty="0">
                <a:solidFill>
                  <a:srgbClr val="555555"/>
                </a:solidFill>
                <a:latin typeface="BIZ UDPゴシック" panose="020B0400000000000000" pitchFamily="50" charset="-128"/>
                <a:ea typeface="BIZ UDPゴシック" panose="020B0400000000000000" pitchFamily="50" charset="-128"/>
              </a:rPr>
              <a:t>モニタリングでの汚染状況の可視化</a:t>
            </a:r>
            <a:endParaRPr lang="en-US" altLang="ja-JP" sz="1000" dirty="0">
              <a:solidFill>
                <a:srgbClr val="555555"/>
              </a:solidFill>
              <a:latin typeface="BIZ UDPゴシック" panose="020B0400000000000000" pitchFamily="50" charset="-128"/>
              <a:ea typeface="BIZ UDPゴシック" panose="020B0400000000000000" pitchFamily="50" charset="-128"/>
            </a:endParaRPr>
          </a:p>
        </p:txBody>
      </p:sp>
      <p:sp>
        <p:nvSpPr>
          <p:cNvPr id="51" name="テキスト ボックス 50">
            <a:extLst>
              <a:ext uri="{FF2B5EF4-FFF2-40B4-BE49-F238E27FC236}">
                <a16:creationId xmlns:a16="http://schemas.microsoft.com/office/drawing/2014/main" id="{C4691FAA-D365-8E2F-D9BB-BE4E1D1CDC27}"/>
              </a:ext>
            </a:extLst>
          </p:cNvPr>
          <p:cNvSpPr txBox="1"/>
          <p:nvPr/>
        </p:nvSpPr>
        <p:spPr bwMode="gray">
          <a:xfrm>
            <a:off x="8089600" y="2790965"/>
            <a:ext cx="1279630" cy="261610"/>
          </a:xfrm>
          <a:prstGeom prst="rect">
            <a:avLst/>
          </a:prstGeom>
          <a:noFill/>
        </p:spPr>
        <p:txBody>
          <a:bodyPr wrap="square" rtlCol="0">
            <a:spAutoFit/>
          </a:bodyPr>
          <a:lstStyle/>
          <a:p>
            <a:r>
              <a:rPr lang="ja-JP" altLang="en-US" sz="1100" dirty="0">
                <a:solidFill>
                  <a:srgbClr val="555555"/>
                </a:solidFill>
                <a:latin typeface="BIZ UDPゴシック" panose="020B0400000000000000" pitchFamily="50" charset="-128"/>
                <a:ea typeface="BIZ UDPゴシック" panose="020B0400000000000000" pitchFamily="50" charset="-128"/>
              </a:rPr>
              <a:t>・環境動態研究</a:t>
            </a:r>
          </a:p>
        </p:txBody>
      </p:sp>
      <p:sp>
        <p:nvSpPr>
          <p:cNvPr id="52" name="四角形: 角を丸くする 51">
            <a:extLst>
              <a:ext uri="{FF2B5EF4-FFF2-40B4-BE49-F238E27FC236}">
                <a16:creationId xmlns:a16="http://schemas.microsoft.com/office/drawing/2014/main" id="{88C43E98-3585-3D1A-4FDB-0D2863C08377}"/>
              </a:ext>
            </a:extLst>
          </p:cNvPr>
          <p:cNvSpPr/>
          <p:nvPr/>
        </p:nvSpPr>
        <p:spPr bwMode="auto">
          <a:xfrm>
            <a:off x="770467" y="6131068"/>
            <a:ext cx="8045112" cy="464281"/>
          </a:xfrm>
          <a:prstGeom prst="round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53" name="テキスト ボックス 52">
            <a:extLst>
              <a:ext uri="{FF2B5EF4-FFF2-40B4-BE49-F238E27FC236}">
                <a16:creationId xmlns:a16="http://schemas.microsoft.com/office/drawing/2014/main" id="{E1B0129E-78AB-3F41-176C-8B432FC21E26}"/>
              </a:ext>
            </a:extLst>
          </p:cNvPr>
          <p:cNvSpPr txBox="1"/>
          <p:nvPr/>
        </p:nvSpPr>
        <p:spPr>
          <a:xfrm>
            <a:off x="1442252" y="6186433"/>
            <a:ext cx="6956681" cy="369332"/>
          </a:xfrm>
          <a:prstGeom prst="rect">
            <a:avLst/>
          </a:prstGeom>
          <a:noFill/>
        </p:spPr>
        <p:txBody>
          <a:bodyPr wrap="square" rtlCol="0">
            <a:spAutoFit/>
          </a:bodyPr>
          <a:lstStyle/>
          <a:p>
            <a:r>
              <a:rPr kumimoji="1" lang="ja-JP" altLang="en-US" dirty="0">
                <a:latin typeface="Arial" panose="020B0604020202020204" pitchFamily="34" charset="0"/>
                <a:ea typeface="BIZ UDPゴシック" panose="020B0400000000000000" pitchFamily="50" charset="-128"/>
              </a:rPr>
              <a:t>廃炉事業者</a:t>
            </a:r>
            <a:r>
              <a:rPr kumimoji="1" lang="en-US" altLang="ja-JP" dirty="0">
                <a:latin typeface="Arial" panose="020B0604020202020204" pitchFamily="34" charset="0"/>
                <a:ea typeface="BIZ UDPゴシック" panose="020B0400000000000000" pitchFamily="50" charset="-128"/>
              </a:rPr>
              <a:t>/</a:t>
            </a:r>
            <a:r>
              <a:rPr kumimoji="1" lang="ja-JP" altLang="en-US" dirty="0">
                <a:latin typeface="Arial" panose="020B0604020202020204" pitchFamily="34" charset="0"/>
                <a:ea typeface="BIZ UDPゴシック" panose="020B0400000000000000" pitchFamily="50" charset="-128"/>
              </a:rPr>
              <a:t>国内外の大学・研究機関</a:t>
            </a:r>
            <a:r>
              <a:rPr kumimoji="1" lang="en-US" altLang="ja-JP" dirty="0">
                <a:latin typeface="Arial" panose="020B0604020202020204" pitchFamily="34" charset="0"/>
                <a:ea typeface="BIZ UDPゴシック" panose="020B0400000000000000" pitchFamily="50" charset="-128"/>
              </a:rPr>
              <a:t>/</a:t>
            </a:r>
            <a:r>
              <a:rPr kumimoji="1" lang="ja-JP" altLang="en-US" dirty="0">
                <a:latin typeface="Arial" panose="020B0604020202020204" pitchFamily="34" charset="0"/>
                <a:ea typeface="BIZ UDPゴシック" panose="020B0400000000000000" pitchFamily="50" charset="-128"/>
              </a:rPr>
              <a:t>産業界</a:t>
            </a:r>
            <a:r>
              <a:rPr kumimoji="1" lang="en-US" altLang="ja-JP" dirty="0">
                <a:latin typeface="Arial" panose="020B0604020202020204" pitchFamily="34" charset="0"/>
                <a:ea typeface="BIZ UDPゴシック" panose="020B0400000000000000" pitchFamily="50" charset="-128"/>
              </a:rPr>
              <a:t>/</a:t>
            </a:r>
            <a:r>
              <a:rPr lang="ja-JP" altLang="en-US" dirty="0">
                <a:latin typeface="Arial" panose="020B0604020202020204" pitchFamily="34" charset="0"/>
                <a:ea typeface="BIZ UDPゴシック" panose="020B0400000000000000" pitchFamily="50" charset="-128"/>
              </a:rPr>
              <a:t>国</a:t>
            </a:r>
            <a:r>
              <a:rPr lang="en-US" altLang="ja-JP" dirty="0">
                <a:latin typeface="Arial" panose="020B0604020202020204" pitchFamily="34" charset="0"/>
                <a:ea typeface="BIZ UDPゴシック" panose="020B0400000000000000" pitchFamily="50" charset="-128"/>
              </a:rPr>
              <a:t>/</a:t>
            </a:r>
            <a:r>
              <a:rPr lang="ja-JP" altLang="en-US" dirty="0">
                <a:latin typeface="Arial" panose="020B0604020202020204" pitchFamily="34" charset="0"/>
                <a:ea typeface="BIZ UDPゴシック" panose="020B0400000000000000" pitchFamily="50" charset="-128"/>
              </a:rPr>
              <a:t>福島県</a:t>
            </a:r>
            <a:r>
              <a:rPr lang="en-US" altLang="ja-JP" dirty="0">
                <a:latin typeface="Arial" panose="020B0604020202020204" pitchFamily="34" charset="0"/>
                <a:ea typeface="BIZ UDPゴシック" panose="020B0400000000000000" pitchFamily="50" charset="-128"/>
              </a:rPr>
              <a:t>/</a:t>
            </a:r>
            <a:r>
              <a:rPr lang="ja-JP" altLang="en-US" dirty="0">
                <a:latin typeface="Arial" panose="020B0604020202020204" pitchFamily="34" charset="0"/>
                <a:ea typeface="BIZ UDPゴシック" panose="020B0400000000000000" pitchFamily="50" charset="-128"/>
              </a:rPr>
              <a:t>関係自治体</a:t>
            </a:r>
            <a:endParaRPr kumimoji="1" lang="ja-JP" altLang="en-US" dirty="0">
              <a:latin typeface="Arial" panose="020B0604020202020204" pitchFamily="34" charset="0"/>
              <a:ea typeface="BIZ UDPゴシック" panose="020B0400000000000000" pitchFamily="50" charset="-128"/>
            </a:endParaRPr>
          </a:p>
        </p:txBody>
      </p:sp>
      <p:sp>
        <p:nvSpPr>
          <p:cNvPr id="54" name="テキスト ボックス 53">
            <a:extLst>
              <a:ext uri="{FF2B5EF4-FFF2-40B4-BE49-F238E27FC236}">
                <a16:creationId xmlns:a16="http://schemas.microsoft.com/office/drawing/2014/main" id="{42BBEF10-3E27-55DD-2F48-B37F0F497849}"/>
              </a:ext>
            </a:extLst>
          </p:cNvPr>
          <p:cNvSpPr txBox="1"/>
          <p:nvPr/>
        </p:nvSpPr>
        <p:spPr>
          <a:xfrm>
            <a:off x="875185" y="5941312"/>
            <a:ext cx="1182081" cy="261610"/>
          </a:xfrm>
          <a:prstGeom prst="rect">
            <a:avLst/>
          </a:prstGeom>
          <a:solidFill>
            <a:schemeClr val="bg1"/>
          </a:solidFill>
          <a:ln>
            <a:solidFill>
              <a:schemeClr val="tx1"/>
            </a:solidFill>
          </a:ln>
        </p:spPr>
        <p:txBody>
          <a:bodyPr wrap="square" rtlCol="0">
            <a:spAutoFit/>
          </a:bodyPr>
          <a:lstStyle/>
          <a:p>
            <a:r>
              <a:rPr kumimoji="1" lang="ja-JP" altLang="en-US" sz="1100" b="1" dirty="0">
                <a:latin typeface="Arial" panose="020B0604020202020204" pitchFamily="34" charset="0"/>
                <a:ea typeface="BIZ UDPゴシック" panose="020B0400000000000000" pitchFamily="50" charset="-128"/>
              </a:rPr>
              <a:t>関係機関と連携</a:t>
            </a:r>
          </a:p>
        </p:txBody>
      </p:sp>
      <p:sp>
        <p:nvSpPr>
          <p:cNvPr id="55" name="矢印: 上下 54">
            <a:extLst>
              <a:ext uri="{FF2B5EF4-FFF2-40B4-BE49-F238E27FC236}">
                <a16:creationId xmlns:a16="http://schemas.microsoft.com/office/drawing/2014/main" id="{D771C9E5-649B-E464-4F24-55E689D78CBA}"/>
              </a:ext>
            </a:extLst>
          </p:cNvPr>
          <p:cNvSpPr/>
          <p:nvPr/>
        </p:nvSpPr>
        <p:spPr bwMode="auto">
          <a:xfrm>
            <a:off x="4727685" y="5854084"/>
            <a:ext cx="296334" cy="424339"/>
          </a:xfrm>
          <a:prstGeom prst="upDown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56" name="四角形: 角を丸くする 55">
            <a:extLst>
              <a:ext uri="{FF2B5EF4-FFF2-40B4-BE49-F238E27FC236}">
                <a16:creationId xmlns:a16="http://schemas.microsoft.com/office/drawing/2014/main" id="{FCF2F511-6684-5B4F-1B6D-39B1527D5DFD}"/>
              </a:ext>
            </a:extLst>
          </p:cNvPr>
          <p:cNvSpPr/>
          <p:nvPr/>
        </p:nvSpPr>
        <p:spPr bwMode="auto">
          <a:xfrm>
            <a:off x="6255550" y="1262610"/>
            <a:ext cx="2584318" cy="510778"/>
          </a:xfrm>
          <a:prstGeom prst="roundRect">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r>
              <a:rPr lang="ja-JP"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環境放射線センター </a:t>
            </a:r>
            <a:r>
              <a:rPr lang="en-US" altLang="ja-JP"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南相馬市</a:t>
            </a:r>
            <a:r>
              <a:rPr lang="en-US" altLang="ja-JP"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p>
          <a:p>
            <a:r>
              <a:rPr lang="ja-JP"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環境創造センター</a:t>
            </a:r>
            <a:r>
              <a:rPr lang="en-US" altLang="ja-JP"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 </a:t>
            </a:r>
            <a:r>
              <a:rPr lang="en-US" altLang="ja-JP"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三春町</a:t>
            </a:r>
            <a:r>
              <a:rPr lang="en-US" altLang="ja-JP"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ja-JP"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57" name="四角形: 角を丸くする 56">
            <a:extLst>
              <a:ext uri="{FF2B5EF4-FFF2-40B4-BE49-F238E27FC236}">
                <a16:creationId xmlns:a16="http://schemas.microsoft.com/office/drawing/2014/main" id="{22A2260A-E522-3739-3D6C-E48F4E881DA5}"/>
              </a:ext>
            </a:extLst>
          </p:cNvPr>
          <p:cNvSpPr/>
          <p:nvPr/>
        </p:nvSpPr>
        <p:spPr bwMode="auto">
          <a:xfrm>
            <a:off x="1560918" y="1353891"/>
            <a:ext cx="2584318" cy="306467"/>
          </a:xfrm>
          <a:prstGeom prst="roundRect">
            <a:avLst/>
          </a:prstGeom>
          <a:solidFill>
            <a:srgbClr val="0070C0"/>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kumimoji="1" lang="zh-TW"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廃炉国際共同研究棟 </a:t>
            </a:r>
            <a:r>
              <a:rPr kumimoji="1" lang="en-US" altLang="zh-TW"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r>
              <a:rPr kumimoji="1" lang="zh-TW" altLang="en-US"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富岡町</a:t>
            </a:r>
            <a:r>
              <a:rPr kumimoji="1" lang="en-US" altLang="zh-TW" sz="1200" b="1" dirty="0">
                <a:solidFill>
                  <a:schemeClr val="bg1"/>
                </a:solidFill>
                <a:latin typeface="BIZ UDPゴシック" panose="020B0400000000000000" pitchFamily="50" charset="-128"/>
                <a:ea typeface="BIZ UDPゴシック" panose="020B0400000000000000" pitchFamily="50" charset="-128"/>
                <a:cs typeface="Arial" panose="020B0604020202020204" pitchFamily="34" charset="0"/>
              </a:rPr>
              <a:t>)</a:t>
            </a:r>
          </a:p>
        </p:txBody>
      </p:sp>
    </p:spTree>
    <p:extLst>
      <p:ext uri="{BB962C8B-B14F-4D97-AF65-F5344CB8AC3E}">
        <p14:creationId xmlns:p14="http://schemas.microsoft.com/office/powerpoint/2010/main" val="3372285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BC320-A464-1F0F-7580-84EFA77F9D66}"/>
            </a:ext>
          </a:extLst>
        </p:cNvPr>
        <p:cNvGrpSpPr/>
        <p:nvPr/>
      </p:nvGrpSpPr>
      <p:grpSpPr>
        <a:xfrm>
          <a:off x="0" y="0"/>
          <a:ext cx="0" cy="0"/>
          <a:chOff x="0" y="0"/>
          <a:chExt cx="0" cy="0"/>
        </a:xfrm>
      </p:grpSpPr>
      <p:sp>
        <p:nvSpPr>
          <p:cNvPr id="10242" name="Rectangle 7">
            <a:extLst>
              <a:ext uri="{FF2B5EF4-FFF2-40B4-BE49-F238E27FC236}">
                <a16:creationId xmlns:a16="http://schemas.microsoft.com/office/drawing/2014/main" id="{C65C3D01-D958-3EEB-4E67-EA3866E2676C}"/>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en-US" altLang="ja-JP" sz="2000" spc="-50" dirty="0">
                <a:solidFill>
                  <a:schemeClr val="bg1"/>
                </a:solidFill>
                <a:latin typeface="ＭＳ Ｐゴシック" panose="020B0600070205080204" charset="-128"/>
                <a:cs typeface="ＭＳ Ｐゴシック" panose="020B0600070205080204" charset="-128"/>
              </a:rPr>
              <a:t>CLADS</a:t>
            </a:r>
            <a:r>
              <a:rPr lang="ja-JP" altLang="en-US" sz="2000" spc="-50" dirty="0">
                <a:solidFill>
                  <a:schemeClr val="bg1"/>
                </a:solidFill>
                <a:latin typeface="ＭＳ Ｐゴシック" panose="020B0600070205080204" charset="-128"/>
                <a:cs typeface="ＭＳ Ｐゴシック" panose="020B0600070205080204" charset="-128"/>
              </a:rPr>
              <a:t>の体制</a:t>
            </a:r>
            <a:endParaRPr lang="en-US" altLang="ja-JP" sz="20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60" name="スライド番号プレースホルダー 1">
            <a:extLst>
              <a:ext uri="{FF2B5EF4-FFF2-40B4-BE49-F238E27FC236}">
                <a16:creationId xmlns:a16="http://schemas.microsoft.com/office/drawing/2014/main" id="{3CAADDAC-8764-F077-BB96-5F4D12504AD4}"/>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2</a:t>
            </a:fld>
            <a:endParaRPr lang="ja-JP" altLang="en-US" sz="2400" dirty="0"/>
          </a:p>
        </p:txBody>
      </p:sp>
      <p:pic>
        <p:nvPicPr>
          <p:cNvPr id="2" name="図 1" descr="会議室に集まる人々&#10;&#10;中程度の精度で自動的に生成された説明">
            <a:extLst>
              <a:ext uri="{FF2B5EF4-FFF2-40B4-BE49-F238E27FC236}">
                <a16:creationId xmlns:a16="http://schemas.microsoft.com/office/drawing/2014/main" id="{3879DD9F-C2AE-4E61-6F01-198E85CE661E}"/>
              </a:ext>
            </a:extLst>
          </p:cNvPr>
          <p:cNvPicPr>
            <a:picLocks noChangeAspect="1"/>
          </p:cNvPicPr>
          <p:nvPr/>
        </p:nvPicPr>
        <p:blipFill>
          <a:blip r:embed="rId3"/>
          <a:stretch>
            <a:fillRect/>
          </a:stretch>
        </p:blipFill>
        <p:spPr>
          <a:xfrm>
            <a:off x="0" y="751997"/>
            <a:ext cx="9857518" cy="5534045"/>
          </a:xfrm>
          <a:prstGeom prst="rect">
            <a:avLst/>
          </a:prstGeom>
        </p:spPr>
      </p:pic>
      <p:graphicFrame>
        <p:nvGraphicFramePr>
          <p:cNvPr id="3" name="表 2">
            <a:extLst>
              <a:ext uri="{FF2B5EF4-FFF2-40B4-BE49-F238E27FC236}">
                <a16:creationId xmlns:a16="http://schemas.microsoft.com/office/drawing/2014/main" id="{CA228ABF-1BEA-06FF-52E1-5FE83A84264A}"/>
              </a:ext>
            </a:extLst>
          </p:cNvPr>
          <p:cNvGraphicFramePr>
            <a:graphicFrameLocks noGrp="1"/>
          </p:cNvGraphicFramePr>
          <p:nvPr>
            <p:extLst>
              <p:ext uri="{D42A27DB-BD31-4B8C-83A1-F6EECF244321}">
                <p14:modId xmlns:p14="http://schemas.microsoft.com/office/powerpoint/2010/main" val="269271799"/>
              </p:ext>
            </p:extLst>
          </p:nvPr>
        </p:nvGraphicFramePr>
        <p:xfrm>
          <a:off x="48087" y="5634988"/>
          <a:ext cx="9761343" cy="1036320"/>
        </p:xfrm>
        <a:graphic>
          <a:graphicData uri="http://schemas.openxmlformats.org/drawingml/2006/table">
            <a:tbl>
              <a:tblPr firstRow="1" bandRow="1">
                <a:tableStyleId>{5C22544A-7EE6-4342-B048-85BDC9FD1C3A}</a:tableStyleId>
              </a:tblPr>
              <a:tblGrid>
                <a:gridCol w="2135292">
                  <a:extLst>
                    <a:ext uri="{9D8B030D-6E8A-4147-A177-3AD203B41FA5}">
                      <a16:colId xmlns:a16="http://schemas.microsoft.com/office/drawing/2014/main" val="457384578"/>
                    </a:ext>
                  </a:extLst>
                </a:gridCol>
                <a:gridCol w="847339">
                  <a:extLst>
                    <a:ext uri="{9D8B030D-6E8A-4147-A177-3AD203B41FA5}">
                      <a16:colId xmlns:a16="http://schemas.microsoft.com/office/drawing/2014/main" val="3924672522"/>
                    </a:ext>
                  </a:extLst>
                </a:gridCol>
                <a:gridCol w="847339">
                  <a:extLst>
                    <a:ext uri="{9D8B030D-6E8A-4147-A177-3AD203B41FA5}">
                      <a16:colId xmlns:a16="http://schemas.microsoft.com/office/drawing/2014/main" val="2164348294"/>
                    </a:ext>
                  </a:extLst>
                </a:gridCol>
                <a:gridCol w="847339">
                  <a:extLst>
                    <a:ext uri="{9D8B030D-6E8A-4147-A177-3AD203B41FA5}">
                      <a16:colId xmlns:a16="http://schemas.microsoft.com/office/drawing/2014/main" val="3927898320"/>
                    </a:ext>
                  </a:extLst>
                </a:gridCol>
                <a:gridCol w="847339">
                  <a:extLst>
                    <a:ext uri="{9D8B030D-6E8A-4147-A177-3AD203B41FA5}">
                      <a16:colId xmlns:a16="http://schemas.microsoft.com/office/drawing/2014/main" val="7325652"/>
                    </a:ext>
                  </a:extLst>
                </a:gridCol>
                <a:gridCol w="847339">
                  <a:extLst>
                    <a:ext uri="{9D8B030D-6E8A-4147-A177-3AD203B41FA5}">
                      <a16:colId xmlns:a16="http://schemas.microsoft.com/office/drawing/2014/main" val="1473434659"/>
                    </a:ext>
                  </a:extLst>
                </a:gridCol>
                <a:gridCol w="847339">
                  <a:extLst>
                    <a:ext uri="{9D8B030D-6E8A-4147-A177-3AD203B41FA5}">
                      <a16:colId xmlns:a16="http://schemas.microsoft.com/office/drawing/2014/main" val="2206586435"/>
                    </a:ext>
                  </a:extLst>
                </a:gridCol>
                <a:gridCol w="847339">
                  <a:extLst>
                    <a:ext uri="{9D8B030D-6E8A-4147-A177-3AD203B41FA5}">
                      <a16:colId xmlns:a16="http://schemas.microsoft.com/office/drawing/2014/main" val="3510296139"/>
                    </a:ext>
                  </a:extLst>
                </a:gridCol>
                <a:gridCol w="847339">
                  <a:extLst>
                    <a:ext uri="{9D8B030D-6E8A-4147-A177-3AD203B41FA5}">
                      <a16:colId xmlns:a16="http://schemas.microsoft.com/office/drawing/2014/main" val="4228570026"/>
                    </a:ext>
                  </a:extLst>
                </a:gridCol>
                <a:gridCol w="847339">
                  <a:extLst>
                    <a:ext uri="{9D8B030D-6E8A-4147-A177-3AD203B41FA5}">
                      <a16:colId xmlns:a16="http://schemas.microsoft.com/office/drawing/2014/main" val="355786673"/>
                    </a:ext>
                  </a:extLst>
                </a:gridCol>
              </a:tblGrid>
              <a:tr h="229591">
                <a:tc>
                  <a:txBody>
                    <a:bodyPr/>
                    <a:lstStyle/>
                    <a:p>
                      <a:pPr algn="ctr"/>
                      <a:endParaRPr kumimoji="1" lang="ja-JP" altLang="en-US" sz="1100" dirty="0">
                        <a:latin typeface="BIZ UDPゴシック" panose="020B0400000000000000" pitchFamily="50" charset="-128"/>
                        <a:ea typeface="BIZ UDPゴシック" panose="020B0400000000000000" pitchFamily="50" charset="-128"/>
                      </a:endParaRPr>
                    </a:p>
                  </a:txBody>
                  <a:tcPr>
                    <a:solidFill>
                      <a:schemeClr val="accent5"/>
                    </a:solidFill>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富岡</a:t>
                      </a:r>
                    </a:p>
                  </a:txBody>
                  <a:tcPr>
                    <a:solidFill>
                      <a:schemeClr val="accent6"/>
                    </a:solidFill>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南相馬</a:t>
                      </a:r>
                    </a:p>
                  </a:txBody>
                  <a:tcPr>
                    <a:solidFill>
                      <a:schemeClr val="accent6"/>
                    </a:solidFill>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三春</a:t>
                      </a:r>
                    </a:p>
                  </a:txBody>
                  <a:tcPr>
                    <a:solidFill>
                      <a:schemeClr val="accent6"/>
                    </a:solidFill>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楢葉</a:t>
                      </a:r>
                    </a:p>
                  </a:txBody>
                  <a:tcPr>
                    <a:solidFill>
                      <a:schemeClr val="accent6"/>
                    </a:solidFill>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大熊</a:t>
                      </a:r>
                    </a:p>
                  </a:txBody>
                  <a:tcPr>
                    <a:solidFill>
                      <a:schemeClr val="accent6"/>
                    </a:solidFill>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原科研</a:t>
                      </a:r>
                    </a:p>
                  </a:txBody>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核サ研</a:t>
                      </a:r>
                    </a:p>
                  </a:txBody>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大洗</a:t>
                      </a:r>
                    </a:p>
                  </a:txBody>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計</a:t>
                      </a:r>
                    </a:p>
                  </a:txBody>
                  <a:tcPr>
                    <a:solidFill>
                      <a:schemeClr val="accent5"/>
                    </a:solidFill>
                  </a:tcPr>
                </a:tc>
                <a:extLst>
                  <a:ext uri="{0D108BD9-81ED-4DB2-BD59-A6C34878D82A}">
                    <a16:rowId xmlns:a16="http://schemas.microsoft.com/office/drawing/2014/main" val="1073872908"/>
                  </a:ext>
                </a:extLst>
              </a:tr>
              <a:tr h="247761">
                <a:tc>
                  <a:txBody>
                    <a:bodyPr/>
                    <a:lstStyle/>
                    <a:p>
                      <a:pPr algn="ctr"/>
                      <a:r>
                        <a:rPr kumimoji="1" lang="ja-JP" altLang="en-US" sz="1100" dirty="0">
                          <a:latin typeface="BIZ UDPゴシック" panose="020B0400000000000000" pitchFamily="50" charset="-128"/>
                          <a:ea typeface="BIZ UDPゴシック" panose="020B0400000000000000" pitchFamily="50" charset="-128"/>
                        </a:rPr>
                        <a:t>現役本務職員</a:t>
                      </a:r>
                    </a:p>
                  </a:txBody>
                  <a:tcPr>
                    <a:solidFill>
                      <a:schemeClr val="accent5">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24</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8</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9</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8</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3</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rPr>
                        <a:t>21</a:t>
                      </a:r>
                    </a:p>
                  </a:txBody>
                  <a:tcPr marL="9525" marR="9525" marT="9525" marB="0" anchor="ctr"/>
                </a:tc>
                <a:tc>
                  <a:txBody>
                    <a:bodyPr/>
                    <a:lstStyle/>
                    <a:p>
                      <a:pPr algn="ctr" fontAlgn="ctr"/>
                      <a:r>
                        <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rPr>
                        <a:t>9</a:t>
                      </a:r>
                    </a:p>
                  </a:txBody>
                  <a:tcPr marL="9525" marR="9525" marT="9525" marB="0" anchor="ctr"/>
                </a:tc>
                <a:tc>
                  <a:txBody>
                    <a:bodyPr/>
                    <a:lstStyle/>
                    <a:p>
                      <a:pPr algn="ctr" fontAlgn="ctr"/>
                      <a:r>
                        <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rPr>
                        <a:t>3</a:t>
                      </a:r>
                    </a:p>
                  </a:txBody>
                  <a:tcPr marL="9525" marR="9525" marT="9525" marB="0" anchor="ctr"/>
                </a:tc>
                <a:tc>
                  <a:txBody>
                    <a:bodyPr/>
                    <a:lstStyle/>
                    <a:p>
                      <a:pPr algn="ctr" fontAlgn="b"/>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85</a:t>
                      </a:r>
                    </a:p>
                  </a:txBody>
                  <a:tcPr marL="9525" marR="9525" marT="9525" marB="0" anchor="ctr">
                    <a:solidFill>
                      <a:schemeClr val="accent5">
                        <a:lumMod val="40000"/>
                        <a:lumOff val="60000"/>
                      </a:schemeClr>
                    </a:solidFill>
                  </a:tcPr>
                </a:tc>
                <a:extLst>
                  <a:ext uri="{0D108BD9-81ED-4DB2-BD59-A6C34878D82A}">
                    <a16:rowId xmlns:a16="http://schemas.microsoft.com/office/drawing/2014/main" val="643168340"/>
                  </a:ext>
                </a:extLst>
              </a:tr>
              <a:tr h="229591">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再雇用</a:t>
                      </a:r>
                      <a:r>
                        <a:rPr kumimoji="1" lang="en-US" altLang="ja-JP" sz="1100" dirty="0">
                          <a:latin typeface="BIZ UDPゴシック" panose="020B0400000000000000" pitchFamily="50" charset="-128"/>
                          <a:ea typeface="BIZ UDPゴシック" panose="020B0400000000000000" pitchFamily="50" charset="-128"/>
                        </a:rPr>
                        <a:t>/</a:t>
                      </a:r>
                      <a:r>
                        <a:rPr kumimoji="1" lang="ja-JP" altLang="en-US" sz="1100" dirty="0">
                          <a:latin typeface="BIZ UDPゴシック" panose="020B0400000000000000" pitchFamily="50" charset="-128"/>
                          <a:ea typeface="BIZ UDPゴシック" panose="020B0400000000000000" pitchFamily="50" charset="-128"/>
                        </a:rPr>
                        <a:t>任期付</a:t>
                      </a:r>
                      <a:r>
                        <a:rPr kumimoji="1" lang="en-US" altLang="ja-JP" sz="1100" dirty="0">
                          <a:latin typeface="BIZ UDPゴシック" panose="020B0400000000000000" pitchFamily="50" charset="-128"/>
                          <a:ea typeface="BIZ UDPゴシック" panose="020B0400000000000000" pitchFamily="50" charset="-128"/>
                        </a:rPr>
                        <a:t>/</a:t>
                      </a:r>
                      <a:r>
                        <a:rPr kumimoji="1" lang="ja-JP" altLang="en-US" sz="1100" dirty="0">
                          <a:latin typeface="BIZ UDPゴシック" panose="020B0400000000000000" pitchFamily="50" charset="-128"/>
                          <a:ea typeface="BIZ UDPゴシック" panose="020B0400000000000000" pitchFamily="50" charset="-128"/>
                        </a:rPr>
                        <a:t>派遣</a:t>
                      </a:r>
                    </a:p>
                  </a:txBody>
                  <a:tcPr>
                    <a:solidFill>
                      <a:schemeClr val="accent5">
                        <a:lumMod val="20000"/>
                        <a:lumOff val="8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22</a:t>
                      </a:r>
                    </a:p>
                  </a:txBody>
                  <a:tcPr marL="9525" marR="9525" marT="9525" marB="0" anchor="ctr">
                    <a:solidFill>
                      <a:schemeClr val="accent6">
                        <a:lumMod val="20000"/>
                        <a:lumOff val="8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27</a:t>
                      </a:r>
                    </a:p>
                  </a:txBody>
                  <a:tcPr marL="9525" marR="9525" marT="9525" marB="0" anchor="ctr">
                    <a:solidFill>
                      <a:schemeClr val="accent6">
                        <a:lumMod val="20000"/>
                        <a:lumOff val="8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21</a:t>
                      </a:r>
                    </a:p>
                  </a:txBody>
                  <a:tcPr marL="9525" marR="9525" marT="9525" marB="0" anchor="ctr">
                    <a:solidFill>
                      <a:schemeClr val="accent6">
                        <a:lumMod val="20000"/>
                        <a:lumOff val="8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1</a:t>
                      </a:r>
                    </a:p>
                  </a:txBody>
                  <a:tcPr marL="9525" marR="9525" marT="9525" marB="0" anchor="ctr">
                    <a:solidFill>
                      <a:schemeClr val="accent6">
                        <a:lumMod val="20000"/>
                        <a:lumOff val="8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0</a:t>
                      </a:r>
                    </a:p>
                  </a:txBody>
                  <a:tcPr marL="9525" marR="9525" marT="9525" marB="0" anchor="ctr">
                    <a:solidFill>
                      <a:schemeClr val="accent6">
                        <a:lumMod val="20000"/>
                        <a:lumOff val="80000"/>
                      </a:schemeClr>
                    </a:solidFill>
                  </a:tcPr>
                </a:tc>
                <a:tc>
                  <a:txBody>
                    <a:bodyPr/>
                    <a:lstStyle/>
                    <a:p>
                      <a:pPr algn="ctr" fontAlgn="ctr"/>
                      <a:r>
                        <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rPr>
                        <a:t>29</a:t>
                      </a:r>
                    </a:p>
                  </a:txBody>
                  <a:tcPr marL="9525" marR="9525" marT="9525" marB="0" anchor="ct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11</a:t>
                      </a:r>
                    </a:p>
                  </a:txBody>
                  <a:tcPr marL="9525" marR="9525" marT="9525" marB="0" anchor="ctr"/>
                </a:tc>
                <a:tc>
                  <a:txBody>
                    <a:bodyPr/>
                    <a:lstStyle/>
                    <a:p>
                      <a:pPr algn="ctr" fontAlgn="ctr"/>
                      <a:r>
                        <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rPr>
                        <a:t>1</a:t>
                      </a:r>
                    </a:p>
                  </a:txBody>
                  <a:tcPr marL="9525" marR="9525" marT="9525" marB="0" anchor="ctr"/>
                </a:tc>
                <a:tc>
                  <a:txBody>
                    <a:bodyPr/>
                    <a:lstStyle/>
                    <a:p>
                      <a:pPr algn="ctr" fontAlgn="b"/>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112</a:t>
                      </a:r>
                    </a:p>
                  </a:txBody>
                  <a:tcPr marL="9525" marR="9525" marT="9525" marB="0" anchor="ctr">
                    <a:solidFill>
                      <a:schemeClr val="accent5">
                        <a:lumMod val="20000"/>
                        <a:lumOff val="80000"/>
                      </a:schemeClr>
                    </a:solidFill>
                  </a:tcPr>
                </a:tc>
                <a:extLst>
                  <a:ext uri="{0D108BD9-81ED-4DB2-BD59-A6C34878D82A}">
                    <a16:rowId xmlns:a16="http://schemas.microsoft.com/office/drawing/2014/main" val="1745710268"/>
                  </a:ext>
                </a:extLst>
              </a:tr>
              <a:tr h="229591">
                <a:tc>
                  <a:txBody>
                    <a:bodyPr/>
                    <a:lstStyle/>
                    <a:p>
                      <a:pPr algn="ctr"/>
                      <a:r>
                        <a:rPr kumimoji="1" lang="ja-JP" altLang="en-US" sz="1100" dirty="0">
                          <a:latin typeface="BIZ UDPゴシック" panose="020B0400000000000000" pitchFamily="50" charset="-128"/>
                          <a:ea typeface="BIZ UDPゴシック" panose="020B0400000000000000" pitchFamily="50" charset="-128"/>
                        </a:rPr>
                        <a:t>小計</a:t>
                      </a:r>
                    </a:p>
                  </a:txBody>
                  <a:tcPr>
                    <a:solidFill>
                      <a:schemeClr val="accent5">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46</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35</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30</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9</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3</a:t>
                      </a:r>
                    </a:p>
                  </a:txBody>
                  <a:tcPr marL="9525" marR="9525" marT="9525" marB="0" anchor="ctr">
                    <a:solidFill>
                      <a:schemeClr val="accent6">
                        <a:lumMod val="40000"/>
                        <a:lumOff val="60000"/>
                      </a:schemeClr>
                    </a:solidFill>
                  </a:tcP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50</a:t>
                      </a:r>
                    </a:p>
                  </a:txBody>
                  <a:tcPr marL="9525" marR="9525" marT="9525" marB="0" anchor="ctr"/>
                </a:tc>
                <a:tc>
                  <a:txBody>
                    <a:bodyPr/>
                    <a:lstStyle/>
                    <a:p>
                      <a:pPr algn="ctr" fontAlgn="ctr"/>
                      <a:r>
                        <a:rPr lang="en-US" altLang="ja-JP" sz="1050" b="0" i="0" u="none" strike="noStrike">
                          <a:solidFill>
                            <a:srgbClr val="000000"/>
                          </a:solidFill>
                          <a:effectLst/>
                          <a:latin typeface="BIZ UDPゴシック" panose="020B0400000000000000" pitchFamily="50" charset="-128"/>
                          <a:ea typeface="BIZ UDPゴシック" panose="020B0400000000000000" pitchFamily="50" charset="-128"/>
                        </a:rPr>
                        <a:t>20</a:t>
                      </a:r>
                    </a:p>
                  </a:txBody>
                  <a:tcPr marL="9525" marR="9525" marT="9525" marB="0" anchor="ctr"/>
                </a:tc>
                <a:tc>
                  <a:txBody>
                    <a:bodyPr/>
                    <a:lstStyle/>
                    <a:p>
                      <a:pPr algn="ctr" fontAlgn="ctr"/>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4</a:t>
                      </a:r>
                    </a:p>
                  </a:txBody>
                  <a:tcPr marL="9525" marR="9525" marT="9525" marB="0" anchor="ctr"/>
                </a:tc>
                <a:tc>
                  <a:txBody>
                    <a:bodyPr/>
                    <a:lstStyle/>
                    <a:p>
                      <a:pPr algn="ctr" fontAlgn="b"/>
                      <a:r>
                        <a:rPr lang="en-US" altLang="ja-JP" sz="1050" b="0" i="0" u="none" strike="noStrike" dirty="0">
                          <a:solidFill>
                            <a:srgbClr val="000000"/>
                          </a:solidFill>
                          <a:effectLst/>
                          <a:latin typeface="BIZ UDPゴシック" panose="020B0400000000000000" pitchFamily="50" charset="-128"/>
                          <a:ea typeface="BIZ UDPゴシック" panose="020B0400000000000000" pitchFamily="50" charset="-128"/>
                        </a:rPr>
                        <a:t>197</a:t>
                      </a:r>
                    </a:p>
                  </a:txBody>
                  <a:tcPr marL="9525" marR="9525" marT="9525" marB="0" anchor="ctr">
                    <a:solidFill>
                      <a:schemeClr val="accent5">
                        <a:lumMod val="40000"/>
                        <a:lumOff val="60000"/>
                      </a:schemeClr>
                    </a:solidFill>
                  </a:tcPr>
                </a:tc>
                <a:extLst>
                  <a:ext uri="{0D108BD9-81ED-4DB2-BD59-A6C34878D82A}">
                    <a16:rowId xmlns:a16="http://schemas.microsoft.com/office/drawing/2014/main" val="2398775099"/>
                  </a:ext>
                </a:extLst>
              </a:tr>
            </a:tbl>
          </a:graphicData>
        </a:graphic>
      </p:graphicFrame>
      <p:grpSp>
        <p:nvGrpSpPr>
          <p:cNvPr id="4" name="グループ化 3">
            <a:extLst>
              <a:ext uri="{FF2B5EF4-FFF2-40B4-BE49-F238E27FC236}">
                <a16:creationId xmlns:a16="http://schemas.microsoft.com/office/drawing/2014/main" id="{823F193D-732E-C7F7-9C22-2D2A5F4E277A}"/>
              </a:ext>
            </a:extLst>
          </p:cNvPr>
          <p:cNvGrpSpPr/>
          <p:nvPr/>
        </p:nvGrpSpPr>
        <p:grpSpPr>
          <a:xfrm>
            <a:off x="-75136" y="942799"/>
            <a:ext cx="9899713" cy="3327543"/>
            <a:chOff x="-123495" y="716556"/>
            <a:chExt cx="12274858" cy="4125889"/>
          </a:xfrm>
        </p:grpSpPr>
        <p:grpSp>
          <p:nvGrpSpPr>
            <p:cNvPr id="5" name="グループ化 4">
              <a:extLst>
                <a:ext uri="{FF2B5EF4-FFF2-40B4-BE49-F238E27FC236}">
                  <a16:creationId xmlns:a16="http://schemas.microsoft.com/office/drawing/2014/main" id="{F49E0E51-4902-D3EE-9ED5-1A0570006FFC}"/>
                </a:ext>
              </a:extLst>
            </p:cNvPr>
            <p:cNvGrpSpPr/>
            <p:nvPr/>
          </p:nvGrpSpPr>
          <p:grpSpPr>
            <a:xfrm>
              <a:off x="-123495" y="716556"/>
              <a:ext cx="12116379" cy="4125889"/>
              <a:chOff x="-123495" y="716556"/>
              <a:chExt cx="12116379" cy="4125889"/>
            </a:xfrm>
          </p:grpSpPr>
          <p:sp>
            <p:nvSpPr>
              <p:cNvPr id="7" name="テキスト ボックス 6">
                <a:extLst>
                  <a:ext uri="{FF2B5EF4-FFF2-40B4-BE49-F238E27FC236}">
                    <a16:creationId xmlns:a16="http://schemas.microsoft.com/office/drawing/2014/main" id="{641B291B-B94C-53AC-EC09-159341C1123A}"/>
                  </a:ext>
                </a:extLst>
              </p:cNvPr>
              <p:cNvSpPr txBox="1"/>
              <p:nvPr/>
            </p:nvSpPr>
            <p:spPr>
              <a:xfrm>
                <a:off x="3928670" y="752627"/>
                <a:ext cx="7882956" cy="648751"/>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p:spPr>
            <p:txBody>
              <a:bodyPr wrap="square" rtlCol="0">
                <a:spAutoFit/>
              </a:bodyPr>
              <a:lstStyle/>
              <a:p>
                <a:r>
                  <a:rPr kumimoji="0" lang="ja-JP" altLang="en-US" sz="1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センター長　岡本 孝司</a:t>
                </a:r>
                <a:endParaRPr lang="en-US" altLang="ja-JP" sz="1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r>
                  <a:rPr kumimoji="0" lang="en-US" altLang="ja-JP" sz="1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t>
                </a:r>
                <a:r>
                  <a:rPr kumimoji="0" lang="ja-JP" altLang="en-US" sz="1400" dirty="0">
                    <a:latin typeface="BIZ UDPゴシック" panose="020B0400000000000000" pitchFamily="50" charset="-128"/>
                    <a:ea typeface="BIZ UDPゴシック" panose="020B0400000000000000" pitchFamily="50" charset="-128"/>
                  </a:rPr>
                  <a:t>東京大学大学院工学系研究科原子力専攻原子炉工学</a:t>
                </a:r>
                <a:r>
                  <a:rPr kumimoji="0" lang="ja-JP" altLang="en-US" sz="1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教授</a:t>
                </a:r>
                <a:r>
                  <a:rPr kumimoji="0" lang="en-US" altLang="ja-JP" sz="1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t>
                </a:r>
                <a:endParaRPr kumimoji="0" lang="ja-JP" altLang="en-US" sz="1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p:txBody>
          </p:sp>
          <p:sp>
            <p:nvSpPr>
              <p:cNvPr id="8" name="楕円 7">
                <a:extLst>
                  <a:ext uri="{FF2B5EF4-FFF2-40B4-BE49-F238E27FC236}">
                    <a16:creationId xmlns:a16="http://schemas.microsoft.com/office/drawing/2014/main" id="{3BCECFC2-6C39-D8A4-A1F0-51F6380CB011}"/>
                  </a:ext>
                </a:extLst>
              </p:cNvPr>
              <p:cNvSpPr/>
              <p:nvPr/>
            </p:nvSpPr>
            <p:spPr>
              <a:xfrm>
                <a:off x="219657" y="3093430"/>
                <a:ext cx="1860163" cy="1749015"/>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4D080846-408B-1D92-E6BD-3D6618EE4F8B}"/>
                  </a:ext>
                </a:extLst>
              </p:cNvPr>
              <p:cNvSpPr/>
              <p:nvPr/>
            </p:nvSpPr>
            <p:spPr>
              <a:xfrm>
                <a:off x="2187656" y="3093430"/>
                <a:ext cx="1860163" cy="1749015"/>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BIZ UDPゴシック" panose="020B0400000000000000" pitchFamily="50" charset="-128"/>
                  <a:ea typeface="BIZ UDPゴシック" panose="020B0400000000000000" pitchFamily="50" charset="-128"/>
                </a:endParaRPr>
              </a:p>
            </p:txBody>
          </p:sp>
          <p:sp>
            <p:nvSpPr>
              <p:cNvPr id="10" name="楕円 9">
                <a:extLst>
                  <a:ext uri="{FF2B5EF4-FFF2-40B4-BE49-F238E27FC236}">
                    <a16:creationId xmlns:a16="http://schemas.microsoft.com/office/drawing/2014/main" id="{7212A32C-B83B-A4BD-E9EE-27A474E00348}"/>
                  </a:ext>
                </a:extLst>
              </p:cNvPr>
              <p:cNvSpPr/>
              <p:nvPr/>
            </p:nvSpPr>
            <p:spPr>
              <a:xfrm>
                <a:off x="4155655" y="3093430"/>
                <a:ext cx="1860163" cy="1749015"/>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BIZ UDPゴシック" panose="020B0400000000000000" pitchFamily="50" charset="-128"/>
                  <a:ea typeface="BIZ UDPゴシック" panose="020B0400000000000000" pitchFamily="50" charset="-128"/>
                </a:endParaRPr>
              </a:p>
            </p:txBody>
          </p:sp>
          <p:sp>
            <p:nvSpPr>
              <p:cNvPr id="11" name="楕円 10">
                <a:extLst>
                  <a:ext uri="{FF2B5EF4-FFF2-40B4-BE49-F238E27FC236}">
                    <a16:creationId xmlns:a16="http://schemas.microsoft.com/office/drawing/2014/main" id="{A4477715-BE55-A353-DFC5-9A5C0576DAE2}"/>
                  </a:ext>
                </a:extLst>
              </p:cNvPr>
              <p:cNvSpPr/>
              <p:nvPr/>
            </p:nvSpPr>
            <p:spPr>
              <a:xfrm>
                <a:off x="6123653" y="3093430"/>
                <a:ext cx="1860163" cy="1749015"/>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BIZ UDPゴシック" panose="020B0400000000000000" pitchFamily="50" charset="-128"/>
                  <a:ea typeface="BIZ UDPゴシック" panose="020B0400000000000000" pitchFamily="50" charset="-128"/>
                </a:endParaRPr>
              </a:p>
            </p:txBody>
          </p:sp>
          <p:sp>
            <p:nvSpPr>
              <p:cNvPr id="12" name="楕円 11">
                <a:extLst>
                  <a:ext uri="{FF2B5EF4-FFF2-40B4-BE49-F238E27FC236}">
                    <a16:creationId xmlns:a16="http://schemas.microsoft.com/office/drawing/2014/main" id="{6342ED5D-6D14-6164-2B0F-0AE6B54252C8}"/>
                  </a:ext>
                </a:extLst>
              </p:cNvPr>
              <p:cNvSpPr/>
              <p:nvPr/>
            </p:nvSpPr>
            <p:spPr>
              <a:xfrm>
                <a:off x="8164722" y="3093430"/>
                <a:ext cx="1860163" cy="1749015"/>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BIZ UDPゴシック" panose="020B0400000000000000" pitchFamily="50" charset="-128"/>
                  <a:ea typeface="BIZ UDPゴシック" panose="020B0400000000000000" pitchFamily="50" charset="-128"/>
                </a:endParaRPr>
              </a:p>
            </p:txBody>
          </p:sp>
          <p:sp>
            <p:nvSpPr>
              <p:cNvPr id="13" name="楕円 12">
                <a:extLst>
                  <a:ext uri="{FF2B5EF4-FFF2-40B4-BE49-F238E27FC236}">
                    <a16:creationId xmlns:a16="http://schemas.microsoft.com/office/drawing/2014/main" id="{131004FA-B156-82CC-ED58-866588793441}"/>
                  </a:ext>
                </a:extLst>
              </p:cNvPr>
              <p:cNvSpPr/>
              <p:nvPr/>
            </p:nvSpPr>
            <p:spPr>
              <a:xfrm>
                <a:off x="10132721" y="3093430"/>
                <a:ext cx="1860163" cy="1749015"/>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FF0A79DE-73BC-3E08-EF84-B1C77066467B}"/>
                  </a:ext>
                </a:extLst>
              </p:cNvPr>
              <p:cNvSpPr/>
              <p:nvPr/>
            </p:nvSpPr>
            <p:spPr>
              <a:xfrm>
                <a:off x="3744589" y="1668117"/>
                <a:ext cx="4436021" cy="1108019"/>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1400" dirty="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C49CAFFA-5A0B-DD6D-28E2-18AACBFC8333}"/>
                  </a:ext>
                </a:extLst>
              </p:cNvPr>
              <p:cNvSpPr txBox="1"/>
              <p:nvPr/>
            </p:nvSpPr>
            <p:spPr>
              <a:xfrm>
                <a:off x="4145920" y="1704210"/>
                <a:ext cx="3672150" cy="1106694"/>
              </a:xfrm>
              <a:prstGeom prst="rect">
                <a:avLst/>
              </a:prstGeom>
              <a:noFill/>
            </p:spPr>
            <p:txBody>
              <a:bodyPr wrap="square" rtlCol="0">
                <a:spAutoFit/>
              </a:bodyPr>
              <a:lstStyle/>
              <a:p>
                <a:pPr algn="ctr"/>
                <a:r>
                  <a:rPr kumimoji="0" lang="ja-JP" altLang="en-US" sz="140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センター長代理　山口 徹治</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400" dirty="0">
                    <a:latin typeface="BIZ UDPゴシック" panose="020B0400000000000000" pitchFamily="50" charset="-128"/>
                    <a:ea typeface="BIZ UDPゴシック" panose="020B0400000000000000" pitchFamily="50" charset="-128"/>
                  </a:rPr>
                  <a:t>センター付管理部</a:t>
                </a:r>
                <a:endParaRPr kumimoji="1" lang="en-US" altLang="ja-JP" sz="1400" dirty="0">
                  <a:latin typeface="BIZ UDPゴシック" panose="020B0400000000000000" pitchFamily="50" charset="-128"/>
                  <a:ea typeface="BIZ UDPゴシック" panose="020B0400000000000000" pitchFamily="50" charset="-128"/>
                </a:endParaRPr>
              </a:p>
              <a:p>
                <a:pPr algn="ctr"/>
                <a:r>
                  <a:rPr lang="en-US" altLang="ja-JP" sz="1400" dirty="0">
                    <a:latin typeface="BIZ UDPゴシック" panose="020B0400000000000000" pitchFamily="50" charset="-128"/>
                    <a:ea typeface="BIZ UDPゴシック" panose="020B0400000000000000" pitchFamily="50" charset="-128"/>
                  </a:rPr>
                  <a:t>45</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戦略推進部、安全管理部、運営管理部本務者含む</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EE435687-43C3-5255-7B5F-0250DC3DF2D7}"/>
                  </a:ext>
                </a:extLst>
              </p:cNvPr>
              <p:cNvSpPr txBox="1"/>
              <p:nvPr/>
            </p:nvSpPr>
            <p:spPr>
              <a:xfrm>
                <a:off x="-123495" y="3517177"/>
                <a:ext cx="2546466" cy="1183017"/>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奥村啓介</a:t>
                </a:r>
                <a:r>
                  <a:rPr lang="en-US" altLang="ja-JP" sz="1400" dirty="0">
                    <a:latin typeface="BIZ UDPゴシック" panose="020B0400000000000000" pitchFamily="50" charset="-128"/>
                    <a:ea typeface="BIZ UDPゴシック" panose="020B0400000000000000" pitchFamily="50" charset="-128"/>
                  </a:rPr>
                  <a:t>GL</a:t>
                </a:r>
              </a:p>
              <a:p>
                <a:pPr algn="ctr"/>
                <a:r>
                  <a:rPr lang="ja-JP" altLang="en-US" sz="1400" b="1" dirty="0">
                    <a:latin typeface="BIZ UDPゴシック" panose="020B0400000000000000" pitchFamily="50" charset="-128"/>
                    <a:ea typeface="BIZ UDPゴシック" panose="020B0400000000000000" pitchFamily="50" charset="-128"/>
                  </a:rPr>
                  <a:t>デブリ探査</a:t>
                </a:r>
                <a:r>
                  <a:rPr lang="en-US" altLang="ja-JP" sz="1400" b="1" dirty="0">
                    <a:latin typeface="BIZ UDPゴシック" panose="020B0400000000000000" pitchFamily="50" charset="-128"/>
                    <a:ea typeface="BIZ UDPゴシック" panose="020B0400000000000000" pitchFamily="50" charset="-128"/>
                  </a:rPr>
                  <a:t>Gr</a:t>
                </a:r>
              </a:p>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dirty="0">
                    <a:latin typeface="BIZ UDPゴシック" panose="020B0400000000000000" pitchFamily="50" charset="-128"/>
                    <a:ea typeface="BIZ UDPゴシック" panose="020B0400000000000000" pitchFamily="50" charset="-128"/>
                  </a:rPr>
                  <a:t>31</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04A66C43-D4EE-A2A0-CFD2-E7D33EF85031}"/>
                  </a:ext>
                </a:extLst>
              </p:cNvPr>
              <p:cNvSpPr txBox="1"/>
              <p:nvPr/>
            </p:nvSpPr>
            <p:spPr>
              <a:xfrm>
                <a:off x="1896918" y="3540731"/>
                <a:ext cx="2546466" cy="1183017"/>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荻野英樹</a:t>
                </a:r>
                <a:r>
                  <a:rPr lang="en-US" altLang="ja-JP" sz="1400" dirty="0">
                    <a:latin typeface="BIZ UDPゴシック" panose="020B0400000000000000" pitchFamily="50" charset="-128"/>
                    <a:ea typeface="BIZ UDPゴシック" panose="020B0400000000000000" pitchFamily="50" charset="-128"/>
                  </a:rPr>
                  <a:t>GL</a:t>
                </a:r>
              </a:p>
              <a:p>
                <a:pPr algn="ctr"/>
                <a:r>
                  <a:rPr lang="ja-JP" altLang="en-US" sz="1400" b="1" dirty="0">
                    <a:latin typeface="BIZ UDPゴシック" panose="020B0400000000000000" pitchFamily="50" charset="-128"/>
                    <a:ea typeface="BIZ UDPゴシック" panose="020B0400000000000000" pitchFamily="50" charset="-128"/>
                  </a:rPr>
                  <a:t>分析研究</a:t>
                </a:r>
                <a:r>
                  <a:rPr lang="en-US" altLang="ja-JP" sz="1400" b="1" dirty="0">
                    <a:latin typeface="BIZ UDPゴシック" panose="020B0400000000000000" pitchFamily="50" charset="-128"/>
                    <a:ea typeface="BIZ UDPゴシック" panose="020B0400000000000000" pitchFamily="50" charset="-128"/>
                  </a:rPr>
                  <a:t>Gr</a:t>
                </a:r>
              </a:p>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dirty="0">
                    <a:latin typeface="BIZ UDPゴシック" panose="020B0400000000000000" pitchFamily="50" charset="-128"/>
                    <a:ea typeface="BIZ UDPゴシック" panose="020B0400000000000000" pitchFamily="50" charset="-128"/>
                  </a:rPr>
                  <a:t>20</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3A479628-D7DD-11BD-0476-33FBF531494D}"/>
                  </a:ext>
                </a:extLst>
              </p:cNvPr>
              <p:cNvSpPr txBox="1"/>
              <p:nvPr/>
            </p:nvSpPr>
            <p:spPr>
              <a:xfrm>
                <a:off x="3812503" y="3529823"/>
                <a:ext cx="2546466" cy="1183017"/>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永石隆二</a:t>
                </a:r>
                <a:r>
                  <a:rPr lang="en-US" altLang="ja-JP" sz="1400" dirty="0">
                    <a:latin typeface="BIZ UDPゴシック" panose="020B0400000000000000" pitchFamily="50" charset="-128"/>
                    <a:ea typeface="BIZ UDPゴシック" panose="020B0400000000000000" pitchFamily="50" charset="-128"/>
                  </a:rPr>
                  <a:t>GL</a:t>
                </a:r>
              </a:p>
              <a:p>
                <a:pPr algn="ctr"/>
                <a:r>
                  <a:rPr lang="ja-JP" altLang="en-US" sz="1400" b="1" dirty="0">
                    <a:latin typeface="BIZ UDPゴシック" panose="020B0400000000000000" pitchFamily="50" charset="-128"/>
                    <a:ea typeface="BIZ UDPゴシック" panose="020B0400000000000000" pitchFamily="50" charset="-128"/>
                  </a:rPr>
                  <a:t>デブリ・廃棄物</a:t>
                </a:r>
                <a:endParaRPr lang="en-US" altLang="ja-JP" sz="1400" b="1" dirty="0">
                  <a:latin typeface="BIZ UDPゴシック" panose="020B0400000000000000" pitchFamily="50" charset="-128"/>
                  <a:ea typeface="BIZ UDPゴシック" panose="020B0400000000000000" pitchFamily="50" charset="-128"/>
                </a:endParaRPr>
              </a:p>
              <a:p>
                <a:pPr algn="ctr"/>
                <a:r>
                  <a:rPr lang="ja-JP" altLang="en-US" sz="1400" b="1" dirty="0">
                    <a:latin typeface="BIZ UDPゴシック" panose="020B0400000000000000" pitchFamily="50" charset="-128"/>
                    <a:ea typeface="BIZ UDPゴシック" panose="020B0400000000000000" pitchFamily="50" charset="-128"/>
                  </a:rPr>
                  <a:t>マネジメント</a:t>
                </a:r>
                <a:r>
                  <a:rPr lang="en-US" altLang="ja-JP" sz="1400" b="1" dirty="0">
                    <a:latin typeface="BIZ UDPゴシック" panose="020B0400000000000000" pitchFamily="50" charset="-128"/>
                    <a:ea typeface="BIZ UDPゴシック" panose="020B0400000000000000" pitchFamily="50" charset="-128"/>
                  </a:rPr>
                  <a:t>Gr</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dirty="0">
                    <a:latin typeface="BIZ UDPゴシック" panose="020B0400000000000000" pitchFamily="50" charset="-128"/>
                    <a:ea typeface="BIZ UDPゴシック" panose="020B0400000000000000" pitchFamily="50" charset="-128"/>
                  </a:rPr>
                  <a:t>23</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FA1AB1DD-B01D-79F8-A3A5-6D4BFDDED4CE}"/>
                  </a:ext>
                </a:extLst>
              </p:cNvPr>
              <p:cNvSpPr txBox="1"/>
              <p:nvPr/>
            </p:nvSpPr>
            <p:spPr>
              <a:xfrm>
                <a:off x="5783394" y="3529823"/>
                <a:ext cx="2546466" cy="1183017"/>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田川明広</a:t>
                </a:r>
                <a:r>
                  <a:rPr lang="en-US" altLang="ja-JP" sz="1400" dirty="0">
                    <a:latin typeface="BIZ UDPゴシック" panose="020B0400000000000000" pitchFamily="50" charset="-128"/>
                    <a:ea typeface="BIZ UDPゴシック" panose="020B0400000000000000" pitchFamily="50" charset="-128"/>
                  </a:rPr>
                  <a:t>GL</a:t>
                </a:r>
              </a:p>
              <a:p>
                <a:pPr algn="ctr"/>
                <a:r>
                  <a:rPr lang="ja-JP" altLang="en-US" sz="1400" b="1" dirty="0">
                    <a:latin typeface="BIZ UDPゴシック" panose="020B0400000000000000" pitchFamily="50" charset="-128"/>
                    <a:ea typeface="BIZ UDPゴシック" panose="020B0400000000000000" pitchFamily="50" charset="-128"/>
                  </a:rPr>
                  <a:t>放射線</a:t>
                </a:r>
                <a:endParaRPr lang="en-US" altLang="ja-JP" sz="1400" b="1" dirty="0">
                  <a:latin typeface="BIZ UDPゴシック" panose="020B0400000000000000" pitchFamily="50" charset="-128"/>
                  <a:ea typeface="BIZ UDPゴシック" panose="020B0400000000000000" pitchFamily="50" charset="-128"/>
                </a:endParaRPr>
              </a:p>
              <a:p>
                <a:pPr algn="ctr"/>
                <a:r>
                  <a:rPr lang="ja-JP" altLang="en-US" sz="1400" b="1" dirty="0">
                    <a:latin typeface="BIZ UDPゴシック" panose="020B0400000000000000" pitchFamily="50" charset="-128"/>
                    <a:ea typeface="BIZ UDPゴシック" panose="020B0400000000000000" pitchFamily="50" charset="-128"/>
                  </a:rPr>
                  <a:t>デジタル</a:t>
                </a:r>
                <a:r>
                  <a:rPr lang="en-US" altLang="ja-JP" sz="1400" b="1" dirty="0">
                    <a:latin typeface="BIZ UDPゴシック" panose="020B0400000000000000" pitchFamily="50" charset="-128"/>
                    <a:ea typeface="BIZ UDPゴシック" panose="020B0400000000000000" pitchFamily="50" charset="-128"/>
                  </a:rPr>
                  <a:t>Gr</a:t>
                </a:r>
                <a:endParaRPr kumimoji="1" lang="en-US" altLang="ja-JP" sz="1400" b="1" dirty="0">
                  <a:latin typeface="BIZ UDPゴシック" panose="020B0400000000000000" pitchFamily="50" charset="-128"/>
                  <a:ea typeface="BIZ UDPゴシック" panose="020B0400000000000000" pitchFamily="50" charset="-128"/>
                </a:endParaRPr>
              </a:p>
              <a:p>
                <a:pPr algn="ctr"/>
                <a:r>
                  <a:rPr lang="en-US" altLang="ja-JP" sz="1400" dirty="0">
                    <a:latin typeface="BIZ UDPゴシック" panose="020B0400000000000000" pitchFamily="50" charset="-128"/>
                    <a:ea typeface="BIZ UDPゴシック" panose="020B0400000000000000" pitchFamily="50" charset="-128"/>
                  </a:rPr>
                  <a:t>13</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C1771619-1CAC-4FDB-628D-6AFC61BBD98D}"/>
                  </a:ext>
                </a:extLst>
              </p:cNvPr>
              <p:cNvSpPr txBox="1"/>
              <p:nvPr/>
            </p:nvSpPr>
            <p:spPr>
              <a:xfrm>
                <a:off x="7824123" y="3529823"/>
                <a:ext cx="2546466" cy="1183017"/>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土肥輝美</a:t>
                </a:r>
                <a:r>
                  <a:rPr lang="en-US" altLang="ja-JP" sz="1400" dirty="0">
                    <a:latin typeface="BIZ UDPゴシック" panose="020B0400000000000000" pitchFamily="50" charset="-128"/>
                    <a:ea typeface="BIZ UDPゴシック" panose="020B0400000000000000" pitchFamily="50" charset="-128"/>
                  </a:rPr>
                  <a:t>GL</a:t>
                </a:r>
              </a:p>
              <a:p>
                <a:pPr algn="ctr"/>
                <a:r>
                  <a:rPr lang="ja-JP" altLang="en-US" sz="1400" b="1" dirty="0">
                    <a:latin typeface="BIZ UDPゴシック" panose="020B0400000000000000" pitchFamily="50" charset="-128"/>
                    <a:ea typeface="BIZ UDPゴシック" panose="020B0400000000000000" pitchFamily="50" charset="-128"/>
                  </a:rPr>
                  <a:t>環境影響</a:t>
                </a:r>
                <a:endParaRPr lang="en-US" altLang="ja-JP" sz="1400" b="1" dirty="0">
                  <a:latin typeface="BIZ UDPゴシック" panose="020B0400000000000000" pitchFamily="50" charset="-128"/>
                  <a:ea typeface="BIZ UDPゴシック" panose="020B0400000000000000" pitchFamily="50" charset="-128"/>
                </a:endParaRPr>
              </a:p>
              <a:p>
                <a:pPr algn="ctr"/>
                <a:r>
                  <a:rPr lang="ja-JP" altLang="en-US" sz="1400" b="1" dirty="0">
                    <a:latin typeface="BIZ UDPゴシック" panose="020B0400000000000000" pitchFamily="50" charset="-128"/>
                    <a:ea typeface="BIZ UDPゴシック" panose="020B0400000000000000" pitchFamily="50" charset="-128"/>
                  </a:rPr>
                  <a:t>評価</a:t>
                </a:r>
                <a:r>
                  <a:rPr lang="en-US" altLang="ja-JP" sz="1400" b="1" dirty="0">
                    <a:latin typeface="BIZ UDPゴシック" panose="020B0400000000000000" pitchFamily="50" charset="-128"/>
                    <a:ea typeface="BIZ UDPゴシック" panose="020B0400000000000000" pitchFamily="50" charset="-128"/>
                  </a:rPr>
                  <a:t>Gr</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dirty="0">
                    <a:latin typeface="BIZ UDPゴシック" panose="020B0400000000000000" pitchFamily="50" charset="-128"/>
                    <a:ea typeface="BIZ UDPゴシック" panose="020B0400000000000000" pitchFamily="50" charset="-128"/>
                  </a:rPr>
                  <a:t>27</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21" name="吹き出し: 円形 20">
                <a:extLst>
                  <a:ext uri="{FF2B5EF4-FFF2-40B4-BE49-F238E27FC236}">
                    <a16:creationId xmlns:a16="http://schemas.microsoft.com/office/drawing/2014/main" id="{ED87C0D2-76A2-5988-FCE1-0A7DFC91A14D}"/>
                  </a:ext>
                </a:extLst>
              </p:cNvPr>
              <p:cNvSpPr/>
              <p:nvPr/>
            </p:nvSpPr>
            <p:spPr>
              <a:xfrm>
                <a:off x="48081" y="881893"/>
                <a:ext cx="2203314" cy="1632634"/>
              </a:xfrm>
              <a:prstGeom prst="wedgeEllipseCallout">
                <a:avLst>
                  <a:gd name="adj1" fmla="val 58791"/>
                  <a:gd name="adj2" fmla="val -19558"/>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総勢</a:t>
                </a:r>
                <a:r>
                  <a:rPr kumimoji="1" lang="en-US" altLang="ja-JP" sz="1400" dirty="0">
                    <a:solidFill>
                      <a:schemeClr val="tx1"/>
                    </a:solidFill>
                    <a:latin typeface="BIZ UDPゴシック" panose="020B0400000000000000" pitchFamily="50" charset="-128"/>
                    <a:ea typeface="BIZ UDPゴシック" panose="020B0400000000000000" pitchFamily="50" charset="-128"/>
                  </a:rPr>
                  <a:t>197</a:t>
                </a:r>
                <a:r>
                  <a:rPr kumimoji="1" lang="ja-JP" altLang="en-US" sz="1400" dirty="0">
                    <a:solidFill>
                      <a:schemeClr val="tx1"/>
                    </a:solidFill>
                    <a:latin typeface="BIZ UDPゴシック" panose="020B0400000000000000" pitchFamily="50" charset="-128"/>
                    <a:ea typeface="BIZ UDPゴシック" panose="020B0400000000000000" pitchFamily="50" charset="-128"/>
                  </a:rPr>
                  <a:t>名</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400" dirty="0">
                    <a:solidFill>
                      <a:schemeClr val="tx1"/>
                    </a:solidFill>
                    <a:latin typeface="BIZ UDPゴシック" panose="020B0400000000000000" pitchFamily="50" charset="-128"/>
                    <a:ea typeface="BIZ UDPゴシック" panose="020B0400000000000000" pitchFamily="50" charset="-128"/>
                  </a:rPr>
                  <a:t>8</a:t>
                </a:r>
                <a:r>
                  <a:rPr kumimoji="1" lang="ja-JP" altLang="en-US" sz="1400" dirty="0">
                    <a:solidFill>
                      <a:schemeClr val="tx1"/>
                    </a:solidFill>
                    <a:latin typeface="BIZ UDPゴシック" panose="020B0400000000000000" pitchFamily="50" charset="-128"/>
                    <a:ea typeface="BIZ UDPゴシック" panose="020B0400000000000000" pitchFamily="50" charset="-128"/>
                  </a:rPr>
                  <a:t>拠点で</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研究を展開しています</a:t>
                </a:r>
              </a:p>
            </p:txBody>
          </p:sp>
          <p:pic>
            <p:nvPicPr>
              <p:cNvPr id="22" name="図 21">
                <a:extLst>
                  <a:ext uri="{FF2B5EF4-FFF2-40B4-BE49-F238E27FC236}">
                    <a16:creationId xmlns:a16="http://schemas.microsoft.com/office/drawing/2014/main" id="{D8C91219-924C-38FB-35E1-6430024D8187}"/>
                  </a:ext>
                </a:extLst>
              </p:cNvPr>
              <p:cNvPicPr>
                <a:picLocks noChangeAspect="1"/>
              </p:cNvPicPr>
              <p:nvPr/>
            </p:nvPicPr>
            <p:blipFill>
              <a:blip r:embed="rId4"/>
              <a:stretch>
                <a:fillRect/>
              </a:stretch>
            </p:blipFill>
            <p:spPr>
              <a:xfrm>
                <a:off x="2634681" y="716556"/>
                <a:ext cx="1109908" cy="1433631"/>
              </a:xfrm>
              <a:prstGeom prst="rect">
                <a:avLst/>
              </a:prstGeom>
            </p:spPr>
          </p:pic>
          <p:pic>
            <p:nvPicPr>
              <p:cNvPr id="23" name="Picture 2">
                <a:extLst>
                  <a:ext uri="{FF2B5EF4-FFF2-40B4-BE49-F238E27FC236}">
                    <a16:creationId xmlns:a16="http://schemas.microsoft.com/office/drawing/2014/main" id="{6BDEA73C-D8DD-8303-E35A-E910A4B440A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357" t="34239" r="39506" b="48258"/>
              <a:stretch/>
            </p:blipFill>
            <p:spPr bwMode="auto">
              <a:xfrm>
                <a:off x="694186" y="2776137"/>
                <a:ext cx="911104" cy="79013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4" name="Picture 4" descr="コケバッグを用いた安全・簡便・安価な大気中の放射性物質濃度・挙動評価手法の確立｜研究開発｜CLADS（日本原子力研究開発機構 福島研究開発部門 ...">
                <a:extLst>
                  <a:ext uri="{FF2B5EF4-FFF2-40B4-BE49-F238E27FC236}">
                    <a16:creationId xmlns:a16="http://schemas.microsoft.com/office/drawing/2014/main" id="{97CBF004-DFF1-D847-FE04-523E89BE54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17844" y="2754595"/>
                <a:ext cx="843198" cy="84319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5" name="図 24" descr="部屋の中に立っている男性&#10;&#10;中程度の精度で自動的に生成された説明">
                <a:extLst>
                  <a:ext uri="{FF2B5EF4-FFF2-40B4-BE49-F238E27FC236}">
                    <a16:creationId xmlns:a16="http://schemas.microsoft.com/office/drawing/2014/main" id="{948B26FF-FFED-157F-3E19-F28B3A297B37}"/>
                  </a:ext>
                </a:extLst>
              </p:cNvPr>
              <p:cNvPicPr>
                <a:picLocks noChangeAspect="1"/>
              </p:cNvPicPr>
              <p:nvPr/>
            </p:nvPicPr>
            <p:blipFill rotWithShape="1">
              <a:blip r:embed="rId7"/>
              <a:srcRect l="41658" t="28096" r="35826" b="38157"/>
              <a:stretch/>
            </p:blipFill>
            <p:spPr>
              <a:xfrm>
                <a:off x="2638758" y="2730116"/>
                <a:ext cx="963364" cy="810615"/>
              </a:xfrm>
              <a:prstGeom prst="ellipse">
                <a:avLst/>
              </a:prstGeom>
              <a:ln>
                <a:noFill/>
              </a:ln>
              <a:effectLst>
                <a:softEdge rad="112500"/>
              </a:effectLst>
            </p:spPr>
          </p:pic>
          <p:pic>
            <p:nvPicPr>
              <p:cNvPr id="26" name="図 25" descr="屋内, 立つ, 持つ, フロント が含まれている画像&#10;&#10;自動的に生成された説明">
                <a:extLst>
                  <a:ext uri="{FF2B5EF4-FFF2-40B4-BE49-F238E27FC236}">
                    <a16:creationId xmlns:a16="http://schemas.microsoft.com/office/drawing/2014/main" id="{0308C4C4-53C9-DCCF-50CC-413D0724DBB4}"/>
                  </a:ext>
                </a:extLst>
              </p:cNvPr>
              <p:cNvPicPr>
                <a:picLocks noChangeAspect="1"/>
              </p:cNvPicPr>
              <p:nvPr/>
            </p:nvPicPr>
            <p:blipFill rotWithShape="1">
              <a:blip r:embed="rId8"/>
              <a:srcRect l="45217" t="25304" r="36673" b="47533"/>
              <a:stretch/>
            </p:blipFill>
            <p:spPr>
              <a:xfrm>
                <a:off x="4690459" y="2776137"/>
                <a:ext cx="880057" cy="741040"/>
              </a:xfrm>
              <a:prstGeom prst="ellipse">
                <a:avLst/>
              </a:prstGeom>
              <a:ln>
                <a:noFill/>
              </a:ln>
              <a:effectLst>
                <a:softEdge rad="112500"/>
              </a:effectLst>
            </p:spPr>
          </p:pic>
          <p:pic>
            <p:nvPicPr>
              <p:cNvPr id="27" name="図 26" descr="黒い服を着ている男&#10;&#10;中程度の精度で自動的に生成された説明">
                <a:extLst>
                  <a:ext uri="{FF2B5EF4-FFF2-40B4-BE49-F238E27FC236}">
                    <a16:creationId xmlns:a16="http://schemas.microsoft.com/office/drawing/2014/main" id="{83EDBFE2-A00C-44DD-6F6A-CF3D18B814CA}"/>
                  </a:ext>
                </a:extLst>
              </p:cNvPr>
              <p:cNvPicPr>
                <a:picLocks noChangeAspect="1"/>
              </p:cNvPicPr>
              <p:nvPr/>
            </p:nvPicPr>
            <p:blipFill rotWithShape="1">
              <a:blip r:embed="rId9"/>
              <a:srcRect l="26204" r="23529" b="27198"/>
              <a:stretch/>
            </p:blipFill>
            <p:spPr>
              <a:xfrm>
                <a:off x="10568683" y="2764216"/>
                <a:ext cx="1025217" cy="833577"/>
              </a:xfrm>
              <a:prstGeom prst="ellipse">
                <a:avLst/>
              </a:prstGeom>
              <a:ln>
                <a:noFill/>
              </a:ln>
              <a:effectLst>
                <a:softEdge rad="112500"/>
              </a:effectLst>
            </p:spPr>
          </p:pic>
          <p:pic>
            <p:nvPicPr>
              <p:cNvPr id="28" name="図 27" descr="スーツを着た男性&#10;&#10;中程度の精度で自動的に生成された説明">
                <a:extLst>
                  <a:ext uri="{FF2B5EF4-FFF2-40B4-BE49-F238E27FC236}">
                    <a16:creationId xmlns:a16="http://schemas.microsoft.com/office/drawing/2014/main" id="{EF9AD170-5B0E-D411-2873-91E58496E7BA}"/>
                  </a:ext>
                </a:extLst>
              </p:cNvPr>
              <p:cNvPicPr>
                <a:picLocks noChangeAspect="1"/>
              </p:cNvPicPr>
              <p:nvPr/>
            </p:nvPicPr>
            <p:blipFill rotWithShape="1">
              <a:blip r:embed="rId10"/>
              <a:srcRect l="52577" b="43691"/>
              <a:stretch/>
            </p:blipFill>
            <p:spPr>
              <a:xfrm>
                <a:off x="7359218" y="1514226"/>
                <a:ext cx="1088195" cy="741040"/>
              </a:xfrm>
              <a:prstGeom prst="ellipse">
                <a:avLst/>
              </a:prstGeom>
              <a:ln>
                <a:noFill/>
              </a:ln>
              <a:effectLst>
                <a:softEdge rad="112500"/>
              </a:effectLst>
            </p:spPr>
          </p:pic>
          <p:pic>
            <p:nvPicPr>
              <p:cNvPr id="29" name="図 28" descr="人, 立つ, 男, 持つ が含まれている画像&#10;&#10;自動的に生成された説明">
                <a:extLst>
                  <a:ext uri="{FF2B5EF4-FFF2-40B4-BE49-F238E27FC236}">
                    <a16:creationId xmlns:a16="http://schemas.microsoft.com/office/drawing/2014/main" id="{F8B9E6F3-DD5A-0176-3374-117FDF670774}"/>
                  </a:ext>
                </a:extLst>
              </p:cNvPr>
              <p:cNvPicPr>
                <a:picLocks noChangeAspect="1"/>
              </p:cNvPicPr>
              <p:nvPr/>
            </p:nvPicPr>
            <p:blipFill rotWithShape="1">
              <a:blip r:embed="rId11"/>
              <a:srcRect l="33631" r="18516" b="38157"/>
              <a:stretch/>
            </p:blipFill>
            <p:spPr>
              <a:xfrm>
                <a:off x="6568940" y="2776137"/>
                <a:ext cx="1007578" cy="731011"/>
              </a:xfrm>
              <a:prstGeom prst="ellipse">
                <a:avLst/>
              </a:prstGeom>
              <a:ln>
                <a:noFill/>
              </a:ln>
              <a:effectLst>
                <a:softEdge rad="112500"/>
              </a:effectLst>
            </p:spPr>
          </p:pic>
        </p:grpSp>
        <p:sp>
          <p:nvSpPr>
            <p:cNvPr id="6" name="テキスト ボックス 5">
              <a:extLst>
                <a:ext uri="{FF2B5EF4-FFF2-40B4-BE49-F238E27FC236}">
                  <a16:creationId xmlns:a16="http://schemas.microsoft.com/office/drawing/2014/main" id="{FEC5ED45-44C6-5FD2-02BC-0FF74BF2E32C}"/>
                </a:ext>
              </a:extLst>
            </p:cNvPr>
            <p:cNvSpPr txBox="1"/>
            <p:nvPr/>
          </p:nvSpPr>
          <p:spPr>
            <a:xfrm>
              <a:off x="9953493" y="3529823"/>
              <a:ext cx="2197870" cy="1183017"/>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舟木泰智</a:t>
              </a:r>
              <a:r>
                <a:rPr lang="en-US" altLang="ja-JP" sz="1400" dirty="0">
                  <a:latin typeface="BIZ UDPゴシック" panose="020B0400000000000000" pitchFamily="50" charset="-128"/>
                  <a:ea typeface="BIZ UDPゴシック" panose="020B0400000000000000" pitchFamily="50" charset="-128"/>
                </a:rPr>
                <a:t>GL</a:t>
              </a:r>
            </a:p>
            <a:p>
              <a:pPr algn="ctr"/>
              <a:r>
                <a:rPr lang="ja-JP" altLang="en-US" sz="1400" b="1" dirty="0">
                  <a:latin typeface="BIZ UDPゴシック" panose="020B0400000000000000" pitchFamily="50" charset="-128"/>
                  <a:ea typeface="BIZ UDPゴシック" panose="020B0400000000000000" pitchFamily="50" charset="-128"/>
                </a:rPr>
                <a:t>環境モニタ</a:t>
              </a:r>
              <a:endParaRPr lang="en-US" altLang="ja-JP" sz="1400" b="1" dirty="0">
                <a:latin typeface="BIZ UDPゴシック" panose="020B0400000000000000" pitchFamily="50" charset="-128"/>
                <a:ea typeface="BIZ UDPゴシック" panose="020B0400000000000000" pitchFamily="50" charset="-128"/>
              </a:endParaRPr>
            </a:p>
            <a:p>
              <a:pPr algn="ctr"/>
              <a:r>
                <a:rPr lang="ja-JP" altLang="en-US" sz="1400" b="1" dirty="0">
                  <a:latin typeface="BIZ UDPゴシック" panose="020B0400000000000000" pitchFamily="50" charset="-128"/>
                  <a:ea typeface="BIZ UDPゴシック" panose="020B0400000000000000" pitchFamily="50" charset="-128"/>
                </a:rPr>
                <a:t>リング</a:t>
              </a:r>
              <a:r>
                <a:rPr lang="en-US" altLang="ja-JP" sz="1400" b="1" dirty="0">
                  <a:latin typeface="BIZ UDPゴシック" panose="020B0400000000000000" pitchFamily="50" charset="-128"/>
                  <a:ea typeface="BIZ UDPゴシック" panose="020B0400000000000000" pitchFamily="50" charset="-128"/>
                </a:rPr>
                <a:t>Gr</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dirty="0">
                  <a:latin typeface="BIZ UDPゴシック" panose="020B0400000000000000" pitchFamily="50" charset="-128"/>
                  <a:ea typeface="BIZ UDPゴシック" panose="020B0400000000000000" pitchFamily="50" charset="-128"/>
                </a:rPr>
                <a:t>38</a:t>
              </a:r>
              <a:r>
                <a:rPr kumimoji="1" lang="ja-JP" altLang="en-US" sz="1400" dirty="0">
                  <a:latin typeface="BIZ UDPゴシック" panose="020B0400000000000000" pitchFamily="50" charset="-128"/>
                  <a:ea typeface="BIZ UDPゴシック" panose="020B0400000000000000" pitchFamily="50" charset="-128"/>
                </a:rPr>
                <a:t>名</a:t>
              </a:r>
              <a:endParaRPr kumimoji="1" lang="en-US" altLang="ja-JP" sz="1400"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37060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CA57B-AA80-8802-972C-2247A503AE43}"/>
            </a:ext>
          </a:extLst>
        </p:cNvPr>
        <p:cNvGrpSpPr/>
        <p:nvPr/>
      </p:nvGrpSpPr>
      <p:grpSpPr>
        <a:xfrm>
          <a:off x="0" y="0"/>
          <a:ext cx="0" cy="0"/>
          <a:chOff x="0" y="0"/>
          <a:chExt cx="0" cy="0"/>
        </a:xfrm>
      </p:grpSpPr>
      <p:sp>
        <p:nvSpPr>
          <p:cNvPr id="10242" name="Rectangle 7">
            <a:extLst>
              <a:ext uri="{FF2B5EF4-FFF2-40B4-BE49-F238E27FC236}">
                <a16:creationId xmlns:a16="http://schemas.microsoft.com/office/drawing/2014/main" id="{D4A3F8F4-923A-29C0-D9E6-96D570008AD5}"/>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期中長期計画</a:t>
            </a:r>
            <a:endParaRPr lang="ja-JP" altLang="en-US" sz="1800" spc="-50" dirty="0">
              <a:solidFill>
                <a:schemeClr val="bg1"/>
              </a:solidFill>
              <a:highlight>
                <a:srgbClr val="FF00FF"/>
              </a:highlight>
              <a:latin typeface="ＭＳ Ｐゴシック" panose="020B0600070205080204" charset="-128"/>
              <a:ea typeface="ＭＳ Ｐゴシック" panose="020B0600070205080204" charset="-128"/>
              <a:cs typeface="ＭＳ Ｐゴシック" panose="020B0600070205080204" charset="-128"/>
            </a:endParaRPr>
          </a:p>
        </p:txBody>
      </p:sp>
      <p:sp>
        <p:nvSpPr>
          <p:cNvPr id="25" name="スライド番号プレースホルダー 1">
            <a:extLst>
              <a:ext uri="{FF2B5EF4-FFF2-40B4-BE49-F238E27FC236}">
                <a16:creationId xmlns:a16="http://schemas.microsoft.com/office/drawing/2014/main" id="{49AE1ADF-F644-7012-D058-B520C1166348}"/>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3</a:t>
            </a:fld>
            <a:endParaRPr lang="ja-JP" altLang="en-US" sz="2400" dirty="0"/>
          </a:p>
        </p:txBody>
      </p:sp>
      <p:graphicFrame>
        <p:nvGraphicFramePr>
          <p:cNvPr id="2" name="表 6">
            <a:extLst>
              <a:ext uri="{FF2B5EF4-FFF2-40B4-BE49-F238E27FC236}">
                <a16:creationId xmlns:a16="http://schemas.microsoft.com/office/drawing/2014/main" id="{397B3811-043A-5AE5-08B2-EDAD59F2E0DC}"/>
              </a:ext>
            </a:extLst>
          </p:cNvPr>
          <p:cNvGraphicFramePr>
            <a:graphicFrameLocks noGrp="1"/>
          </p:cNvGraphicFramePr>
          <p:nvPr>
            <p:extLst>
              <p:ext uri="{D42A27DB-BD31-4B8C-83A1-F6EECF244321}">
                <p14:modId xmlns:p14="http://schemas.microsoft.com/office/powerpoint/2010/main" val="3022039900"/>
              </p:ext>
            </p:extLst>
          </p:nvPr>
        </p:nvGraphicFramePr>
        <p:xfrm>
          <a:off x="91154" y="756654"/>
          <a:ext cx="9677334" cy="5852160"/>
        </p:xfrm>
        <a:graphic>
          <a:graphicData uri="http://schemas.openxmlformats.org/drawingml/2006/table">
            <a:tbl>
              <a:tblPr firstRow="1" bandRow="1">
                <a:tableStyleId>{5940675A-B579-460E-94D1-54222C63F5DA}</a:tableStyleId>
              </a:tblPr>
              <a:tblGrid>
                <a:gridCol w="3348237">
                  <a:extLst>
                    <a:ext uri="{9D8B030D-6E8A-4147-A177-3AD203B41FA5}">
                      <a16:colId xmlns:a16="http://schemas.microsoft.com/office/drawing/2014/main" val="3543683365"/>
                    </a:ext>
                  </a:extLst>
                </a:gridCol>
                <a:gridCol w="3103319">
                  <a:extLst>
                    <a:ext uri="{9D8B030D-6E8A-4147-A177-3AD203B41FA5}">
                      <a16:colId xmlns:a16="http://schemas.microsoft.com/office/drawing/2014/main" val="1373645954"/>
                    </a:ext>
                  </a:extLst>
                </a:gridCol>
                <a:gridCol w="3225778">
                  <a:extLst>
                    <a:ext uri="{9D8B030D-6E8A-4147-A177-3AD203B41FA5}">
                      <a16:colId xmlns:a16="http://schemas.microsoft.com/office/drawing/2014/main" val="1086799367"/>
                    </a:ext>
                  </a:extLst>
                </a:gridCol>
              </a:tblGrid>
              <a:tr h="370840">
                <a:tc>
                  <a:txBody>
                    <a:bodyPr/>
                    <a:lstStyle/>
                    <a:p>
                      <a:r>
                        <a:rPr kumimoji="1" lang="en-US" altLang="ja-JP" sz="1050" b="1" dirty="0">
                          <a:latin typeface="BIZ UDPゴシック" panose="020B0400000000000000" pitchFamily="50" charset="-128"/>
                          <a:ea typeface="BIZ UDPゴシック" panose="020B0400000000000000" pitchFamily="50" charset="-128"/>
                        </a:rPr>
                        <a:t>(1) </a:t>
                      </a:r>
                      <a:r>
                        <a:rPr kumimoji="1" lang="ja-JP" altLang="en-US" sz="1050" b="1" dirty="0">
                          <a:latin typeface="BIZ UDPゴシック" panose="020B0400000000000000" pitchFamily="50" charset="-128"/>
                          <a:ea typeface="BIZ UDPゴシック" panose="020B0400000000000000" pitchFamily="50" charset="-128"/>
                        </a:rPr>
                        <a:t>廃止措置等に向けた研究開発</a:t>
                      </a:r>
                    </a:p>
                    <a:p>
                      <a:r>
                        <a:rPr kumimoji="1" lang="ja-JP" altLang="en-US" sz="1050" dirty="0">
                          <a:latin typeface="BIZ UDPゴシック" panose="020B0400000000000000" pitchFamily="50" charset="-128"/>
                          <a:ea typeface="BIZ UDPゴシック" panose="020B0400000000000000" pitchFamily="50" charset="-128"/>
                        </a:rPr>
                        <a:t>　東京電力福島第一原子力発電所の廃止措置等に向け、政府の定める「東京電力ホールディングス（株）福島第一原子力発電所の廃止措置等に向けた中長期ロードマップ」（令和元年</a:t>
                      </a:r>
                      <a:r>
                        <a:rPr kumimoji="1" lang="en-US" altLang="ja-JP" sz="1050" dirty="0">
                          <a:latin typeface="BIZ UDPゴシック" panose="020B0400000000000000" pitchFamily="50" charset="-128"/>
                          <a:ea typeface="BIZ UDPゴシック" panose="020B0400000000000000" pitchFamily="50" charset="-128"/>
                        </a:rPr>
                        <a:t>12</a:t>
                      </a:r>
                      <a:r>
                        <a:rPr kumimoji="1" lang="ja-JP" altLang="en-US" sz="1050" dirty="0">
                          <a:latin typeface="BIZ UDPゴシック" panose="020B0400000000000000" pitchFamily="50" charset="-128"/>
                          <a:ea typeface="BIZ UDPゴシック" panose="020B0400000000000000" pitchFamily="50" charset="-128"/>
                        </a:rPr>
                        <a:t>月廃炉・汚染水対策関係閣僚等会議）に示される工程に加え、原子力損害賠償・廃炉等支援機構（以下「</a:t>
                      </a:r>
                      <a:r>
                        <a:rPr kumimoji="1" lang="en" altLang="ja-JP" sz="1050" dirty="0">
                          <a:latin typeface="BIZ UDPゴシック" panose="020B0400000000000000" pitchFamily="50" charset="-128"/>
                          <a:ea typeface="BIZ UDPゴシック" panose="020B0400000000000000" pitchFamily="50" charset="-128"/>
                        </a:rPr>
                        <a:t>NDF</a:t>
                      </a:r>
                      <a:r>
                        <a:rPr kumimoji="1" lang="ja-JP" altLang="en" sz="1050" dirty="0">
                          <a:latin typeface="BIZ UDPゴシック" panose="020B0400000000000000" pitchFamily="50" charset="-128"/>
                          <a:ea typeface="BIZ UDPゴシック" panose="020B0400000000000000" pitchFamily="50" charset="-128"/>
                        </a:rPr>
                        <a:t>」</a:t>
                      </a:r>
                      <a:r>
                        <a:rPr kumimoji="1" lang="ja-JP" altLang="en-US" sz="1050" dirty="0">
                          <a:latin typeface="BIZ UDPゴシック" panose="020B0400000000000000" pitchFamily="50" charset="-128"/>
                          <a:ea typeface="BIZ UDPゴシック" panose="020B0400000000000000" pitchFamily="50" charset="-128"/>
                        </a:rPr>
                        <a:t>という。）が策定する「東京電力ホールディングス（株）福島第一原子力発電所の廃炉のための技術戦略プラン」や、東京電力の「廃炉中長期実行プラン」等に示される中長期的な視点での現場ニーズを踏まえつつ、機構の人的資源及び研究施設を組織的かつ効率的に最大限活用し、東京電力福島第一原子力発電所の廃止措置等に必要な研究開発に取り組む。</a:t>
                      </a:r>
                    </a:p>
                    <a:p>
                      <a:r>
                        <a:rPr kumimoji="1" lang="ja-JP" altLang="en-US" sz="1050" dirty="0">
                          <a:latin typeface="BIZ UDPゴシック" panose="020B0400000000000000" pitchFamily="50" charset="-128"/>
                          <a:ea typeface="BIZ UDPゴシック" panose="020B0400000000000000" pitchFamily="50" charset="-128"/>
                        </a:rPr>
                        <a:t>　その際、機構における基礎基盤研究から現場実証、さらに、東京電力等による現場実装まで産学官の多様な主体により実施されていることに留意し、機構の有する強みを生かした研究開発を重点的に実施するとともに、中長期的な視点で廃炉現場を支えていくための人材の確保・育成を推進する。</a:t>
                      </a:r>
                    </a:p>
                    <a:p>
                      <a:r>
                        <a:rPr kumimoji="1" lang="ja-JP" altLang="en-US" sz="1050" dirty="0">
                          <a:latin typeface="BIZ UDPゴシック" panose="020B0400000000000000" pitchFamily="50" charset="-128"/>
                          <a:ea typeface="BIZ UDPゴシック" panose="020B0400000000000000" pitchFamily="50" charset="-128"/>
                        </a:rPr>
                        <a:t>　具体的には、燃料デブリの取出し及びその取扱いに関する研究として、燃料デブリの分析と事故事象の解析・評価により炉内状況を推定するとともに、非破壊測定を含む燃料デブリの分析評価手法の検討等を実施する。また、放射性廃棄物の取扱い及びその管理等に関する研究として合理的な性状把握・評価方法を検討するとともに、安全な処理・処分方策の検討等を実施する。</a:t>
                      </a:r>
                    </a:p>
                    <a:p>
                      <a:r>
                        <a:rPr kumimoji="1" lang="ja-JP" altLang="en-US" sz="1050" dirty="0">
                          <a:latin typeface="BIZ UDPゴシック" panose="020B0400000000000000" pitchFamily="50" charset="-128"/>
                          <a:ea typeface="BIZ UDPゴシック" panose="020B0400000000000000" pitchFamily="50" charset="-128"/>
                        </a:rPr>
                        <a:t>　これらの研究開発で得られた成果を現場に実装することにより、東京電力福島第一原子力発電所の廃止措置等の安全かつ確実な実施に貢献する。さらに、専門的知見や技術情報の提供等により、</a:t>
                      </a:r>
                      <a:r>
                        <a:rPr kumimoji="1" lang="en" altLang="ja-JP" sz="1050" dirty="0">
                          <a:latin typeface="BIZ UDPゴシック" panose="020B0400000000000000" pitchFamily="50" charset="-128"/>
                          <a:ea typeface="BIZ UDPゴシック" panose="020B0400000000000000" pitchFamily="50" charset="-128"/>
                        </a:rPr>
                        <a:t>NDF</a:t>
                      </a:r>
                      <a:r>
                        <a:rPr kumimoji="1" lang="ja-JP" altLang="en-US" sz="1050" dirty="0">
                          <a:latin typeface="BIZ UDPゴシック" panose="020B0400000000000000" pitchFamily="50" charset="-128"/>
                          <a:ea typeface="BIZ UDPゴシック" panose="020B0400000000000000" pitchFamily="50" charset="-128"/>
                        </a:rPr>
                        <a:t>等における廃炉戦略の策定、研究開発の企画・推進等を支援する。</a:t>
                      </a:r>
                    </a:p>
                    <a:p>
                      <a:r>
                        <a:rPr kumimoji="1" lang="ja-JP" altLang="en-US" sz="1050" dirty="0">
                          <a:latin typeface="BIZ UDPゴシック" panose="020B0400000000000000" pitchFamily="50" charset="-128"/>
                          <a:ea typeface="BIZ UDPゴシック" panose="020B0400000000000000" pitchFamily="50" charset="-128"/>
                        </a:rPr>
                        <a:t>　また、得られた成果を機構内の施設の廃止措置等に活かすため、バックエンドを始めとした他の部門と連携・協働し、成果を相互に展開・応用する仕組みを構築するとともに、国内外に積極的に発信することにより、原子力施設の安全性向上にも貢献する。</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en-US" altLang="ja-JP" sz="1050" b="1" dirty="0">
                          <a:latin typeface="BIZ UDPゴシック" panose="020B0400000000000000" pitchFamily="50" charset="-128"/>
                          <a:ea typeface="BIZ UDPゴシック" panose="020B0400000000000000" pitchFamily="50" charset="-128"/>
                        </a:rPr>
                        <a:t>(2) </a:t>
                      </a:r>
                      <a:r>
                        <a:rPr kumimoji="1" lang="ja-JP" altLang="en-US" sz="1050" b="1" dirty="0">
                          <a:latin typeface="BIZ UDPゴシック" panose="020B0400000000000000" pitchFamily="50" charset="-128"/>
                          <a:ea typeface="BIZ UDPゴシック" panose="020B0400000000000000" pitchFamily="50" charset="-128"/>
                        </a:rPr>
                        <a:t>環境回復に係る研究開発</a:t>
                      </a:r>
                      <a:endParaRPr kumimoji="1" lang="ja-JP" altLang="en-US" sz="1050" dirty="0">
                        <a:latin typeface="BIZ UDPゴシック" panose="020B0400000000000000" pitchFamily="50" charset="-128"/>
                        <a:ea typeface="BIZ UDPゴシック" panose="020B0400000000000000" pitchFamily="50" charset="-128"/>
                      </a:endParaRPr>
                    </a:p>
                    <a:p>
                      <a:r>
                        <a:rPr kumimoji="1" lang="ja-JP" altLang="en-US" sz="1050" dirty="0">
                          <a:latin typeface="BIZ UDPゴシック" panose="020B0400000000000000" pitchFamily="50" charset="-128"/>
                          <a:ea typeface="BIZ UDPゴシック" panose="020B0400000000000000" pitchFamily="50" charset="-128"/>
                        </a:rPr>
                        <a:t>　「福島復興再生基本方針」（令和３年３月</a:t>
                      </a:r>
                      <a:r>
                        <a:rPr kumimoji="1" lang="en-US" altLang="ja-JP" sz="1050" dirty="0">
                          <a:latin typeface="BIZ UDPゴシック" panose="020B0400000000000000" pitchFamily="50" charset="-128"/>
                          <a:ea typeface="BIZ UDPゴシック" panose="020B0400000000000000" pitchFamily="50" charset="-128"/>
                        </a:rPr>
                        <a:t>26 </a:t>
                      </a:r>
                      <a:r>
                        <a:rPr kumimoji="1" lang="ja-JP" altLang="en-US" sz="1050" dirty="0">
                          <a:latin typeface="BIZ UDPゴシック" panose="020B0400000000000000" pitchFamily="50" charset="-128"/>
                          <a:ea typeface="BIZ UDPゴシック" panose="020B0400000000000000" pitchFamily="50" charset="-128"/>
                        </a:rPr>
                        <a:t>日閣議決定）等の国の政策や福島県及び地元自治体等のニーズを踏まえて、福島において住民が安全に安心して生活する環境を整備するために必要な環境回復に係る研究開発を実施する。</a:t>
                      </a:r>
                    </a:p>
                    <a:p>
                      <a:r>
                        <a:rPr kumimoji="1" lang="ja-JP" altLang="en-US" sz="1050" dirty="0">
                          <a:latin typeface="BIZ UDPゴシック" panose="020B0400000000000000" pitchFamily="50" charset="-128"/>
                          <a:ea typeface="BIZ UDPゴシック" panose="020B0400000000000000" pitchFamily="50" charset="-128"/>
                        </a:rPr>
                        <a:t>　具体的には、福島県が定める「環境創造センター中長期取組方針（フェーズ３）」（令和４年２月福島県環境創造センター運営戦略会議）を踏まえ、関係機関と連携しつつ、森林、河川域等の広いフィールドを対象とした放射性物質の環境動態に関わる研究を行うとともに、その成果を基に放射線量の可視化と将来予測が可能なシステムを提供する等、調査・研究開発の実施とその成果の普及を図る。</a:t>
                      </a:r>
                    </a:p>
                    <a:p>
                      <a:r>
                        <a:rPr kumimoji="1" lang="ja-JP" altLang="en-US" sz="1050" dirty="0">
                          <a:latin typeface="BIZ UDPゴシック" panose="020B0400000000000000" pitchFamily="50" charset="-128"/>
                          <a:ea typeface="BIZ UDPゴシック" panose="020B0400000000000000" pitchFamily="50" charset="-128"/>
                        </a:rPr>
                        <a:t>　研究開発の実施に当たっては、福島県及び国立研究開発法人国立環境研究所との３機関で緊密な連携・協力を行いながら、福島県環境創造センターを活動拠点として、民間・自治体への技術移転等を積極的に進めつつ、成果を着実に現場へ実装するとともに、住民の帰還や各自治体における帰還に係る計画立案、地元の農林業等の再生等にも貢献する。</a:t>
                      </a:r>
                    </a:p>
                    <a:p>
                      <a:r>
                        <a:rPr kumimoji="1" lang="ja-JP" altLang="en-US" sz="1050" dirty="0">
                          <a:latin typeface="BIZ UDPゴシック" panose="020B0400000000000000" pitchFamily="50" charset="-128"/>
                          <a:ea typeface="BIZ UDPゴシック" panose="020B0400000000000000" pitchFamily="50" charset="-128"/>
                        </a:rPr>
                        <a:t>　なお、福島県環境創造センターの活動は、令和６年度末に「環境創造センターにおける連携協力に関する基本協定」の有効期間である</a:t>
                      </a:r>
                      <a:r>
                        <a:rPr kumimoji="1" lang="en-US" altLang="ja-JP" sz="1050" dirty="0">
                          <a:latin typeface="BIZ UDPゴシック" panose="020B0400000000000000" pitchFamily="50" charset="-128"/>
                          <a:ea typeface="BIZ UDPゴシック" panose="020B0400000000000000" pitchFamily="50" charset="-128"/>
                        </a:rPr>
                        <a:t>10 </a:t>
                      </a:r>
                      <a:r>
                        <a:rPr kumimoji="1" lang="ja-JP" altLang="en-US" sz="1050" dirty="0">
                          <a:latin typeface="BIZ UDPゴシック" panose="020B0400000000000000" pitchFamily="50" charset="-128"/>
                          <a:ea typeface="BIZ UDPゴシック" panose="020B0400000000000000" pitchFamily="50" charset="-128"/>
                        </a:rPr>
                        <a:t>年を迎えることから、国や関係機関の意見・助言を踏まえて令和７年度以降の研究及び実施体制の見直しを行う。</a:t>
                      </a:r>
                    </a:p>
                    <a:p>
                      <a:r>
                        <a:rPr kumimoji="1" lang="ja-JP" altLang="en-US" sz="1050" dirty="0">
                          <a:latin typeface="BIZ UDPゴシック" panose="020B0400000000000000" pitchFamily="50" charset="-128"/>
                          <a:ea typeface="BIZ UDPゴシック" panose="020B0400000000000000" pitchFamily="50" charset="-128"/>
                        </a:rPr>
                        <a:t>　また、これらの成果を東京電力福島第一原子力発電所の廃止措置等に活用することを視野に入れて、あらゆる濃度の放射性物質の挙動に対応した研究開発を体系的に実施する。</a:t>
                      </a:r>
                    </a:p>
                    <a:p>
                      <a:endParaRPr kumimoji="1" lang="ja-JP" altLang="en-US" sz="1050" dirty="0">
                        <a:latin typeface="BIZ UDPゴシック" panose="020B0400000000000000" pitchFamily="50" charset="-128"/>
                        <a:ea typeface="BIZ UDPゴシック" panose="020B0400000000000000" pitchFamily="50" charset="-128"/>
                      </a:endParaRPr>
                    </a:p>
                    <a:p>
                      <a:endParaRPr kumimoji="1" lang="ja-JP" altLang="en-US" sz="1050" dirty="0">
                        <a:latin typeface="BIZ UDPゴシック" panose="020B0400000000000000" pitchFamily="50" charset="-128"/>
                        <a:ea typeface="BIZ UDPゴシック" panose="020B0400000000000000" pitchFamily="50" charset="-12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en-US" altLang="ja-JP" sz="1050" b="1" dirty="0">
                          <a:latin typeface="BIZ UDPゴシック" panose="020B0400000000000000" pitchFamily="50" charset="-128"/>
                          <a:ea typeface="BIZ UDPゴシック" panose="020B0400000000000000" pitchFamily="50" charset="-128"/>
                        </a:rPr>
                        <a:t>(3) </a:t>
                      </a:r>
                      <a:r>
                        <a:rPr kumimoji="1" lang="ja-JP" altLang="en-US" sz="1050" b="1" dirty="0">
                          <a:latin typeface="BIZ UDPゴシック" panose="020B0400000000000000" pitchFamily="50" charset="-128"/>
                          <a:ea typeface="BIZ UDPゴシック" panose="020B0400000000000000" pitchFamily="50" charset="-128"/>
                        </a:rPr>
                        <a:t>研究開発基盤の構築・強化</a:t>
                      </a:r>
                    </a:p>
                    <a:p>
                      <a:r>
                        <a:rPr kumimoji="1" lang="ja-JP" altLang="en-US" sz="1050" dirty="0">
                          <a:latin typeface="BIZ UDPゴシック" panose="020B0400000000000000" pitchFamily="50" charset="-128"/>
                          <a:ea typeface="BIZ UDPゴシック" panose="020B0400000000000000" pitchFamily="50" charset="-128"/>
                        </a:rPr>
                        <a:t>　関係機関と連携し、東京電力福島第一原子力発電所の廃止措置等に係る研究開発を行う上で必要な共通基盤技術の開発や研究開発基盤の整備・強化に取り組む。</a:t>
                      </a:r>
                    </a:p>
                    <a:p>
                      <a:r>
                        <a:rPr kumimoji="1" lang="ja-JP" altLang="en-US" sz="1050" dirty="0">
                          <a:latin typeface="BIZ UDPゴシック" panose="020B0400000000000000" pitchFamily="50" charset="-128"/>
                          <a:ea typeface="BIZ UDPゴシック" panose="020B0400000000000000" pitchFamily="50" charset="-128"/>
                        </a:rPr>
                        <a:t>　具体的には、東京電力福島第一原子力発電所内及び周辺環境に放出された放射性物質の調査等において必要とされる放射性物質の可視化・分析、放射線による腐食・材料劣化の影響評価やデジタル技術を用いた作業環境の放射線量・放射性物質濃度の推定・評価等、放射線に関わる共通基盤技術を開発する。</a:t>
                      </a:r>
                    </a:p>
                    <a:p>
                      <a:r>
                        <a:rPr kumimoji="1" lang="ja-JP" altLang="en-US" sz="1050" dirty="0">
                          <a:latin typeface="BIZ UDPゴシック" panose="020B0400000000000000" pitchFamily="50" charset="-128"/>
                          <a:ea typeface="BIZ UDPゴシック" panose="020B0400000000000000" pitchFamily="50" charset="-128"/>
                        </a:rPr>
                        <a:t>　また、大熊分析・研究センターの放射性物質分析・研究施設は、認可手続を経て建設工事を行い、廃止措置に伴って発生する放射性廃棄物・燃料デブリ等の分析・研究に必要な体制については、茨城地区と連携しながら技術開発を行い整備する。楢葉遠隔技術開発センターにおいては、遠隔操作機器・装置の開発実証施設を実規模試験等に供用するとともに、施設の利用拡大を進める。</a:t>
                      </a:r>
                    </a:p>
                    <a:p>
                      <a:r>
                        <a:rPr kumimoji="1" lang="ja-JP" altLang="en-US" sz="1050" dirty="0">
                          <a:latin typeface="BIZ UDPゴシック" panose="020B0400000000000000" pitchFamily="50" charset="-128"/>
                          <a:ea typeface="BIZ UDPゴシック" panose="020B0400000000000000" pitchFamily="50" charset="-128"/>
                        </a:rPr>
                        <a:t>　さらに、廃炉環境国際共同研究センターを中核として、放射性物質分析・研究施設や遠隔操作機器・装置の開発実証施設の活用を図りながら、機構内外の多様な知見を結集して研究開発と人材育成を行う。公募事業や国際会議の開催等を通じ、国内外の研究機関、大学、産業界を始めとする関係機関の人材が交流するネットワークの形成を図り、産学官が一体となった研究開発と人材育成を進める基盤を構築・強化する。</a:t>
                      </a:r>
                    </a:p>
                    <a:p>
                      <a:r>
                        <a:rPr kumimoji="1" lang="ja-JP" altLang="en-US" sz="1050" dirty="0">
                          <a:latin typeface="BIZ UDPゴシック" panose="020B0400000000000000" pitchFamily="50" charset="-128"/>
                          <a:ea typeface="BIZ UDPゴシック" panose="020B0400000000000000" pitchFamily="50" charset="-128"/>
                        </a:rPr>
                        <a:t>　基礎から実用化にわたる中長期的な現場ニーズに基づく研究課題を具体化し、国として統合した研究開発の活動を支援する。また、関係機関と連携を深め、成果を現場等へ橋渡しする仕組み作りを引き続き進める。</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13199815"/>
                  </a:ext>
                </a:extLst>
              </a:tr>
            </a:tbl>
          </a:graphicData>
        </a:graphic>
      </p:graphicFrame>
    </p:spTree>
    <p:extLst>
      <p:ext uri="{BB962C8B-B14F-4D97-AF65-F5344CB8AC3E}">
        <p14:creationId xmlns:p14="http://schemas.microsoft.com/office/powerpoint/2010/main" val="2859268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3D5C5-7F68-A10C-DE96-C652A7EF3150}"/>
            </a:ext>
          </a:extLst>
        </p:cNvPr>
        <p:cNvGrpSpPr/>
        <p:nvPr/>
      </p:nvGrpSpPr>
      <p:grpSpPr>
        <a:xfrm>
          <a:off x="0" y="0"/>
          <a:ext cx="0" cy="0"/>
          <a:chOff x="0" y="0"/>
          <a:chExt cx="0" cy="0"/>
        </a:xfrm>
      </p:grpSpPr>
      <p:sp>
        <p:nvSpPr>
          <p:cNvPr id="20" name="Rectangle 7">
            <a:extLst>
              <a:ext uri="{FF2B5EF4-FFF2-40B4-BE49-F238E27FC236}">
                <a16:creationId xmlns:a16="http://schemas.microsoft.com/office/drawing/2014/main" id="{8B815FD3-E9B8-8767-9526-B4AA6DB5AD9C}"/>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a:t>
            </a:r>
            <a:r>
              <a:rPr lang="zh-TW"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中長期目標</a:t>
            </a:r>
            <a:endParaRPr lang="zh-TW" altLang="en-US" sz="1800" spc="-50" dirty="0">
              <a:solidFill>
                <a:schemeClr val="bg1"/>
              </a:solidFill>
              <a:highlight>
                <a:srgbClr val="FF00FF"/>
              </a:highlight>
              <a:latin typeface="ＭＳ Ｐゴシック" panose="020B0600070205080204" charset="-128"/>
              <a:ea typeface="ＭＳ Ｐゴシック" panose="020B0600070205080204" charset="-128"/>
              <a:cs typeface="ＭＳ Ｐゴシック" panose="020B0600070205080204" charset="-128"/>
            </a:endParaRPr>
          </a:p>
        </p:txBody>
      </p:sp>
      <p:sp>
        <p:nvSpPr>
          <p:cNvPr id="23" name="スライド番号プレースホルダー 1">
            <a:extLst>
              <a:ext uri="{FF2B5EF4-FFF2-40B4-BE49-F238E27FC236}">
                <a16:creationId xmlns:a16="http://schemas.microsoft.com/office/drawing/2014/main" id="{D1736E72-6416-028F-33E1-31E6204C051D}"/>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4</a:t>
            </a:fld>
            <a:endParaRPr lang="ja-JP" altLang="en-US" sz="2400" dirty="0"/>
          </a:p>
        </p:txBody>
      </p:sp>
      <p:graphicFrame>
        <p:nvGraphicFramePr>
          <p:cNvPr id="6" name="表 6">
            <a:extLst>
              <a:ext uri="{FF2B5EF4-FFF2-40B4-BE49-F238E27FC236}">
                <a16:creationId xmlns:a16="http://schemas.microsoft.com/office/drawing/2014/main" id="{12E752E5-506D-75AB-C0BD-CA7A11D1648B}"/>
              </a:ext>
            </a:extLst>
          </p:cNvPr>
          <p:cNvGraphicFramePr>
            <a:graphicFrameLocks noGrp="1"/>
          </p:cNvGraphicFramePr>
          <p:nvPr>
            <p:extLst>
              <p:ext uri="{D42A27DB-BD31-4B8C-83A1-F6EECF244321}">
                <p14:modId xmlns:p14="http://schemas.microsoft.com/office/powerpoint/2010/main" val="1524276792"/>
              </p:ext>
            </p:extLst>
          </p:nvPr>
        </p:nvGraphicFramePr>
        <p:xfrm>
          <a:off x="91154" y="755868"/>
          <a:ext cx="9677334" cy="3931920"/>
        </p:xfrm>
        <a:graphic>
          <a:graphicData uri="http://schemas.openxmlformats.org/drawingml/2006/table">
            <a:tbl>
              <a:tblPr firstRow="1" bandRow="1">
                <a:tableStyleId>{5940675A-B579-460E-94D1-54222C63F5DA}</a:tableStyleId>
              </a:tblPr>
              <a:tblGrid>
                <a:gridCol w="3225778">
                  <a:extLst>
                    <a:ext uri="{9D8B030D-6E8A-4147-A177-3AD203B41FA5}">
                      <a16:colId xmlns:a16="http://schemas.microsoft.com/office/drawing/2014/main" val="3543683365"/>
                    </a:ext>
                  </a:extLst>
                </a:gridCol>
                <a:gridCol w="3225778">
                  <a:extLst>
                    <a:ext uri="{9D8B030D-6E8A-4147-A177-3AD203B41FA5}">
                      <a16:colId xmlns:a16="http://schemas.microsoft.com/office/drawing/2014/main" val="1373645954"/>
                    </a:ext>
                  </a:extLst>
                </a:gridCol>
                <a:gridCol w="3225778">
                  <a:extLst>
                    <a:ext uri="{9D8B030D-6E8A-4147-A177-3AD203B41FA5}">
                      <a16:colId xmlns:a16="http://schemas.microsoft.com/office/drawing/2014/main" val="1086799367"/>
                    </a:ext>
                  </a:extLst>
                </a:gridCol>
              </a:tblGrid>
              <a:tr h="370840">
                <a:tc>
                  <a:txBody>
                    <a:bodyPr/>
                    <a:lstStyle/>
                    <a:p>
                      <a:r>
                        <a:rPr kumimoji="1" lang="en-US" altLang="ja-JP" sz="1050" b="1" dirty="0">
                          <a:latin typeface="BIZ UDPゴシック" panose="020B0400000000000000" pitchFamily="50" charset="-128"/>
                          <a:ea typeface="BIZ UDPゴシック" panose="020B0400000000000000" pitchFamily="50" charset="-128"/>
                        </a:rPr>
                        <a:t>(1) </a:t>
                      </a:r>
                      <a:r>
                        <a:rPr kumimoji="1" lang="ja-JP" altLang="en-US" sz="1050" b="1" dirty="0">
                          <a:latin typeface="BIZ UDPゴシック" panose="020B0400000000000000" pitchFamily="50" charset="-128"/>
                          <a:ea typeface="BIZ UDPゴシック" panose="020B0400000000000000" pitchFamily="50" charset="-128"/>
                        </a:rPr>
                        <a:t>廃止措置等に向けた研究開発</a:t>
                      </a:r>
                    </a:p>
                    <a:p>
                      <a:r>
                        <a:rPr kumimoji="1" lang="ja-JP" altLang="en-US" sz="1050" dirty="0">
                          <a:latin typeface="BIZ UDPゴシック" panose="020B0400000000000000" pitchFamily="50" charset="-128"/>
                          <a:ea typeface="BIZ UDPゴシック" panose="020B0400000000000000" pitchFamily="50" charset="-128"/>
                        </a:rPr>
                        <a:t>　「東京電力ホールディングス（株）福島第一原子力発電所の廃止措置等に向けた中長期ロードマップ」（令和元年</a:t>
                      </a:r>
                      <a:r>
                        <a:rPr kumimoji="1" lang="en-US" altLang="ja-JP" sz="1050" dirty="0">
                          <a:latin typeface="BIZ UDPゴシック" panose="020B0400000000000000" pitchFamily="50" charset="-128"/>
                          <a:ea typeface="BIZ UDPゴシック" panose="020B0400000000000000" pitchFamily="50" charset="-128"/>
                        </a:rPr>
                        <a:t>12</a:t>
                      </a:r>
                      <a:r>
                        <a:rPr kumimoji="1" lang="ja-JP" altLang="en-US" sz="1050" dirty="0">
                          <a:latin typeface="BIZ UDPゴシック" panose="020B0400000000000000" pitchFamily="50" charset="-128"/>
                          <a:ea typeface="BIZ UDPゴシック" panose="020B0400000000000000" pitchFamily="50" charset="-128"/>
                        </a:rPr>
                        <a:t>月廃炉・汚染水対策関係閣僚等会議）や原子力損害賠償・廃炉等支援機構（以下「</a:t>
                      </a:r>
                      <a:r>
                        <a:rPr kumimoji="1" lang="en" altLang="ja-JP" sz="1050" dirty="0">
                          <a:latin typeface="BIZ UDPゴシック" panose="020B0400000000000000" pitchFamily="50" charset="-128"/>
                          <a:ea typeface="BIZ UDPゴシック" panose="020B0400000000000000" pitchFamily="50" charset="-128"/>
                        </a:rPr>
                        <a:t>NDF</a:t>
                      </a:r>
                      <a:r>
                        <a:rPr kumimoji="1" lang="ja-JP" altLang="en" sz="1050" dirty="0">
                          <a:latin typeface="BIZ UDPゴシック" panose="020B0400000000000000" pitchFamily="50" charset="-128"/>
                          <a:ea typeface="BIZ UDPゴシック" panose="020B0400000000000000" pitchFamily="50" charset="-128"/>
                        </a:rPr>
                        <a:t>」</a:t>
                      </a:r>
                      <a:r>
                        <a:rPr kumimoji="1" lang="ja-JP" altLang="en-US" sz="1050" dirty="0">
                          <a:latin typeface="BIZ UDPゴシック" panose="020B0400000000000000" pitchFamily="50" charset="-128"/>
                          <a:ea typeface="BIZ UDPゴシック" panose="020B0400000000000000" pitchFamily="50" charset="-128"/>
                        </a:rPr>
                        <a:t>という。）の方針をはじめ、中長期的な廃炉現場のニーズを踏まえて、機構の強みを最大限活用し、東京電力福島第一原子力発電所の廃止措置等に必要な研究開発に取り組む。その際、廃止措置等に向けた研究開発は、基礎基盤研究から東京電力等による現場実証まで産学官の多様な主体により実施されていることに留意し、機構でなければ実施できないものに特化して研究開発を実施する。</a:t>
                      </a:r>
                      <a:endParaRPr kumimoji="1" lang="en-US" altLang="ja-JP" sz="1050" dirty="0">
                        <a:latin typeface="BIZ UDPゴシック" panose="020B0400000000000000" pitchFamily="50" charset="-128"/>
                        <a:ea typeface="BIZ UDPゴシック" panose="020B0400000000000000" pitchFamily="50" charset="-128"/>
                      </a:endParaRPr>
                    </a:p>
                    <a:p>
                      <a:r>
                        <a:rPr kumimoji="1" lang="ja-JP" altLang="en-US" sz="1050" dirty="0">
                          <a:latin typeface="BIZ UDPゴシック" panose="020B0400000000000000" pitchFamily="50" charset="-128"/>
                          <a:ea typeface="BIZ UDPゴシック" panose="020B0400000000000000" pitchFamily="50" charset="-128"/>
                        </a:rPr>
                        <a:t>　具体的には、今後本格化していく燃料デブリの取り出しや取扱いに関する研究、アルファ核種等の放射性廃棄物の取扱い及び管理に関する研究等、機構がこれまで培ってきた技術と経験を活かせる研究に重点化を図った上で推進する。また、廃止措置等で得られた経験や知見を、バックエンド等の他の部門と連携・協働し、成果を相互に展開・応用していく仕組みを取り入れる。その際、東京電力や</a:t>
                      </a:r>
                      <a:r>
                        <a:rPr kumimoji="1" lang="en" altLang="ja-JP" sz="1050" dirty="0">
                          <a:latin typeface="BIZ UDPゴシック" panose="020B0400000000000000" pitchFamily="50" charset="-128"/>
                          <a:ea typeface="BIZ UDPゴシック" panose="020B0400000000000000" pitchFamily="50" charset="-128"/>
                        </a:rPr>
                        <a:t>NDF</a:t>
                      </a:r>
                      <a:r>
                        <a:rPr kumimoji="1" lang="ja-JP" altLang="en-US" sz="1050" dirty="0">
                          <a:latin typeface="BIZ UDPゴシック" panose="020B0400000000000000" pitchFamily="50" charset="-128"/>
                          <a:ea typeface="BIZ UDPゴシック" panose="020B0400000000000000" pitchFamily="50" charset="-128"/>
                        </a:rPr>
                        <a:t>等に対して、現場のニーズに即した技術や情報を適時的確に提供することにより安全性や効率性の高い廃止措置等の早期実現及び原子力の安全性向上に貢献する。</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en-US" altLang="ja-JP" sz="1050" b="1" dirty="0">
                          <a:latin typeface="BIZ UDPゴシック" panose="020B0400000000000000" pitchFamily="50" charset="-128"/>
                          <a:ea typeface="BIZ UDPゴシック" panose="020B0400000000000000" pitchFamily="50" charset="-128"/>
                        </a:rPr>
                        <a:t>(2) </a:t>
                      </a:r>
                      <a:r>
                        <a:rPr kumimoji="1" lang="ja-JP" altLang="en-US" sz="1050" b="1" dirty="0">
                          <a:latin typeface="BIZ UDPゴシック" panose="020B0400000000000000" pitchFamily="50" charset="-128"/>
                          <a:ea typeface="BIZ UDPゴシック" panose="020B0400000000000000" pitchFamily="50" charset="-128"/>
                        </a:rPr>
                        <a:t>環境回復に係る研究開発</a:t>
                      </a:r>
                      <a:endParaRPr kumimoji="1" lang="ja-JP" altLang="en-US" sz="1050" dirty="0">
                        <a:latin typeface="BIZ UDPゴシック" panose="020B0400000000000000" pitchFamily="50" charset="-128"/>
                        <a:ea typeface="BIZ UDPゴシック" panose="020B0400000000000000" pitchFamily="50" charset="-128"/>
                      </a:endParaRPr>
                    </a:p>
                    <a:p>
                      <a:r>
                        <a:rPr kumimoji="1" lang="ja-JP" altLang="en-US" sz="1050" dirty="0">
                          <a:latin typeface="BIZ UDPゴシック" panose="020B0400000000000000" pitchFamily="50" charset="-128"/>
                          <a:ea typeface="BIZ UDPゴシック" panose="020B0400000000000000" pitchFamily="50" charset="-128"/>
                        </a:rPr>
                        <a:t>「福島復興再生基本方針」（令和３年３月</a:t>
                      </a:r>
                      <a:r>
                        <a:rPr kumimoji="1" lang="en-US" altLang="ja-JP" sz="1050" dirty="0">
                          <a:latin typeface="BIZ UDPゴシック" panose="020B0400000000000000" pitchFamily="50" charset="-128"/>
                          <a:ea typeface="BIZ UDPゴシック" panose="020B0400000000000000" pitchFamily="50" charset="-128"/>
                        </a:rPr>
                        <a:t>26</a:t>
                      </a:r>
                      <a:r>
                        <a:rPr kumimoji="1" lang="ja-JP" altLang="en-US" sz="1050" dirty="0">
                          <a:latin typeface="BIZ UDPゴシック" panose="020B0400000000000000" pitchFamily="50" charset="-128"/>
                          <a:ea typeface="BIZ UDPゴシック" panose="020B0400000000000000" pitchFamily="50" charset="-128"/>
                        </a:rPr>
                        <a:t>日閣議決定）等の国の政策や福島県及び地元自治体等のニーズを踏まえて、福島において住民が安全に安心して生活する環境を整備するために必要な環境回復に係る研究開発を実施する。具体的には、福島県が定める「環境創造センター中長期取組方針」（平成</a:t>
                      </a:r>
                      <a:r>
                        <a:rPr kumimoji="1" lang="en-US" altLang="ja-JP" sz="1050" dirty="0">
                          <a:latin typeface="BIZ UDPゴシック" panose="020B0400000000000000" pitchFamily="50" charset="-128"/>
                          <a:ea typeface="BIZ UDPゴシック" panose="020B0400000000000000" pitchFamily="50" charset="-128"/>
                        </a:rPr>
                        <a:t>31</a:t>
                      </a:r>
                      <a:r>
                        <a:rPr kumimoji="1" lang="ja-JP" altLang="en-US" sz="1050" dirty="0">
                          <a:latin typeface="BIZ UDPゴシック" panose="020B0400000000000000" pitchFamily="50" charset="-128"/>
                          <a:ea typeface="BIZ UDPゴシック" panose="020B0400000000000000" pitchFamily="50" charset="-128"/>
                        </a:rPr>
                        <a:t>年２月改訂）を踏まえ、関係機関と連携しつつ、森林、河川域などの広いフィールドを対象とした放射性物質の環境動態に関する研究を行うとともに、その成果をもとに放射線量の可視化及び将来予測が可能なシステムを提供するなど、優先度の高い調査・研究開発を推進する。また、その成果を地元自治体等へと着実に還元し、住民の帰還や各自治体における帰還に係る計画立案、地元の農林業の再生等に貢献する。</a:t>
                      </a:r>
                    </a:p>
                    <a:p>
                      <a:endParaRPr kumimoji="1" lang="ja-JP" altLang="en-US" sz="1050" dirty="0">
                        <a:latin typeface="BIZ UDPゴシック" panose="020B0400000000000000" pitchFamily="50" charset="-128"/>
                        <a:ea typeface="BIZ UDPゴシック" panose="020B0400000000000000" pitchFamily="50" charset="-12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en-US" altLang="ja-JP" sz="1050" b="1" dirty="0">
                          <a:latin typeface="BIZ UDPゴシック" panose="020B0400000000000000" pitchFamily="50" charset="-128"/>
                          <a:ea typeface="BIZ UDPゴシック" panose="020B0400000000000000" pitchFamily="50" charset="-128"/>
                        </a:rPr>
                        <a:t>(3) </a:t>
                      </a:r>
                      <a:r>
                        <a:rPr kumimoji="1" lang="ja-JP" altLang="en-US" sz="1050" b="1" dirty="0">
                          <a:latin typeface="BIZ UDPゴシック" panose="020B0400000000000000" pitchFamily="50" charset="-128"/>
                          <a:ea typeface="BIZ UDPゴシック" panose="020B0400000000000000" pitchFamily="50" charset="-128"/>
                        </a:rPr>
                        <a:t>研究開発基盤の構築・強化</a:t>
                      </a:r>
                    </a:p>
                    <a:p>
                      <a:r>
                        <a:rPr kumimoji="1" lang="ja-JP" altLang="en-US" sz="1050" dirty="0">
                          <a:latin typeface="BIZ UDPゴシック" panose="020B0400000000000000" pitchFamily="50" charset="-128"/>
                          <a:ea typeface="BIZ UDPゴシック" panose="020B0400000000000000" pitchFamily="50" charset="-128"/>
                        </a:rPr>
                        <a:t>　機構は、関係機関と連携し、東京電力福島第一原子力発電所の廃止措置等に係る研究開発を行う上で必要な研究開発基盤の整備・強化に取り組む。大熊分析・研究センター等の分析施設については、早急に整備を進めるとともに、楢葉遠隔技術開発センターにおいて、遠隔操作機器・装置の開発・実証に係る取組を着実に推進する。また、廃炉環境国際共同研究センターを中核として、機構内外の多様な知見を結集し、研究開発と人材育成を行うとともに、産学官の人材が交流するネットワークを形成し、産学官が一体として研究開発と人材育成を進める基盤を構築・強化するとともに、基礎から実用化までの全てのフェーズで東京電力から示されるニーズをもとに研究計画が立案され、成果が橋渡しされる仕組み作りを引き続き進める。</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13199815"/>
                  </a:ext>
                </a:extLst>
              </a:tr>
            </a:tbl>
          </a:graphicData>
        </a:graphic>
      </p:graphicFrame>
    </p:spTree>
    <p:extLst>
      <p:ext uri="{BB962C8B-B14F-4D97-AF65-F5344CB8AC3E}">
        <p14:creationId xmlns:p14="http://schemas.microsoft.com/office/powerpoint/2010/main" val="3781716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令和</a:t>
            </a:r>
            <a:r>
              <a:rPr lang="en-US" altLang="ja-JP" sz="1800" spc="-50" dirty="0">
                <a:solidFill>
                  <a:schemeClr val="bg1"/>
                </a:solidFill>
                <a:latin typeface="ＭＳ Ｐゴシック" panose="020B0600070205080204" charset="-128"/>
                <a:cs typeface="ＭＳ Ｐゴシック" panose="020B0600070205080204" charset="-128"/>
              </a:rPr>
              <a:t>6</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年度計画</a:t>
            </a:r>
          </a:p>
        </p:txBody>
      </p:sp>
      <p:sp>
        <p:nvSpPr>
          <p:cNvPr id="25" name="スライド番号プレースホルダー 1">
            <a:extLst>
              <a:ext uri="{FF2B5EF4-FFF2-40B4-BE49-F238E27FC236}">
                <a16:creationId xmlns:a16="http://schemas.microsoft.com/office/drawing/2014/main" id="{3DCEFEFC-4931-4127-83BD-170DBA7F6B77}"/>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5</a:t>
            </a:fld>
            <a:endParaRPr lang="ja-JP" altLang="en-US" sz="2400" dirty="0"/>
          </a:p>
        </p:txBody>
      </p:sp>
      <p:graphicFrame>
        <p:nvGraphicFramePr>
          <p:cNvPr id="3" name="表 6">
            <a:extLst>
              <a:ext uri="{FF2B5EF4-FFF2-40B4-BE49-F238E27FC236}">
                <a16:creationId xmlns:a16="http://schemas.microsoft.com/office/drawing/2014/main" id="{514A1B15-5E90-0B60-622A-5B478F9F962B}"/>
              </a:ext>
            </a:extLst>
          </p:cNvPr>
          <p:cNvGraphicFramePr>
            <a:graphicFrameLocks noGrp="1"/>
          </p:cNvGraphicFramePr>
          <p:nvPr>
            <p:extLst>
              <p:ext uri="{D42A27DB-BD31-4B8C-83A1-F6EECF244321}">
                <p14:modId xmlns:p14="http://schemas.microsoft.com/office/powerpoint/2010/main" val="864041518"/>
              </p:ext>
            </p:extLst>
          </p:nvPr>
        </p:nvGraphicFramePr>
        <p:xfrm>
          <a:off x="91154" y="762748"/>
          <a:ext cx="9677334" cy="6263640"/>
        </p:xfrm>
        <a:graphic>
          <a:graphicData uri="http://schemas.openxmlformats.org/drawingml/2006/table">
            <a:tbl>
              <a:tblPr firstRow="1" bandRow="1">
                <a:tableStyleId>{5940675A-B579-460E-94D1-54222C63F5DA}</a:tableStyleId>
              </a:tblPr>
              <a:tblGrid>
                <a:gridCol w="3348237">
                  <a:extLst>
                    <a:ext uri="{9D8B030D-6E8A-4147-A177-3AD203B41FA5}">
                      <a16:colId xmlns:a16="http://schemas.microsoft.com/office/drawing/2014/main" val="3543683365"/>
                    </a:ext>
                  </a:extLst>
                </a:gridCol>
                <a:gridCol w="2940627">
                  <a:extLst>
                    <a:ext uri="{9D8B030D-6E8A-4147-A177-3AD203B41FA5}">
                      <a16:colId xmlns:a16="http://schemas.microsoft.com/office/drawing/2014/main" val="1373645954"/>
                    </a:ext>
                  </a:extLst>
                </a:gridCol>
                <a:gridCol w="3388470">
                  <a:extLst>
                    <a:ext uri="{9D8B030D-6E8A-4147-A177-3AD203B41FA5}">
                      <a16:colId xmlns:a16="http://schemas.microsoft.com/office/drawing/2014/main" val="1086799367"/>
                    </a:ext>
                  </a:extLst>
                </a:gridCol>
              </a:tblGrid>
              <a:tr h="370840">
                <a:tc>
                  <a:txBody>
                    <a:bodyPr/>
                    <a:lstStyle/>
                    <a:p>
                      <a:r>
                        <a:rPr kumimoji="1" lang="en-US" altLang="ja-JP" sz="900" b="1" dirty="0">
                          <a:latin typeface="BIZ UDPゴシック" panose="020B0400000000000000" pitchFamily="50" charset="-128"/>
                          <a:ea typeface="BIZ UDPゴシック" panose="020B0400000000000000" pitchFamily="50" charset="-128"/>
                        </a:rPr>
                        <a:t>(1) </a:t>
                      </a:r>
                      <a:r>
                        <a:rPr kumimoji="1" lang="ja-JP" altLang="en-US" sz="900" b="1" dirty="0">
                          <a:latin typeface="BIZ UDPゴシック" panose="020B0400000000000000" pitchFamily="50" charset="-128"/>
                          <a:ea typeface="BIZ UDPゴシック" panose="020B0400000000000000" pitchFamily="50" charset="-128"/>
                        </a:rPr>
                        <a:t>廃止措置等に向けた研究開発</a:t>
                      </a:r>
                    </a:p>
                    <a:p>
                      <a:r>
                        <a:rPr kumimoji="1" lang="ja-JP" altLang="en-US" sz="900" dirty="0">
                          <a:latin typeface="BIZ UDPゴシック" panose="020B0400000000000000" pitchFamily="50" charset="-128"/>
                          <a:ea typeface="BIZ UDPゴシック" panose="020B0400000000000000" pitchFamily="50" charset="-128"/>
                        </a:rPr>
                        <a:t>　燃料デブリの取出しに関する研究では、シミュレーションと核燃料物質等を用いた試験により、現場への適用性を踏まえた燃料デブリと放射性廃棄物の仕分けのための非破壊計測技術の開発を進める。また、原子炉格納容器</a:t>
                      </a:r>
                      <a:r>
                        <a:rPr kumimoji="1" lang="en-US" altLang="ja-JP"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原子炉圧力容器内の線源・線量率分布の高精度化、燃料デブリの放射線特性評価並びに計量管理に係る評価を行うためのデータ取得及び手法の開発を進める。さらに、内部調査や試験的取出しで採取される燃料デブリ等の分析結果、燃料デブリの溶解、微生物等の影響による経年変化を評価することにより、燃料デブリの性状を把握する。加えて、金属や酸化物の溶融現象等について各種解析コードを用いた解析により、事故進展挙動を把握する。これら最新の調査結果等と燃料デブリに関する知見、事故事象の解析・評価の成果等をデータベースに集約し、炉内状況推定図を適宜更新する。</a:t>
                      </a:r>
                    </a:p>
                    <a:p>
                      <a:r>
                        <a:rPr kumimoji="1" lang="ja-JP" altLang="en-US" sz="900" dirty="0">
                          <a:latin typeface="BIZ UDPゴシック" panose="020B0400000000000000" pitchFamily="50" charset="-128"/>
                          <a:ea typeface="BIZ UDPゴシック" panose="020B0400000000000000" pitchFamily="50" charset="-128"/>
                        </a:rPr>
                        <a:t>燃料デブリの保管、管理に関しては、放射線効果の評価方法の合理化と放射線による水素発生等のリスクの抑制・低減化の方策を検討する。また、水素の燃焼や拡散・分布を解析や試験で把握し、施設等での換気や雰囲気制御の検討を進める。これらの燃料デブリに関する研究について相互の連携を図ることにより、燃料デブリの安全な取出し及び取扱いに資するよう、適時に効果的な成果を得られるようにする。</a:t>
                      </a:r>
                    </a:p>
                    <a:p>
                      <a:r>
                        <a:rPr kumimoji="1" lang="ja-JP" altLang="en-US" sz="900" dirty="0">
                          <a:latin typeface="BIZ UDPゴシック" panose="020B0400000000000000" pitchFamily="50" charset="-128"/>
                          <a:ea typeface="BIZ UDPゴシック" panose="020B0400000000000000" pitchFamily="50" charset="-128"/>
                        </a:rPr>
                        <a:t>放射性廃棄物の取扱い及びその管理等に関する研究では、合理的な性状把握・評価方法の構築に向け、分析施設での分析を継続し、得られたデータを蓄積するとともに、データベースを利用した放射性廃棄物の含有放射能量の推定手法や分析計画法の検討を進める。また、放射性廃棄物に含まれる放射性核種や化学物質の特徴を踏まえ、セメント固化など常温付近での処理方法を中心に、所期の固化体性能を確保できる処理条件の選定方法を検討するとともに、性状把握の不確実性を考慮し、安全に処分し得る処理方策・処分概念の合理的な検討手法の構築に取り組む。これらの研究開発は、放射性廃棄物の性状把握、処理、処分の要素技術ごとに並行して取り組みつつ、相互の連携を図ることにより、放射性廃棄物管理全体の合理化につなげ、適時に効果的な成果を得られるよう進める。</a:t>
                      </a:r>
                    </a:p>
                    <a:p>
                      <a:r>
                        <a:rPr kumimoji="1" lang="ja-JP" altLang="en-US" sz="900" dirty="0">
                          <a:latin typeface="BIZ UDPゴシック" panose="020B0400000000000000" pitchFamily="50" charset="-128"/>
                          <a:ea typeface="BIZ UDPゴシック" panose="020B0400000000000000" pitchFamily="50" charset="-128"/>
                        </a:rPr>
                        <a:t>他の拠点等との連携プロジェクトを継続し、得られた成果を機構内施設の廃止措置等に活用する。また、得られた成果はデータベースに集約して公開し、既存の原子力施設の廃止措置や放射性廃棄物管理等の安全性向上にも寄与することを目指す。</a:t>
                      </a:r>
                      <a:endParaRPr kumimoji="1" lang="en-US" altLang="ja-JP" sz="900" dirty="0">
                        <a:latin typeface="BIZ UDPゴシック" panose="020B0400000000000000" pitchFamily="50" charset="-128"/>
                        <a:ea typeface="BIZ UDPゴシック" panose="020B0400000000000000" pitchFamily="50" charset="-12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en-US" altLang="ja-JP" sz="900" b="1" dirty="0">
                          <a:latin typeface="BIZ UDPゴシック" panose="020B0400000000000000" pitchFamily="50" charset="-128"/>
                          <a:ea typeface="BIZ UDPゴシック" panose="020B0400000000000000" pitchFamily="50" charset="-128"/>
                        </a:rPr>
                        <a:t>(2) </a:t>
                      </a:r>
                      <a:r>
                        <a:rPr kumimoji="1" lang="ja-JP" altLang="en-US" sz="900" b="1" dirty="0">
                          <a:latin typeface="BIZ UDPゴシック" panose="020B0400000000000000" pitchFamily="50" charset="-128"/>
                          <a:ea typeface="BIZ UDPゴシック" panose="020B0400000000000000" pitchFamily="50" charset="-128"/>
                        </a:rPr>
                        <a:t>環境回復に係る研究開発</a:t>
                      </a:r>
                    </a:p>
                    <a:p>
                      <a:r>
                        <a:rPr kumimoji="1" lang="ja-JP" altLang="en-US" sz="900" dirty="0">
                          <a:latin typeface="BIZ UDPゴシック" panose="020B0400000000000000" pitchFamily="50" charset="-128"/>
                          <a:ea typeface="BIZ UDPゴシック" panose="020B0400000000000000" pitchFamily="50" charset="-128"/>
                        </a:rPr>
                        <a:t>　福島県が定めた「環境創造センター中長期取組方針（フェーズ３）」（福島県環境創造センター運営戦略会議策定）を踏まえ、福島県及び国立研究開発法人国立環境研究所（以下「</a:t>
                      </a:r>
                      <a:r>
                        <a:rPr kumimoji="1" lang="en" altLang="ja-JP" sz="900" dirty="0">
                          <a:latin typeface="BIZ UDPゴシック" panose="020B0400000000000000" pitchFamily="50" charset="-128"/>
                          <a:ea typeface="BIZ UDPゴシック" panose="020B0400000000000000" pitchFamily="50" charset="-128"/>
                        </a:rPr>
                        <a:t>NIES</a:t>
                      </a:r>
                      <a:r>
                        <a:rPr kumimoji="1" lang="ja-JP" altLang="en"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という。 ）との３機関で緊密な連携・協力を行いながら研究開発に取り組む。</a:t>
                      </a:r>
                    </a:p>
                    <a:p>
                      <a:r>
                        <a:rPr kumimoji="1" lang="ja-JP" altLang="en-US" sz="900" dirty="0">
                          <a:latin typeface="BIZ UDPゴシック" panose="020B0400000000000000" pitchFamily="50" charset="-128"/>
                          <a:ea typeface="BIZ UDPゴシック" panose="020B0400000000000000" pitchFamily="50" charset="-128"/>
                        </a:rPr>
                        <a:t>森林、河川域等の広いフィールドを対象とした放射性物質の環境動態に関わる研究とそれに基づく将来予測が可能なシステムの提供については、様々な分析手法を組み合わせて環境中における放射性物質の存在形態や生態系への放射性物質移行メカニズムを明らかにし、シミュレーションを用いた生態系内の将来濃度の推定手法を整備して、長期にわたる影響評価・予測を自治体や関係機関</a:t>
                      </a:r>
                    </a:p>
                    <a:p>
                      <a:r>
                        <a:rPr kumimoji="1" lang="ja-JP" altLang="en-US" sz="900" dirty="0">
                          <a:latin typeface="BIZ UDPゴシック" panose="020B0400000000000000" pitchFamily="50" charset="-128"/>
                          <a:ea typeface="BIZ UDPゴシック" panose="020B0400000000000000" pitchFamily="50" charset="-128"/>
                        </a:rPr>
                        <a:t>などに分かりやすく提示する。</a:t>
                      </a:r>
                    </a:p>
                    <a:p>
                      <a:r>
                        <a:rPr kumimoji="1" lang="ja-JP" altLang="en-US" sz="900" dirty="0">
                          <a:latin typeface="BIZ UDPゴシック" panose="020B0400000000000000" pitchFamily="50" charset="-128"/>
                          <a:ea typeface="BIZ UDPゴシック" panose="020B0400000000000000" pitchFamily="50" charset="-128"/>
                        </a:rPr>
                        <a:t>環境動態分野の研究の実施に当たっては令和７年度からの福島国際研究教育機構（以下「</a:t>
                      </a:r>
                      <a:r>
                        <a:rPr kumimoji="1" lang="en" altLang="ja-JP" sz="900" dirty="0">
                          <a:latin typeface="BIZ UDPゴシック" panose="020B0400000000000000" pitchFamily="50" charset="-128"/>
                          <a:ea typeface="BIZ UDPゴシック" panose="020B0400000000000000" pitchFamily="50" charset="-128"/>
                        </a:rPr>
                        <a:t>F-REI</a:t>
                      </a:r>
                      <a:r>
                        <a:rPr kumimoji="1" lang="ja-JP" altLang="en" sz="900" dirty="0">
                          <a:latin typeface="BIZ UDPゴシック" panose="020B0400000000000000" pitchFamily="50" charset="-128"/>
                          <a:ea typeface="BIZ UDPゴシック" panose="020B0400000000000000" pitchFamily="50" charset="-128"/>
                        </a:rPr>
                        <a:t>」</a:t>
                      </a:r>
                      <a:r>
                        <a:rPr kumimoji="1" lang="ja-JP" altLang="en-US" sz="900" dirty="0">
                          <a:latin typeface="BIZ UDPゴシック" panose="020B0400000000000000" pitchFamily="50" charset="-128"/>
                          <a:ea typeface="BIZ UDPゴシック" panose="020B0400000000000000" pitchFamily="50" charset="-128"/>
                        </a:rPr>
                        <a:t>という。 ）との統合に向け、 </a:t>
                      </a:r>
                      <a:r>
                        <a:rPr kumimoji="1" lang="en" altLang="ja-JP" sz="900" dirty="0">
                          <a:latin typeface="BIZ UDPゴシック" panose="020B0400000000000000" pitchFamily="50" charset="-128"/>
                          <a:ea typeface="BIZ UDPゴシック" panose="020B0400000000000000" pitchFamily="50" charset="-128"/>
                        </a:rPr>
                        <a:t>F-REI</a:t>
                      </a:r>
                      <a:r>
                        <a:rPr kumimoji="1" lang="ja-JP" altLang="en-US" sz="900" dirty="0">
                          <a:latin typeface="BIZ UDPゴシック" panose="020B0400000000000000" pitchFamily="50" charset="-128"/>
                          <a:ea typeface="BIZ UDPゴシック" panose="020B0400000000000000" pitchFamily="50" charset="-128"/>
                        </a:rPr>
                        <a:t>や </a:t>
                      </a:r>
                      <a:r>
                        <a:rPr kumimoji="1" lang="en" altLang="ja-JP" sz="900" dirty="0">
                          <a:latin typeface="BIZ UDPゴシック" panose="020B0400000000000000" pitchFamily="50" charset="-128"/>
                          <a:ea typeface="BIZ UDPゴシック" panose="020B0400000000000000" pitchFamily="50" charset="-128"/>
                        </a:rPr>
                        <a:t>NIES</a:t>
                      </a:r>
                      <a:r>
                        <a:rPr kumimoji="1" lang="ja-JP" altLang="en-US" sz="900" dirty="0">
                          <a:latin typeface="BIZ UDPゴシック" panose="020B0400000000000000" pitchFamily="50" charset="-128"/>
                          <a:ea typeface="BIZ UDPゴシック" panose="020B0400000000000000" pitchFamily="50" charset="-128"/>
                        </a:rPr>
                        <a:t>と緊密に連携し、令和７年度以降の研究計画や実施体制を見据えた研究展開と体制整備を進める。放射線量の可視化については、モニタリングデータ分析技術の高度化により、今後の避難指示解除に向けた取組の進展を見据え、帰還困難区域の空間線量率の分布状況を高い精度で推定する手法を検討する。また、線量率分布と生活行動パターンに基づく被ばく評価手法を検討し、避難指示解除の根拠となる有用な知見を提供する。得られた環境動態・モニタリングに関する知見は、福島県総合環境情報サイト</a:t>
                      </a:r>
                      <a:r>
                        <a:rPr kumimoji="1" lang="en" altLang="ja-JP" sz="900" dirty="0" err="1">
                          <a:latin typeface="BIZ UDPゴシック" panose="020B0400000000000000" pitchFamily="50" charset="-128"/>
                          <a:ea typeface="BIZ UDPゴシック" panose="020B0400000000000000" pitchFamily="50" charset="-128"/>
                        </a:rPr>
                        <a:t>FaCE!S</a:t>
                      </a:r>
                      <a:r>
                        <a:rPr kumimoji="1" lang="ja-JP" altLang="en-US" sz="900" dirty="0">
                          <a:latin typeface="BIZ UDPゴシック" panose="020B0400000000000000" pitchFamily="50" charset="-128"/>
                          <a:ea typeface="BIZ UDPゴシック" panose="020B0400000000000000" pitchFamily="50" charset="-128"/>
                        </a:rPr>
                        <a:t>に取りまとめ、成果の普及のための情報提供を継続する。</a:t>
                      </a:r>
                    </a:p>
                    <a:p>
                      <a:r>
                        <a:rPr kumimoji="1" lang="ja-JP" altLang="en-US" sz="900" dirty="0">
                          <a:latin typeface="BIZ UDPゴシック" panose="020B0400000000000000" pitchFamily="50" charset="-128"/>
                          <a:ea typeface="BIZ UDPゴシック" panose="020B0400000000000000" pitchFamily="50" charset="-128"/>
                        </a:rPr>
                        <a:t>また、令和５年度に発足した </a:t>
                      </a:r>
                      <a:r>
                        <a:rPr kumimoji="1" lang="en" altLang="ja-JP" sz="900" dirty="0">
                          <a:latin typeface="BIZ UDPゴシック" panose="020B0400000000000000" pitchFamily="50" charset="-128"/>
                          <a:ea typeface="BIZ UDPゴシック" panose="020B0400000000000000" pitchFamily="50" charset="-128"/>
                        </a:rPr>
                        <a:t>F-REI</a:t>
                      </a:r>
                      <a:r>
                        <a:rPr kumimoji="1" lang="ja-JP" altLang="en-US" sz="900" dirty="0">
                          <a:latin typeface="BIZ UDPゴシック" panose="020B0400000000000000" pitchFamily="50" charset="-128"/>
                          <a:ea typeface="BIZ UDPゴシック" panose="020B0400000000000000" pitchFamily="50" charset="-128"/>
                        </a:rPr>
                        <a:t>と連携し、 令和７年度からの統合に向けた先行研究を実施する。</a:t>
                      </a:r>
                    </a:p>
                    <a:p>
                      <a:r>
                        <a:rPr kumimoji="1" lang="ja-JP" altLang="en-US" sz="900" dirty="0">
                          <a:latin typeface="BIZ UDPゴシック" panose="020B0400000000000000" pitchFamily="50" charset="-128"/>
                          <a:ea typeface="BIZ UDPゴシック" panose="020B0400000000000000" pitchFamily="50" charset="-128"/>
                        </a:rPr>
                        <a:t>福島県環境創造センターにおける活動においては、フェーズ３までの </a:t>
                      </a:r>
                      <a:r>
                        <a:rPr kumimoji="1" lang="en-US" altLang="ja-JP" sz="900" dirty="0">
                          <a:latin typeface="BIZ UDPゴシック" panose="020B0400000000000000" pitchFamily="50" charset="-128"/>
                          <a:ea typeface="BIZ UDPゴシック" panose="020B0400000000000000" pitchFamily="50" charset="-128"/>
                        </a:rPr>
                        <a:t>10</a:t>
                      </a:r>
                      <a:r>
                        <a:rPr kumimoji="1" lang="ja-JP" altLang="en-US" sz="900" dirty="0">
                          <a:latin typeface="BIZ UDPゴシック" panose="020B0400000000000000" pitchFamily="50" charset="-128"/>
                          <a:ea typeface="BIZ UDPゴシック" panose="020B0400000000000000" pitchFamily="50" charset="-128"/>
                        </a:rPr>
                        <a:t>年間の調査研究成果の取りまとめを進めるとともに、国や関係機関の意見・助言を踏まえて令和７年度以降の研究計画及び実施体制を定める。</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en-US" altLang="ja-JP" sz="900" b="1" dirty="0">
                          <a:latin typeface="BIZ UDPゴシック" panose="020B0400000000000000" pitchFamily="50" charset="-128"/>
                          <a:ea typeface="BIZ UDPゴシック" panose="020B0400000000000000" pitchFamily="50" charset="-128"/>
                        </a:rPr>
                        <a:t>(3) </a:t>
                      </a:r>
                      <a:r>
                        <a:rPr kumimoji="1" lang="ja-JP" altLang="en-US" sz="900" b="1" dirty="0">
                          <a:latin typeface="BIZ UDPゴシック" panose="020B0400000000000000" pitchFamily="50" charset="-128"/>
                          <a:ea typeface="BIZ UDPゴシック" panose="020B0400000000000000" pitchFamily="50" charset="-128"/>
                        </a:rPr>
                        <a:t>研究開発基盤の構築・強化</a:t>
                      </a:r>
                    </a:p>
                    <a:p>
                      <a:r>
                        <a:rPr kumimoji="1" lang="ja-JP" altLang="en-US" sz="900" dirty="0">
                          <a:latin typeface="BIZ UDPゴシック" panose="020B0400000000000000" pitchFamily="50" charset="-128"/>
                          <a:ea typeface="BIZ UDPゴシック" panose="020B0400000000000000" pitchFamily="50" charset="-128"/>
                        </a:rPr>
                        <a:t>　関係機関と連携し、東京電力福島第一原子力発電所の廃止措置等に係る研究開発を行う上で必要な共通基盤技術の開発や研究開発基盤の整備・強化に引き続き取り組む。</a:t>
                      </a:r>
                    </a:p>
                    <a:p>
                      <a:r>
                        <a:rPr kumimoji="1" lang="ja-JP" altLang="en-US" sz="900" dirty="0">
                          <a:latin typeface="BIZ UDPゴシック" panose="020B0400000000000000" pitchFamily="50" charset="-128"/>
                          <a:ea typeface="BIZ UDPゴシック" panose="020B0400000000000000" pitchFamily="50" charset="-128"/>
                        </a:rPr>
                        <a:t>放射線計測技術・３次元可視化システム、ダスト計測技術及び燃料デブリ・放射性廃棄物等への適用のための遠隔・その場・迅速簡易分析技術の開発に引き続き取り組む。また、廃炉現場にて実証を進めることで放射性物質の可視化・分析技術の高度化を図る。さらに、デジタル技術を用いた作業環境の放射線量・放射性物質濃度の推定・評価・可視化に係る技術開発を進める。加えて、放射線等による構造物や保管容器等の腐食機構と腐食進展予測に基づく長期的な健全性評価手法の開発を進めるとともに、遠隔機器操作支援に向け、実空間で取得したデータを仮想空間に取り込み、遠隔機器の操作に活用する手法を引き続き検討する。</a:t>
                      </a:r>
                    </a:p>
                    <a:p>
                      <a:r>
                        <a:rPr kumimoji="1" lang="ja-JP" altLang="en-US" sz="900" dirty="0">
                          <a:latin typeface="BIZ UDPゴシック" panose="020B0400000000000000" pitchFamily="50" charset="-128"/>
                          <a:ea typeface="BIZ UDPゴシック" panose="020B0400000000000000" pitchFamily="50" charset="-128"/>
                        </a:rPr>
                        <a:t>放射性物質分析・研究施設においては、安全確保を第一に、まず第１棟において、 </a:t>
                      </a:r>
                      <a:r>
                        <a:rPr kumimoji="1" lang="en" altLang="ja-JP" sz="900" dirty="0">
                          <a:latin typeface="BIZ UDPゴシック" panose="020B0400000000000000" pitchFamily="50" charset="-128"/>
                          <a:ea typeface="BIZ UDPゴシック" panose="020B0400000000000000" pitchFamily="50" charset="-128"/>
                        </a:rPr>
                        <a:t>ALPS</a:t>
                      </a:r>
                      <a:r>
                        <a:rPr kumimoji="1" lang="ja-JP" altLang="en-US" sz="900" dirty="0">
                          <a:latin typeface="BIZ UDPゴシック" panose="020B0400000000000000" pitchFamily="50" charset="-128"/>
                          <a:ea typeface="BIZ UDPゴシック" panose="020B0400000000000000" pitchFamily="50" charset="-128"/>
                        </a:rPr>
                        <a:t>処理水の第三者分析を、 客観性及び透明性の観点から </a:t>
                      </a:r>
                      <a:r>
                        <a:rPr kumimoji="1" lang="en" altLang="ja-JP" sz="900" dirty="0">
                          <a:latin typeface="BIZ UDPゴシック" panose="020B0400000000000000" pitchFamily="50" charset="-128"/>
                          <a:ea typeface="BIZ UDPゴシック" panose="020B0400000000000000" pitchFamily="50" charset="-128"/>
                        </a:rPr>
                        <a:t>ISO/IEC17025</a:t>
                      </a:r>
                      <a:r>
                        <a:rPr kumimoji="1" lang="ja-JP" altLang="en-US" sz="900" dirty="0">
                          <a:latin typeface="BIZ UDPゴシック" panose="020B0400000000000000" pitchFamily="50" charset="-128"/>
                          <a:ea typeface="BIZ UDPゴシック" panose="020B0400000000000000" pitchFamily="50" charset="-128"/>
                        </a:rPr>
                        <a:t>に基づき分析値の品質と信頼性を確保し、 的確に実施するほか、 放射性廃棄物の分析を、新規ニーズへの対応を含め、適切に実施する。</a:t>
                      </a:r>
                      <a:endParaRPr kumimoji="1" lang="en-US" altLang="ja-JP" sz="900" dirty="0">
                        <a:latin typeface="BIZ UDPゴシック" panose="020B0400000000000000" pitchFamily="50" charset="-128"/>
                        <a:ea typeface="BIZ UDPゴシック" panose="020B0400000000000000" pitchFamily="50" charset="-128"/>
                      </a:endParaRPr>
                    </a:p>
                    <a:p>
                      <a:r>
                        <a:rPr kumimoji="1" lang="ja-JP" altLang="en-US" sz="900" dirty="0">
                          <a:latin typeface="BIZ UDPゴシック" panose="020B0400000000000000" pitchFamily="50" charset="-128"/>
                          <a:ea typeface="BIZ UDPゴシック" panose="020B0400000000000000" pitchFamily="50" charset="-128"/>
                        </a:rPr>
                        <a:t>また、第２棟について、認可取得へ向けた対応を完了して着工し、建設工事・設備整備を進める。 さらに、 第１棟における実務経験蓄積等を通じて、第１棟の運用・分析体制拡充、第２棟に向けた人材育成を図る。</a:t>
                      </a:r>
                    </a:p>
                    <a:p>
                      <a:r>
                        <a:rPr kumimoji="1" lang="ja-JP" altLang="en-US" sz="900" dirty="0">
                          <a:latin typeface="BIZ UDPゴシック" panose="020B0400000000000000" pitchFamily="50" charset="-128"/>
                          <a:ea typeface="BIZ UDPゴシック" panose="020B0400000000000000" pitchFamily="50" charset="-128"/>
                        </a:rPr>
                        <a:t>楢葉遠隔技術開発センターにおいては、遠隔操作機器・装置の開発実証施設等の利用拡大を進めるため、関係機関等ニーズの把握、遠隔操作機器の性能・機能及び操作技術の向上に資する情報の提供、施設利用者の作業支援の充実、学会等における施設紹介活動等を継続する。また、東京電力福島第一原子力発電所の原</a:t>
                      </a:r>
                    </a:p>
                    <a:p>
                      <a:r>
                        <a:rPr kumimoji="1" lang="ja-JP" altLang="en-US" sz="900" dirty="0">
                          <a:latin typeface="BIZ UDPゴシック" panose="020B0400000000000000" pitchFamily="50" charset="-128"/>
                          <a:ea typeface="BIZ UDPゴシック" panose="020B0400000000000000" pitchFamily="50" charset="-128"/>
                        </a:rPr>
                        <a:t>子炉建屋内のデジタルデータ整備を進める。</a:t>
                      </a:r>
                    </a:p>
                    <a:p>
                      <a:r>
                        <a:rPr kumimoji="1" lang="ja-JP" altLang="en-US" sz="900" dirty="0">
                          <a:latin typeface="BIZ UDPゴシック" panose="020B0400000000000000" pitchFamily="50" charset="-128"/>
                          <a:ea typeface="BIZ UDPゴシック" panose="020B0400000000000000" pitchFamily="50" charset="-128"/>
                        </a:rPr>
                        <a:t>廃炉環境国際共同研究センターでは、放射性物質分析・研究施設や遠隔操作機器・装置の開発実証施設を活用しつつ、公募事業、国際会議の開催、国際協力研究等を通じて得られたネットワークを活用・強化し、機構内外の関係機関と連携した研究開発と人材育成を進める。</a:t>
                      </a:r>
                    </a:p>
                    <a:p>
                      <a:r>
                        <a:rPr kumimoji="1" lang="ja-JP" altLang="en-US" sz="900" dirty="0">
                          <a:latin typeface="BIZ UDPゴシック" panose="020B0400000000000000" pitchFamily="50" charset="-128"/>
                          <a:ea typeface="BIZ UDPゴシック" panose="020B0400000000000000" pitchFamily="50" charset="-128"/>
                        </a:rPr>
                        <a:t>中長期的な現場ニーズに基づく研究課題を具体化した「基礎・基盤研究の全体マップ」については、 東京電力福島第一原子力発電所の廃止措置等の進捗に応じて更新するとともに、公募事業等に活用する。国、関係機関等と研究開発計画及び成果を共有し、統合した研究開発の活動を支援する。</a:t>
                      </a:r>
                    </a:p>
                    <a:p>
                      <a:r>
                        <a:rPr kumimoji="1" lang="ja-JP" altLang="en-US" sz="900" dirty="0">
                          <a:latin typeface="BIZ UDPゴシック" panose="020B0400000000000000" pitchFamily="50" charset="-128"/>
                          <a:ea typeface="BIZ UDPゴシック" panose="020B0400000000000000" pitchFamily="50" charset="-128"/>
                        </a:rPr>
                        <a:t>また、原子力以外の他分野との連携を図ることにより、関係機関とのネットワークを拡張する。関係機関と連携した現場ニーズに基づく研究開発の実施及び現場との成果の共有により、現場への研究開発成果の橋渡しを進める。</a:t>
                      </a:r>
                      <a:endParaRPr kumimoji="1" lang="en-US" altLang="ja-JP" sz="900" dirty="0">
                        <a:latin typeface="BIZ UDPゴシック" panose="020B0400000000000000" pitchFamily="50" charset="-128"/>
                        <a:ea typeface="BIZ UDPゴシック" panose="020B0400000000000000" pitchFamily="50" charset="-12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13199815"/>
                  </a:ext>
                </a:extLst>
              </a:tr>
            </a:tbl>
          </a:graphicData>
        </a:graphic>
      </p:graphicFrame>
    </p:spTree>
    <p:extLst>
      <p:ext uri="{BB962C8B-B14F-4D97-AF65-F5344CB8AC3E}">
        <p14:creationId xmlns:p14="http://schemas.microsoft.com/office/powerpoint/2010/main" val="2927015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843EE-69D2-70A4-FAC9-274E682E50C4}"/>
            </a:ext>
          </a:extLst>
        </p:cNvPr>
        <p:cNvGrpSpPr/>
        <p:nvPr/>
      </p:nvGrpSpPr>
      <p:grpSpPr>
        <a:xfrm>
          <a:off x="0" y="0"/>
          <a:ext cx="0" cy="0"/>
          <a:chOff x="0" y="0"/>
          <a:chExt cx="0" cy="0"/>
        </a:xfrm>
      </p:grpSpPr>
      <p:sp>
        <p:nvSpPr>
          <p:cNvPr id="20" name="Rectangle 7">
            <a:extLst>
              <a:ext uri="{FF2B5EF4-FFF2-40B4-BE49-F238E27FC236}">
                <a16:creationId xmlns:a16="http://schemas.microsoft.com/office/drawing/2014/main" id="{248F9D6A-73E9-33F5-2A49-82C0CD7C54D1}"/>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第</a:t>
            </a:r>
            <a:r>
              <a:rPr lang="en-US" altLang="ja-JP"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4</a:t>
            </a:r>
            <a:r>
              <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期</a:t>
            </a:r>
            <a:r>
              <a:rPr lang="zh-TW"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中長期</a:t>
            </a:r>
            <a:r>
              <a:rPr lang="ja-JP" altLang="en-US" sz="1800" spc="-50" dirty="0">
                <a:solidFill>
                  <a:schemeClr val="bg1"/>
                </a:solidFill>
                <a:latin typeface="ＭＳ Ｐゴシック" panose="020B0600070205080204" charset="-128"/>
                <a:cs typeface="ＭＳ Ｐゴシック" panose="020B0600070205080204" charset="-128"/>
              </a:rPr>
              <a:t>計画</a:t>
            </a:r>
            <a:r>
              <a:rPr lang="en-US" altLang="ja-JP" sz="1800" spc="-50" dirty="0">
                <a:solidFill>
                  <a:schemeClr val="bg1"/>
                </a:solidFill>
                <a:latin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cs typeface="ＭＳ Ｐゴシック" panose="020B0600070205080204" charset="-128"/>
              </a:rPr>
              <a:t>目標 </a:t>
            </a:r>
            <a:r>
              <a:rPr lang="en-US" altLang="ja-JP" sz="1800" spc="-50" dirty="0">
                <a:solidFill>
                  <a:schemeClr val="bg1"/>
                </a:solidFill>
                <a:latin typeface="ＭＳ Ｐゴシック" panose="020B0600070205080204" charset="-128"/>
                <a:cs typeface="ＭＳ Ｐゴシック" panose="020B0600070205080204" charset="-128"/>
              </a:rPr>
              <a:t>(</a:t>
            </a:r>
            <a:r>
              <a:rPr lang="ja-JP" altLang="en-US" sz="1800" spc="-50" dirty="0">
                <a:solidFill>
                  <a:schemeClr val="bg1"/>
                </a:solidFill>
                <a:latin typeface="ＭＳ Ｐゴシック" panose="020B0600070205080204" charset="-128"/>
                <a:cs typeface="ＭＳ Ｐゴシック" panose="020B0600070205080204" charset="-128"/>
              </a:rPr>
              <a:t>環境部分のみ拡大</a:t>
            </a:r>
            <a:r>
              <a:rPr lang="en-US" altLang="ja-JP" sz="1800" spc="-50" dirty="0">
                <a:solidFill>
                  <a:schemeClr val="bg1"/>
                </a:solidFill>
                <a:latin typeface="ＭＳ Ｐゴシック" panose="020B0600070205080204" charset="-128"/>
                <a:cs typeface="ＭＳ Ｐゴシック" panose="020B0600070205080204" charset="-128"/>
              </a:rPr>
              <a:t>)</a:t>
            </a:r>
            <a:endParaRPr lang="zh-TW" altLang="en-US" sz="1800" spc="-50" dirty="0">
              <a:solidFill>
                <a:schemeClr val="bg1"/>
              </a:solidFill>
              <a:highlight>
                <a:srgbClr val="FF00FF"/>
              </a:highlight>
              <a:latin typeface="ＭＳ Ｐゴシック" panose="020B0600070205080204" charset="-128"/>
              <a:ea typeface="ＭＳ Ｐゴシック" panose="020B0600070205080204" charset="-128"/>
              <a:cs typeface="ＭＳ Ｐゴシック" panose="020B0600070205080204" charset="-128"/>
            </a:endParaRPr>
          </a:p>
        </p:txBody>
      </p:sp>
      <p:sp>
        <p:nvSpPr>
          <p:cNvPr id="23" name="スライド番号プレースホルダー 1">
            <a:extLst>
              <a:ext uri="{FF2B5EF4-FFF2-40B4-BE49-F238E27FC236}">
                <a16:creationId xmlns:a16="http://schemas.microsoft.com/office/drawing/2014/main" id="{55361D75-52D9-9DB4-C9F1-6DDE4DA5F656}"/>
              </a:ext>
            </a:extLst>
          </p:cNvPr>
          <p:cNvSpPr txBox="1">
            <a:spLocks/>
          </p:cNvSpPr>
          <p:nvPr/>
        </p:nvSpPr>
        <p:spPr bwMode="auto">
          <a:xfrm>
            <a:off x="9048271" y="47109"/>
            <a:ext cx="766575" cy="575999"/>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6</a:t>
            </a:fld>
            <a:endParaRPr lang="ja-JP" altLang="en-US" sz="2400" dirty="0"/>
          </a:p>
        </p:txBody>
      </p:sp>
      <p:graphicFrame>
        <p:nvGraphicFramePr>
          <p:cNvPr id="2" name="表 1">
            <a:extLst>
              <a:ext uri="{FF2B5EF4-FFF2-40B4-BE49-F238E27FC236}">
                <a16:creationId xmlns:a16="http://schemas.microsoft.com/office/drawing/2014/main" id="{12D95FF7-D9BB-2DAA-D34B-27FA5FBE9FC4}"/>
              </a:ext>
            </a:extLst>
          </p:cNvPr>
          <p:cNvGraphicFramePr>
            <a:graphicFrameLocks noGrp="1"/>
          </p:cNvGraphicFramePr>
          <p:nvPr>
            <p:extLst>
              <p:ext uri="{D42A27DB-BD31-4B8C-83A1-F6EECF244321}">
                <p14:modId xmlns:p14="http://schemas.microsoft.com/office/powerpoint/2010/main" val="225763395"/>
              </p:ext>
            </p:extLst>
          </p:nvPr>
        </p:nvGraphicFramePr>
        <p:xfrm>
          <a:off x="91154" y="623108"/>
          <a:ext cx="9723692" cy="6160273"/>
        </p:xfrm>
        <a:graphic>
          <a:graphicData uri="http://schemas.openxmlformats.org/drawingml/2006/table">
            <a:tbl>
              <a:tblPr firstRow="1" bandRow="1">
                <a:tableStyleId>{5C22544A-7EE6-4342-B048-85BDC9FD1C3A}</a:tableStyleId>
              </a:tblPr>
              <a:tblGrid>
                <a:gridCol w="536167">
                  <a:extLst>
                    <a:ext uri="{9D8B030D-6E8A-4147-A177-3AD203B41FA5}">
                      <a16:colId xmlns:a16="http://schemas.microsoft.com/office/drawing/2014/main" val="3273650042"/>
                    </a:ext>
                  </a:extLst>
                </a:gridCol>
                <a:gridCol w="9187525">
                  <a:extLst>
                    <a:ext uri="{9D8B030D-6E8A-4147-A177-3AD203B41FA5}">
                      <a16:colId xmlns:a16="http://schemas.microsoft.com/office/drawing/2014/main" val="3191611744"/>
                    </a:ext>
                  </a:extLst>
                </a:gridCol>
              </a:tblGrid>
              <a:tr h="251834">
                <a:tc>
                  <a:txBody>
                    <a:bodyPr/>
                    <a:lstStyle/>
                    <a:p>
                      <a:endParaRPr kumimoji="1" lang="ja-JP" altLang="en-US" sz="11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変更前</a:t>
                      </a:r>
                    </a:p>
                  </a:txBody>
                  <a:tcPr/>
                </a:tc>
                <a:extLst>
                  <a:ext uri="{0D108BD9-81ED-4DB2-BD59-A6C34878D82A}">
                    <a16:rowId xmlns:a16="http://schemas.microsoft.com/office/drawing/2014/main" val="1915503866"/>
                  </a:ext>
                </a:extLst>
              </a:tr>
              <a:tr h="2207250">
                <a:tc>
                  <a:txBody>
                    <a:bodyPr/>
                    <a:lstStyle/>
                    <a:p>
                      <a:r>
                        <a:rPr kumimoji="1" lang="ja-JP" altLang="en-US" sz="1100" dirty="0">
                          <a:latin typeface="BIZ UDPゴシック" panose="020B0400000000000000" pitchFamily="50" charset="-128"/>
                          <a:ea typeface="BIZ UDPゴシック" panose="020B0400000000000000" pitchFamily="50" charset="-128"/>
                        </a:rPr>
                        <a:t>中長期</a:t>
                      </a:r>
                      <a:endParaRPr kumimoji="1" lang="en-US" altLang="ja-JP" sz="1100" dirty="0">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計画</a:t>
                      </a:r>
                    </a:p>
                  </a:txBody>
                  <a:tcPr/>
                </a:tc>
                <a:tc>
                  <a:txBody>
                    <a:bodyPr/>
                    <a:lstStyle/>
                    <a:p>
                      <a:r>
                        <a:rPr kumimoji="1" lang="en-US" altLang="ja-JP" sz="1100" dirty="0">
                          <a:latin typeface="BIZ UDPゴシック" panose="020B0400000000000000" pitchFamily="50" charset="-128"/>
                          <a:ea typeface="BIZ UDPゴシック" panose="020B0400000000000000" pitchFamily="50" charset="-128"/>
                        </a:rPr>
                        <a:t>(2) </a:t>
                      </a:r>
                      <a:r>
                        <a:rPr kumimoji="1" lang="ja-JP" altLang="en-US" sz="1100" dirty="0">
                          <a:latin typeface="BIZ UDPゴシック" panose="020B0400000000000000" pitchFamily="50" charset="-128"/>
                          <a:ea typeface="BIZ UDPゴシック" panose="020B0400000000000000" pitchFamily="50" charset="-128"/>
                        </a:rPr>
                        <a:t>環境回復に係る研究開発</a:t>
                      </a:r>
                    </a:p>
                    <a:p>
                      <a:r>
                        <a:rPr kumimoji="1" lang="ja-JP" altLang="en-US" sz="1100" dirty="0">
                          <a:latin typeface="BIZ UDPゴシック" panose="020B0400000000000000" pitchFamily="50" charset="-128"/>
                          <a:ea typeface="BIZ UDPゴシック" panose="020B0400000000000000" pitchFamily="50" charset="-128"/>
                        </a:rPr>
                        <a:t>　「福島復興再生基本方針」（令和３年３月</a:t>
                      </a:r>
                      <a:r>
                        <a:rPr kumimoji="1" lang="en-US" altLang="ja-JP" sz="1100" dirty="0">
                          <a:latin typeface="BIZ UDPゴシック" panose="020B0400000000000000" pitchFamily="50" charset="-128"/>
                          <a:ea typeface="BIZ UDPゴシック" panose="020B0400000000000000" pitchFamily="50" charset="-128"/>
                        </a:rPr>
                        <a:t>26 </a:t>
                      </a:r>
                      <a:r>
                        <a:rPr kumimoji="1" lang="ja-JP" altLang="en-US" sz="1100" dirty="0">
                          <a:latin typeface="BIZ UDPゴシック" panose="020B0400000000000000" pitchFamily="50" charset="-128"/>
                          <a:ea typeface="BIZ UDPゴシック" panose="020B0400000000000000" pitchFamily="50" charset="-128"/>
                        </a:rPr>
                        <a:t>日閣議決定）等の国の政策や福島県及び地元自治体等のニーズを踏まえて、福島において住民が安全に安心して生活する環境を整備するために必要な環境回復に係る研究開発を実施する。</a:t>
                      </a:r>
                    </a:p>
                    <a:p>
                      <a:r>
                        <a:rPr kumimoji="1" lang="ja-JP" altLang="en-US" sz="1100" dirty="0">
                          <a:latin typeface="BIZ UDPゴシック" panose="020B0400000000000000" pitchFamily="50" charset="-128"/>
                          <a:ea typeface="BIZ UDPゴシック" panose="020B0400000000000000" pitchFamily="50" charset="-128"/>
                        </a:rPr>
                        <a:t>　具体的には、福島県が定める「環境創造センター中長期取組方針（フェーズ３）」（令和４年２月福島県環境創造センター運営戦略会議）を踏まえ、関係機関と連携しつつ、森林、河川域等の広いフィールドを対象とした放射性物質の環境動態に関わる研究を行うとともに、その成果を基に放射線量の可視化と将来予測が可能なシステムを提供する等、調査・研究開発の実施とその成果の普及を図る。</a:t>
                      </a:r>
                    </a:p>
                    <a:p>
                      <a:r>
                        <a:rPr kumimoji="1" lang="ja-JP" altLang="en-US" sz="1100" dirty="0">
                          <a:latin typeface="BIZ UDPゴシック" panose="020B0400000000000000" pitchFamily="50" charset="-128"/>
                          <a:ea typeface="BIZ UDPゴシック" panose="020B0400000000000000" pitchFamily="50" charset="-128"/>
                        </a:rPr>
                        <a:t>　研究開発の実施に当たっては、福島県及び国立研究開発法人国立環境研究所との３機関で緊密な連携・協力を行いながら、福島県環境創造センターを活動拠点として、民間・自治体への技術移転等を積極的に進めつつ、成果を着実に現場へ実装するとともに、住民の帰還や各自治体における帰還に係る計画立案、地元の農林業等の再生等にも貢献する。</a:t>
                      </a:r>
                    </a:p>
                    <a:p>
                      <a:r>
                        <a:rPr kumimoji="1" lang="ja-JP" altLang="en-US" sz="1100" dirty="0">
                          <a:latin typeface="BIZ UDPゴシック" panose="020B0400000000000000" pitchFamily="50" charset="-128"/>
                          <a:ea typeface="BIZ UDPゴシック" panose="020B0400000000000000" pitchFamily="50" charset="-128"/>
                        </a:rPr>
                        <a:t>　なお、福島県環境創造センターの活動は、令和６年度末に「環境創造センターにおける連携協力に関する基本協定」の有効期間である</a:t>
                      </a:r>
                      <a:r>
                        <a:rPr kumimoji="1" lang="en-US" altLang="ja-JP" sz="1100" dirty="0">
                          <a:latin typeface="BIZ UDPゴシック" panose="020B0400000000000000" pitchFamily="50" charset="-128"/>
                          <a:ea typeface="BIZ UDPゴシック" panose="020B0400000000000000" pitchFamily="50" charset="-128"/>
                        </a:rPr>
                        <a:t>10 </a:t>
                      </a:r>
                      <a:r>
                        <a:rPr kumimoji="1" lang="ja-JP" altLang="en-US" sz="1100" dirty="0">
                          <a:latin typeface="BIZ UDPゴシック" panose="020B0400000000000000" pitchFamily="50" charset="-128"/>
                          <a:ea typeface="BIZ UDPゴシック" panose="020B0400000000000000" pitchFamily="50" charset="-128"/>
                        </a:rPr>
                        <a:t>年を迎えることから、国や関係機関の意見・助言を踏まえて令和７年度以降の研究及び実施体制の見直しを行う。</a:t>
                      </a:r>
                    </a:p>
                    <a:p>
                      <a:r>
                        <a:rPr kumimoji="1" lang="ja-JP" altLang="en-US" sz="1100" dirty="0">
                          <a:latin typeface="BIZ UDPゴシック" panose="020B0400000000000000" pitchFamily="50" charset="-128"/>
                          <a:ea typeface="BIZ UDPゴシック" panose="020B0400000000000000" pitchFamily="50" charset="-128"/>
                        </a:rPr>
                        <a:t>　また、これらの成果を東京電力福島第一原子力発電所の廃止措置等に活用することを視野に入れて、あらゆる濃度の放射性物質の挙動に対応した研究開発を体系的に実施する。</a:t>
                      </a:r>
                    </a:p>
                  </a:txBody>
                  <a:tcPr/>
                </a:tc>
                <a:extLst>
                  <a:ext uri="{0D108BD9-81ED-4DB2-BD59-A6C34878D82A}">
                    <a16:rowId xmlns:a16="http://schemas.microsoft.com/office/drawing/2014/main" val="3306389848"/>
                  </a:ext>
                </a:extLst>
              </a:tr>
              <a:tr h="1066591">
                <a:tc>
                  <a:txBody>
                    <a:bodyPr/>
                    <a:lstStyle/>
                    <a:p>
                      <a:r>
                        <a:rPr kumimoji="1" lang="ja-JP" altLang="en-US" sz="1100" dirty="0">
                          <a:latin typeface="BIZ UDPゴシック" panose="020B0400000000000000" pitchFamily="50" charset="-128"/>
                          <a:ea typeface="BIZ UDPゴシック" panose="020B0400000000000000" pitchFamily="50" charset="-128"/>
                        </a:rPr>
                        <a:t>中長期</a:t>
                      </a:r>
                      <a:endParaRPr kumimoji="1" lang="en-US" altLang="ja-JP" sz="1100" dirty="0">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目標</a:t>
                      </a:r>
                    </a:p>
                  </a:txBody>
                  <a:tcPr/>
                </a:tc>
                <a:tc>
                  <a:txBody>
                    <a:bodyPr/>
                    <a:lstStyle/>
                    <a:p>
                      <a:r>
                        <a:rPr kumimoji="1" lang="en-US" altLang="ja-JP" sz="1100" dirty="0">
                          <a:latin typeface="BIZ UDPゴシック" panose="020B0400000000000000" pitchFamily="50" charset="-128"/>
                          <a:ea typeface="BIZ UDPゴシック" panose="020B0400000000000000" pitchFamily="50" charset="-128"/>
                        </a:rPr>
                        <a:t>(2) </a:t>
                      </a:r>
                      <a:r>
                        <a:rPr kumimoji="1" lang="ja-JP" altLang="en-US" sz="1100" dirty="0">
                          <a:latin typeface="BIZ UDPゴシック" panose="020B0400000000000000" pitchFamily="50" charset="-128"/>
                          <a:ea typeface="BIZ UDPゴシック" panose="020B0400000000000000" pitchFamily="50" charset="-128"/>
                        </a:rPr>
                        <a:t>環境回復に係る研究開発</a:t>
                      </a:r>
                    </a:p>
                    <a:p>
                      <a:pPr marL="0" indent="85725"/>
                      <a:r>
                        <a:rPr kumimoji="1" lang="ja-JP" altLang="en-US" sz="1100" dirty="0">
                          <a:latin typeface="BIZ UDPゴシック" panose="020B0400000000000000" pitchFamily="50" charset="-128"/>
                          <a:ea typeface="BIZ UDPゴシック" panose="020B0400000000000000" pitchFamily="50" charset="-128"/>
                        </a:rPr>
                        <a:t>「福島復興再生基本方針」（令和３年３月</a:t>
                      </a:r>
                      <a:r>
                        <a:rPr kumimoji="1" lang="en-US" altLang="ja-JP" sz="1100" dirty="0">
                          <a:latin typeface="BIZ UDPゴシック" panose="020B0400000000000000" pitchFamily="50" charset="-128"/>
                          <a:ea typeface="BIZ UDPゴシック" panose="020B0400000000000000" pitchFamily="50" charset="-128"/>
                        </a:rPr>
                        <a:t>26</a:t>
                      </a:r>
                      <a:r>
                        <a:rPr kumimoji="1" lang="ja-JP" altLang="en-US" sz="1100" dirty="0">
                          <a:latin typeface="BIZ UDPゴシック" panose="020B0400000000000000" pitchFamily="50" charset="-128"/>
                          <a:ea typeface="BIZ UDPゴシック" panose="020B0400000000000000" pitchFamily="50" charset="-128"/>
                        </a:rPr>
                        <a:t>日閣議決定）等の国の政策や福島県及び地元自治体等のニーズを踏まえて、福島において住民が安全に安心して生活する環境を整備するために必要な環境回復に係る研究開発を実施する。具体的には、福島県が定める「環境創造センター中長期取組方針」（平成</a:t>
                      </a:r>
                      <a:r>
                        <a:rPr kumimoji="1" lang="en-US" altLang="ja-JP" sz="1100" dirty="0">
                          <a:latin typeface="BIZ UDPゴシック" panose="020B0400000000000000" pitchFamily="50" charset="-128"/>
                          <a:ea typeface="BIZ UDPゴシック" panose="020B0400000000000000" pitchFamily="50" charset="-128"/>
                        </a:rPr>
                        <a:t>31</a:t>
                      </a:r>
                      <a:r>
                        <a:rPr kumimoji="1" lang="ja-JP" altLang="en-US" sz="1100" dirty="0">
                          <a:latin typeface="BIZ UDPゴシック" panose="020B0400000000000000" pitchFamily="50" charset="-128"/>
                          <a:ea typeface="BIZ UDPゴシック" panose="020B0400000000000000" pitchFamily="50" charset="-128"/>
                        </a:rPr>
                        <a:t>年２月改訂）を踏まえ、関係機関と連携しつつ、森林、河川域などの広いフィールドを対象とした放射性物質の環境動態に関する研究を行うとともに、その成果をもとに放射線量の可視化及び将来予測が可能なシステムを提供するなど、優先度の高い調査・研究開発を推進する。また、その成果を地元自治体等へと着実に還元し、住民の帰還や各自治体における帰還に係る計画立案、地元の農林業の再生等に貢献する。</a:t>
                      </a:r>
                    </a:p>
                  </a:txBody>
                  <a:tcPr/>
                </a:tc>
                <a:extLst>
                  <a:ext uri="{0D108BD9-81ED-4DB2-BD59-A6C34878D82A}">
                    <a16:rowId xmlns:a16="http://schemas.microsoft.com/office/drawing/2014/main" val="961735422"/>
                  </a:ext>
                </a:extLst>
              </a:tr>
              <a:tr h="2533153">
                <a:tc>
                  <a:txBody>
                    <a:bodyPr/>
                    <a:lstStyle/>
                    <a:p>
                      <a:r>
                        <a:rPr kumimoji="1" lang="ja-JP" altLang="en-US" sz="1100" dirty="0">
                          <a:latin typeface="BIZ UDPゴシック" panose="020B0400000000000000" pitchFamily="50" charset="-128"/>
                          <a:ea typeface="BIZ UDPゴシック" panose="020B0400000000000000" pitchFamily="50" charset="-128"/>
                        </a:rPr>
                        <a:t>令和</a:t>
                      </a:r>
                      <a:r>
                        <a:rPr kumimoji="1" lang="en-US" altLang="ja-JP" sz="1100" dirty="0">
                          <a:latin typeface="BIZ UDPゴシック" panose="020B0400000000000000" pitchFamily="50" charset="-128"/>
                          <a:ea typeface="BIZ UDPゴシック" panose="020B0400000000000000" pitchFamily="50" charset="-128"/>
                        </a:rPr>
                        <a:t>6</a:t>
                      </a:r>
                      <a:r>
                        <a:rPr kumimoji="1" lang="ja-JP" altLang="en-US" sz="1100" dirty="0">
                          <a:latin typeface="BIZ UDPゴシック" panose="020B0400000000000000" pitchFamily="50" charset="-128"/>
                          <a:ea typeface="BIZ UDPゴシック" panose="020B0400000000000000" pitchFamily="50" charset="-128"/>
                        </a:rPr>
                        <a:t>年度計画</a:t>
                      </a:r>
                    </a:p>
                  </a:txBody>
                  <a:tcPr/>
                </a:tc>
                <a:tc>
                  <a:txBody>
                    <a:bodyPr/>
                    <a:lstStyle/>
                    <a:p>
                      <a:r>
                        <a:rPr kumimoji="1" lang="en-US" altLang="ja-JP" sz="1100" dirty="0">
                          <a:latin typeface="BIZ UDPゴシック" panose="020B0400000000000000" pitchFamily="50" charset="-128"/>
                          <a:ea typeface="BIZ UDPゴシック" panose="020B0400000000000000" pitchFamily="50" charset="-128"/>
                        </a:rPr>
                        <a:t>(2) </a:t>
                      </a:r>
                      <a:r>
                        <a:rPr kumimoji="1" lang="ja-JP" altLang="en-US" sz="1100" dirty="0">
                          <a:latin typeface="BIZ UDPゴシック" panose="020B0400000000000000" pitchFamily="50" charset="-128"/>
                          <a:ea typeface="BIZ UDPゴシック" panose="020B0400000000000000" pitchFamily="50" charset="-128"/>
                        </a:rPr>
                        <a:t>環境回復に係る研究開発</a:t>
                      </a:r>
                    </a:p>
                    <a:p>
                      <a:pPr marL="0" indent="85725"/>
                      <a:r>
                        <a:rPr kumimoji="1" lang="ja-JP" altLang="en-US" sz="1100" dirty="0">
                          <a:latin typeface="BIZ UDPゴシック" panose="020B0400000000000000" pitchFamily="50" charset="-128"/>
                          <a:ea typeface="BIZ UDPゴシック" panose="020B0400000000000000" pitchFamily="50" charset="-128"/>
                        </a:rPr>
                        <a:t>福島県が定めた「環境創造センター中長期取組方針（フェーズ３）」（福島県環境創造センター運営戦略会議策定）を踏まえ、福島県及び国立研究開発法人国立環境研究所（以下「</a:t>
                      </a:r>
                      <a:r>
                        <a:rPr kumimoji="1" lang="en-US" altLang="ja-JP" sz="1100" dirty="0">
                          <a:latin typeface="BIZ UDPゴシック" panose="020B0400000000000000" pitchFamily="50" charset="-128"/>
                          <a:ea typeface="BIZ UDPゴシック" panose="020B0400000000000000" pitchFamily="50" charset="-128"/>
                        </a:rPr>
                        <a:t>NIES</a:t>
                      </a:r>
                      <a:r>
                        <a:rPr kumimoji="1" lang="ja-JP" altLang="en-US" sz="1100" dirty="0">
                          <a:latin typeface="BIZ UDPゴシック" panose="020B0400000000000000" pitchFamily="50" charset="-128"/>
                          <a:ea typeface="BIZ UDPゴシック" panose="020B0400000000000000" pitchFamily="50" charset="-128"/>
                        </a:rPr>
                        <a:t>」という。 ）との３機関で緊密な連携・協力を行いながら研究開発に取り組む。</a:t>
                      </a:r>
                    </a:p>
                    <a:p>
                      <a:pPr marL="0" indent="85725"/>
                      <a:r>
                        <a:rPr kumimoji="1" lang="ja-JP" altLang="en-US" sz="1100" dirty="0">
                          <a:solidFill>
                            <a:srgbClr val="FF0000"/>
                          </a:solidFill>
                          <a:latin typeface="BIZ UDPゴシック" panose="020B0400000000000000" pitchFamily="50" charset="-128"/>
                          <a:ea typeface="BIZ UDPゴシック" panose="020B0400000000000000" pitchFamily="50" charset="-128"/>
                        </a:rPr>
                        <a:t>森林、河川域等の広いフィールドを対象とした放射性物質の環境動態に関わる研究とそれに基づく将来予測が可能なシステムの提供については、様々な分析手法を組み合わせて環境中における放射性物質の存在形態や生態系への放射性物質移行メカニズムを明らかにし、シミュレーションを用いた生態系内の将来濃度の推定手法を整備して、長期にわたる影響評価・予測を自治体や関係機関などに分かりやすく提示する。</a:t>
                      </a:r>
                    </a:p>
                    <a:p>
                      <a:pPr marL="0" indent="85725"/>
                      <a:r>
                        <a:rPr kumimoji="1" lang="ja-JP" altLang="en-US" sz="1100" dirty="0">
                          <a:solidFill>
                            <a:srgbClr val="FF0000"/>
                          </a:solidFill>
                          <a:latin typeface="BIZ UDPゴシック" panose="020B0400000000000000" pitchFamily="50" charset="-128"/>
                          <a:ea typeface="BIZ UDPゴシック" panose="020B0400000000000000" pitchFamily="50" charset="-128"/>
                        </a:rPr>
                        <a:t>環境動態分野の研究の実施に当たっては令和７年度からの福島国際研究教育機構（以下「</a:t>
                      </a:r>
                      <a:r>
                        <a:rPr kumimoji="1" lang="en-US" altLang="ja-JP" sz="1100" dirty="0">
                          <a:solidFill>
                            <a:srgbClr val="FF0000"/>
                          </a:solidFill>
                          <a:latin typeface="BIZ UDPゴシック" panose="020B0400000000000000" pitchFamily="50" charset="-128"/>
                          <a:ea typeface="BIZ UDPゴシック" panose="020B0400000000000000" pitchFamily="50" charset="-128"/>
                        </a:rPr>
                        <a:t>F-REI</a:t>
                      </a:r>
                      <a:r>
                        <a:rPr kumimoji="1" lang="ja-JP" altLang="en-US" sz="1100" dirty="0">
                          <a:solidFill>
                            <a:srgbClr val="FF0000"/>
                          </a:solidFill>
                          <a:latin typeface="BIZ UDPゴシック" panose="020B0400000000000000" pitchFamily="50" charset="-128"/>
                          <a:ea typeface="BIZ UDPゴシック" panose="020B0400000000000000" pitchFamily="50" charset="-128"/>
                        </a:rPr>
                        <a:t>」という。 ）との統合に向け、 </a:t>
                      </a:r>
                      <a:r>
                        <a:rPr kumimoji="1" lang="en-US" altLang="ja-JP" sz="1100" dirty="0">
                          <a:solidFill>
                            <a:srgbClr val="FF0000"/>
                          </a:solidFill>
                          <a:latin typeface="BIZ UDPゴシック" panose="020B0400000000000000" pitchFamily="50" charset="-128"/>
                          <a:ea typeface="BIZ UDPゴシック" panose="020B0400000000000000" pitchFamily="50" charset="-128"/>
                        </a:rPr>
                        <a:t>F-REI</a:t>
                      </a:r>
                      <a:r>
                        <a:rPr kumimoji="1" lang="ja-JP" altLang="en-US" sz="1100" dirty="0">
                          <a:solidFill>
                            <a:srgbClr val="FF0000"/>
                          </a:solidFill>
                          <a:latin typeface="BIZ UDPゴシック" panose="020B0400000000000000" pitchFamily="50" charset="-128"/>
                          <a:ea typeface="BIZ UDPゴシック" panose="020B0400000000000000" pitchFamily="50" charset="-128"/>
                        </a:rPr>
                        <a:t>や </a:t>
                      </a:r>
                      <a:r>
                        <a:rPr kumimoji="1" lang="en-US" altLang="ja-JP" sz="1100" dirty="0">
                          <a:solidFill>
                            <a:srgbClr val="FF0000"/>
                          </a:solidFill>
                          <a:latin typeface="BIZ UDPゴシック" panose="020B0400000000000000" pitchFamily="50" charset="-128"/>
                          <a:ea typeface="BIZ UDPゴシック" panose="020B0400000000000000" pitchFamily="50" charset="-128"/>
                        </a:rPr>
                        <a:t>NIES</a:t>
                      </a:r>
                      <a:r>
                        <a:rPr kumimoji="1" lang="ja-JP" altLang="en-US" sz="1100" dirty="0">
                          <a:solidFill>
                            <a:srgbClr val="FF0000"/>
                          </a:solidFill>
                          <a:latin typeface="BIZ UDPゴシック" panose="020B0400000000000000" pitchFamily="50" charset="-128"/>
                          <a:ea typeface="BIZ UDPゴシック" panose="020B0400000000000000" pitchFamily="50" charset="-128"/>
                        </a:rPr>
                        <a:t>と緊密に連携し、令和７年度以降の研究計画や実施体制を見据えた研究展開と体制整備を進める。</a:t>
                      </a:r>
                      <a:r>
                        <a:rPr kumimoji="1" lang="ja-JP" altLang="en-US" sz="1100" dirty="0">
                          <a:latin typeface="BIZ UDPゴシック" panose="020B0400000000000000" pitchFamily="50" charset="-128"/>
                          <a:ea typeface="BIZ UDPゴシック" panose="020B0400000000000000" pitchFamily="50" charset="-128"/>
                        </a:rPr>
                        <a:t>放射線量の可視化については、モニタリングデータ分析技術の高度化により、今後の避難指示解除に向けた取組の進展を見据え、帰還困難区域の空間線量率の分布状況を高い精度で推定する手法を検討する。また、線量率分布と生活行動パターンに基づく被ばく評価手法を検討し、避難指示解除の根拠となる有用な知見を提供する。得られた環境動態・モニタリングに関する知見は、福島県総合環境情報サイト</a:t>
                      </a:r>
                      <a:r>
                        <a:rPr kumimoji="1" lang="en-US" altLang="ja-JP" sz="1100" dirty="0" err="1">
                          <a:latin typeface="BIZ UDPゴシック" panose="020B0400000000000000" pitchFamily="50" charset="-128"/>
                          <a:ea typeface="BIZ UDPゴシック" panose="020B0400000000000000" pitchFamily="50" charset="-128"/>
                        </a:rPr>
                        <a:t>FaCE!S</a:t>
                      </a:r>
                      <a:r>
                        <a:rPr kumimoji="1" lang="ja-JP" altLang="en-US" sz="1100" dirty="0">
                          <a:latin typeface="BIZ UDPゴシック" panose="020B0400000000000000" pitchFamily="50" charset="-128"/>
                          <a:ea typeface="BIZ UDPゴシック" panose="020B0400000000000000" pitchFamily="50" charset="-128"/>
                        </a:rPr>
                        <a:t>に取りまとめ、成果の普及のための情報提供を継続する。</a:t>
                      </a:r>
                    </a:p>
                    <a:p>
                      <a:pPr marL="0" indent="85725"/>
                      <a:r>
                        <a:rPr kumimoji="1" lang="ja-JP" altLang="en-US" sz="1100" dirty="0">
                          <a:solidFill>
                            <a:srgbClr val="FF0000"/>
                          </a:solidFill>
                          <a:latin typeface="BIZ UDPゴシック" panose="020B0400000000000000" pitchFamily="50" charset="-128"/>
                          <a:ea typeface="BIZ UDPゴシック" panose="020B0400000000000000" pitchFamily="50" charset="-128"/>
                        </a:rPr>
                        <a:t>また、令和５年度に発足した </a:t>
                      </a:r>
                      <a:r>
                        <a:rPr kumimoji="1" lang="en-US" altLang="ja-JP" sz="1100" dirty="0">
                          <a:solidFill>
                            <a:srgbClr val="FF0000"/>
                          </a:solidFill>
                          <a:latin typeface="BIZ UDPゴシック" panose="020B0400000000000000" pitchFamily="50" charset="-128"/>
                          <a:ea typeface="BIZ UDPゴシック" panose="020B0400000000000000" pitchFamily="50" charset="-128"/>
                        </a:rPr>
                        <a:t>F-REI</a:t>
                      </a:r>
                      <a:r>
                        <a:rPr kumimoji="1" lang="ja-JP" altLang="en-US" sz="1100" dirty="0">
                          <a:solidFill>
                            <a:srgbClr val="FF0000"/>
                          </a:solidFill>
                          <a:latin typeface="BIZ UDPゴシック" panose="020B0400000000000000" pitchFamily="50" charset="-128"/>
                          <a:ea typeface="BIZ UDPゴシック" panose="020B0400000000000000" pitchFamily="50" charset="-128"/>
                        </a:rPr>
                        <a:t>と連携し、 令和７年度からの統合に向けた先行研究を実施する。</a:t>
                      </a:r>
                    </a:p>
                    <a:p>
                      <a:pPr marL="0" indent="85725"/>
                      <a:r>
                        <a:rPr kumimoji="1" lang="ja-JP" altLang="en-US" sz="1100" dirty="0">
                          <a:latin typeface="BIZ UDPゴシック" panose="020B0400000000000000" pitchFamily="50" charset="-128"/>
                          <a:ea typeface="BIZ UDPゴシック" panose="020B0400000000000000" pitchFamily="50" charset="-128"/>
                        </a:rPr>
                        <a:t>福島県環境創造センターにおける活動においては、フェーズ３までの </a:t>
                      </a:r>
                      <a:r>
                        <a:rPr kumimoji="1" lang="en-US" altLang="ja-JP" sz="1100" dirty="0">
                          <a:latin typeface="BIZ UDPゴシック" panose="020B0400000000000000" pitchFamily="50" charset="-128"/>
                          <a:ea typeface="BIZ UDPゴシック" panose="020B0400000000000000" pitchFamily="50" charset="-128"/>
                        </a:rPr>
                        <a:t>10</a:t>
                      </a:r>
                      <a:r>
                        <a:rPr kumimoji="1" lang="ja-JP" altLang="en-US" sz="1100" dirty="0">
                          <a:latin typeface="BIZ UDPゴシック" panose="020B0400000000000000" pitchFamily="50" charset="-128"/>
                          <a:ea typeface="BIZ UDPゴシック" panose="020B0400000000000000" pitchFamily="50" charset="-128"/>
                        </a:rPr>
                        <a:t>年間の調査研究成果の取りまとめを進めるとともに、国や関係機関の意見・助言を踏まえて令和７年度以降の研究計画及び実施体制を定める。</a:t>
                      </a:r>
                    </a:p>
                  </a:txBody>
                  <a:tcPr/>
                </a:tc>
                <a:extLst>
                  <a:ext uri="{0D108BD9-81ED-4DB2-BD59-A6C34878D82A}">
                    <a16:rowId xmlns:a16="http://schemas.microsoft.com/office/drawing/2014/main" val="2937247464"/>
                  </a:ext>
                </a:extLst>
              </a:tr>
            </a:tbl>
          </a:graphicData>
        </a:graphic>
      </p:graphicFrame>
    </p:spTree>
    <p:extLst>
      <p:ext uri="{BB962C8B-B14F-4D97-AF65-F5344CB8AC3E}">
        <p14:creationId xmlns:p14="http://schemas.microsoft.com/office/powerpoint/2010/main" val="4276710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D3021-A494-9E09-8331-C715F4E17E17}"/>
            </a:ext>
          </a:extLst>
        </p:cNvPr>
        <p:cNvGrpSpPr/>
        <p:nvPr/>
      </p:nvGrpSpPr>
      <p:grpSpPr>
        <a:xfrm>
          <a:off x="0" y="0"/>
          <a:ext cx="0" cy="0"/>
          <a:chOff x="0" y="0"/>
          <a:chExt cx="0" cy="0"/>
        </a:xfrm>
      </p:grpSpPr>
      <p:sp>
        <p:nvSpPr>
          <p:cNvPr id="10242" name="Rectangle 7">
            <a:extLst>
              <a:ext uri="{FF2B5EF4-FFF2-40B4-BE49-F238E27FC236}">
                <a16:creationId xmlns:a16="http://schemas.microsoft.com/office/drawing/2014/main" id="{958A2CA1-11CD-E3EB-0148-E855AC0A15EF}"/>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ja-JP" altLang="en-US" sz="2000" spc="-50" dirty="0">
                <a:solidFill>
                  <a:schemeClr val="bg1"/>
                </a:solidFill>
                <a:latin typeface="ＭＳ Ｐゴシック" panose="020B0600070205080204" charset="-128"/>
                <a:cs typeface="ＭＳ Ｐゴシック" panose="020B0600070205080204" charset="-128"/>
              </a:rPr>
              <a:t>環境回復関連のロードマップ</a:t>
            </a:r>
            <a:endParaRPr lang="en-US" altLang="ja-JP" sz="20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60" name="スライド番号プレースホルダー 1">
            <a:extLst>
              <a:ext uri="{FF2B5EF4-FFF2-40B4-BE49-F238E27FC236}">
                <a16:creationId xmlns:a16="http://schemas.microsoft.com/office/drawing/2014/main" id="{07EE1C54-BA8A-FEDD-9D99-12B8FD8C4C6B}"/>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7</a:t>
            </a:fld>
            <a:endParaRPr lang="ja-JP" altLang="en-US" sz="2400" dirty="0"/>
          </a:p>
        </p:txBody>
      </p:sp>
      <p:graphicFrame>
        <p:nvGraphicFramePr>
          <p:cNvPr id="2" name="表 1">
            <a:extLst>
              <a:ext uri="{FF2B5EF4-FFF2-40B4-BE49-F238E27FC236}">
                <a16:creationId xmlns:a16="http://schemas.microsoft.com/office/drawing/2014/main" id="{FAD379DA-7C00-C56D-B78C-8B56A14B974B}"/>
              </a:ext>
            </a:extLst>
          </p:cNvPr>
          <p:cNvGraphicFramePr>
            <a:graphicFrameLocks noGrp="1"/>
          </p:cNvGraphicFramePr>
          <p:nvPr>
            <p:extLst>
              <p:ext uri="{D42A27DB-BD31-4B8C-83A1-F6EECF244321}">
                <p14:modId xmlns:p14="http://schemas.microsoft.com/office/powerpoint/2010/main" val="1221931478"/>
              </p:ext>
            </p:extLst>
          </p:nvPr>
        </p:nvGraphicFramePr>
        <p:xfrm>
          <a:off x="91154" y="947912"/>
          <a:ext cx="9720000" cy="5741743"/>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2119121288"/>
                    </a:ext>
                  </a:extLst>
                </a:gridCol>
                <a:gridCol w="576000">
                  <a:extLst>
                    <a:ext uri="{9D8B030D-6E8A-4147-A177-3AD203B41FA5}">
                      <a16:colId xmlns:a16="http://schemas.microsoft.com/office/drawing/2014/main" val="2569519016"/>
                    </a:ext>
                  </a:extLst>
                </a:gridCol>
                <a:gridCol w="576000">
                  <a:extLst>
                    <a:ext uri="{9D8B030D-6E8A-4147-A177-3AD203B41FA5}">
                      <a16:colId xmlns:a16="http://schemas.microsoft.com/office/drawing/2014/main" val="1965056322"/>
                    </a:ext>
                  </a:extLst>
                </a:gridCol>
                <a:gridCol w="576000">
                  <a:extLst>
                    <a:ext uri="{9D8B030D-6E8A-4147-A177-3AD203B41FA5}">
                      <a16:colId xmlns:a16="http://schemas.microsoft.com/office/drawing/2014/main" val="4262828999"/>
                    </a:ext>
                  </a:extLst>
                </a:gridCol>
                <a:gridCol w="576000">
                  <a:extLst>
                    <a:ext uri="{9D8B030D-6E8A-4147-A177-3AD203B41FA5}">
                      <a16:colId xmlns:a16="http://schemas.microsoft.com/office/drawing/2014/main" val="1291753419"/>
                    </a:ext>
                  </a:extLst>
                </a:gridCol>
                <a:gridCol w="576000">
                  <a:extLst>
                    <a:ext uri="{9D8B030D-6E8A-4147-A177-3AD203B41FA5}">
                      <a16:colId xmlns:a16="http://schemas.microsoft.com/office/drawing/2014/main" val="3182249100"/>
                    </a:ext>
                  </a:extLst>
                </a:gridCol>
                <a:gridCol w="576000">
                  <a:extLst>
                    <a:ext uri="{9D8B030D-6E8A-4147-A177-3AD203B41FA5}">
                      <a16:colId xmlns:a16="http://schemas.microsoft.com/office/drawing/2014/main" val="2635789459"/>
                    </a:ext>
                  </a:extLst>
                </a:gridCol>
                <a:gridCol w="576000">
                  <a:extLst>
                    <a:ext uri="{9D8B030D-6E8A-4147-A177-3AD203B41FA5}">
                      <a16:colId xmlns:a16="http://schemas.microsoft.com/office/drawing/2014/main" val="2819696268"/>
                    </a:ext>
                  </a:extLst>
                </a:gridCol>
                <a:gridCol w="576000">
                  <a:extLst>
                    <a:ext uri="{9D8B030D-6E8A-4147-A177-3AD203B41FA5}">
                      <a16:colId xmlns:a16="http://schemas.microsoft.com/office/drawing/2014/main" val="3773425635"/>
                    </a:ext>
                  </a:extLst>
                </a:gridCol>
                <a:gridCol w="576000">
                  <a:extLst>
                    <a:ext uri="{9D8B030D-6E8A-4147-A177-3AD203B41FA5}">
                      <a16:colId xmlns:a16="http://schemas.microsoft.com/office/drawing/2014/main" val="3784302707"/>
                    </a:ext>
                  </a:extLst>
                </a:gridCol>
                <a:gridCol w="576000">
                  <a:extLst>
                    <a:ext uri="{9D8B030D-6E8A-4147-A177-3AD203B41FA5}">
                      <a16:colId xmlns:a16="http://schemas.microsoft.com/office/drawing/2014/main" val="2677158952"/>
                    </a:ext>
                  </a:extLst>
                </a:gridCol>
                <a:gridCol w="576000">
                  <a:extLst>
                    <a:ext uri="{9D8B030D-6E8A-4147-A177-3AD203B41FA5}">
                      <a16:colId xmlns:a16="http://schemas.microsoft.com/office/drawing/2014/main" val="2247100320"/>
                    </a:ext>
                  </a:extLst>
                </a:gridCol>
                <a:gridCol w="576000">
                  <a:extLst>
                    <a:ext uri="{9D8B030D-6E8A-4147-A177-3AD203B41FA5}">
                      <a16:colId xmlns:a16="http://schemas.microsoft.com/office/drawing/2014/main" val="3955838958"/>
                    </a:ext>
                  </a:extLst>
                </a:gridCol>
                <a:gridCol w="576000">
                  <a:extLst>
                    <a:ext uri="{9D8B030D-6E8A-4147-A177-3AD203B41FA5}">
                      <a16:colId xmlns:a16="http://schemas.microsoft.com/office/drawing/2014/main" val="1312580428"/>
                    </a:ext>
                  </a:extLst>
                </a:gridCol>
                <a:gridCol w="576000">
                  <a:extLst>
                    <a:ext uri="{9D8B030D-6E8A-4147-A177-3AD203B41FA5}">
                      <a16:colId xmlns:a16="http://schemas.microsoft.com/office/drawing/2014/main" val="1535720424"/>
                    </a:ext>
                  </a:extLst>
                </a:gridCol>
                <a:gridCol w="576000">
                  <a:extLst>
                    <a:ext uri="{9D8B030D-6E8A-4147-A177-3AD203B41FA5}">
                      <a16:colId xmlns:a16="http://schemas.microsoft.com/office/drawing/2014/main" val="1464225922"/>
                    </a:ext>
                  </a:extLst>
                </a:gridCol>
              </a:tblGrid>
              <a:tr h="449743">
                <a:tc>
                  <a:txBody>
                    <a:bodyPr/>
                    <a:lstStyle/>
                    <a:p>
                      <a:pPr algn="ctr"/>
                      <a:r>
                        <a:rPr kumimoji="1" lang="ja-JP" altLang="en-US" sz="1050" dirty="0">
                          <a:solidFill>
                            <a:schemeClr val="bg1"/>
                          </a:solidFill>
                          <a:latin typeface="BIZ UDPゴシック" panose="020B0400000000000000" pitchFamily="50" charset="-128"/>
                          <a:ea typeface="BIZ UDPゴシック" panose="020B0400000000000000" pitchFamily="50" charset="-128"/>
                        </a:rPr>
                        <a:t>年度</a:t>
                      </a:r>
                    </a:p>
                  </a:txBody>
                  <a:tcPr anchor="ctr">
                    <a:solidFill>
                      <a:schemeClr val="accent5">
                        <a:lumMod val="50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2016</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(H28)</a:t>
                      </a:r>
                    </a:p>
                  </a:txBody>
                  <a:tcPr anchor="ctr">
                    <a:solidFill>
                      <a:schemeClr val="accent5"/>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2017</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(H29)</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2018</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(H30)</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2019</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(R1)</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2020</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(R2)</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2021</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(R3)</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2022</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(R4)</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2023</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(R5)</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r>
                        <a:rPr kumimoji="1" lang="en-US" altLang="ja-JP" sz="900" dirty="0">
                          <a:solidFill>
                            <a:srgbClr val="FF0000"/>
                          </a:solidFill>
                          <a:latin typeface="BIZ UDPゴシック" panose="020B0400000000000000" pitchFamily="50" charset="-128"/>
                          <a:ea typeface="BIZ UDPゴシック" panose="020B0400000000000000" pitchFamily="50" charset="-128"/>
                        </a:rPr>
                        <a:t>2024</a:t>
                      </a:r>
                    </a:p>
                    <a:p>
                      <a:pPr algn="ctr"/>
                      <a:r>
                        <a:rPr kumimoji="1" lang="en-US" altLang="ja-JP" sz="900" dirty="0">
                          <a:solidFill>
                            <a:srgbClr val="FF0000"/>
                          </a:solidFill>
                          <a:latin typeface="BIZ UDPゴシック" panose="020B0400000000000000" pitchFamily="50" charset="-128"/>
                          <a:ea typeface="BIZ UDPゴシック" panose="020B0400000000000000" pitchFamily="50" charset="-128"/>
                        </a:rPr>
                        <a:t>(R6)</a:t>
                      </a:r>
                      <a:endParaRPr kumimoji="1" lang="ja-JP" altLang="en-US" sz="900" dirty="0">
                        <a:solidFill>
                          <a:srgbClr val="FF0000"/>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2025</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(R7)</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2026</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(R8)</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2027</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(R9)</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2028</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(R10)</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2029</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(R11)</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2030</a:t>
                      </a:r>
                    </a:p>
                    <a:p>
                      <a:pPr algn="ctr"/>
                      <a:r>
                        <a:rPr kumimoji="1" lang="en-US" altLang="ja-JP" sz="900" dirty="0">
                          <a:solidFill>
                            <a:schemeClr val="tx1"/>
                          </a:solidFill>
                          <a:latin typeface="BIZ UDPゴシック" panose="020B0400000000000000" pitchFamily="50" charset="-128"/>
                          <a:ea typeface="BIZ UDPゴシック" panose="020B0400000000000000" pitchFamily="50" charset="-128"/>
                        </a:rPr>
                        <a:t>(R12)</a:t>
                      </a:r>
                      <a:endParaRPr kumimoji="1" lang="ja-JP" altLang="en-US" sz="90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2127528042"/>
                  </a:ext>
                </a:extLst>
              </a:tr>
              <a:tr h="756000">
                <a:tc rowSpan="2">
                  <a:txBody>
                    <a:bodyPr/>
                    <a:lstStyle/>
                    <a:p>
                      <a:pPr algn="ctr"/>
                      <a:r>
                        <a:rPr kumimoji="1" lang="ja-JP" altLang="en-US" sz="1050" dirty="0">
                          <a:solidFill>
                            <a:schemeClr val="bg1"/>
                          </a:solidFill>
                          <a:latin typeface="BIZ UDPゴシック" panose="020B0400000000000000" pitchFamily="50" charset="-128"/>
                          <a:ea typeface="BIZ UDPゴシック" panose="020B0400000000000000" pitchFamily="50" charset="-128"/>
                        </a:rPr>
                        <a:t>政策</a:t>
                      </a:r>
                    </a:p>
                  </a:txBody>
                  <a:tcPr anchor="ctr">
                    <a:solidFill>
                      <a:schemeClr val="accent5">
                        <a:lumMod val="50000"/>
                      </a:schemeClr>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1333573651"/>
                  </a:ext>
                </a:extLst>
              </a:tr>
              <a:tr h="756000">
                <a:tc vMerge="1">
                  <a:txBody>
                    <a:bodyPr/>
                    <a:lstStyle/>
                    <a:p>
                      <a:pPr algn="ctr"/>
                      <a:endParaRPr kumimoji="1" lang="ja-JP" altLang="en-US" sz="1050" dirty="0">
                        <a:solidFill>
                          <a:schemeClr val="bg1"/>
                        </a:solidFill>
                        <a:latin typeface="BIZ UDPゴシック" panose="020B0400000000000000" pitchFamily="50" charset="-128"/>
                        <a:ea typeface="BIZ UDPゴシック" panose="020B0400000000000000" pitchFamily="50" charset="-128"/>
                      </a:endParaRPr>
                    </a:p>
                  </a:txBody>
                  <a:tcPr anchor="ctr">
                    <a:solidFill>
                      <a:schemeClr val="accent5">
                        <a:lumMod val="50000"/>
                      </a:schemeClr>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3203125541"/>
                  </a:ext>
                </a:extLst>
              </a:tr>
              <a:tr h="756000">
                <a:tc>
                  <a:txBody>
                    <a:bodyPr/>
                    <a:lstStyle/>
                    <a:p>
                      <a:pPr algn="ctr"/>
                      <a:r>
                        <a:rPr kumimoji="1" lang="ja-JP" altLang="en-US" sz="1050" dirty="0">
                          <a:solidFill>
                            <a:schemeClr val="bg1"/>
                          </a:solidFill>
                          <a:latin typeface="BIZ UDPゴシック" panose="020B0400000000000000" pitchFamily="50" charset="-128"/>
                          <a:ea typeface="BIZ UDPゴシック" panose="020B0400000000000000" pitchFamily="50" charset="-128"/>
                        </a:rPr>
                        <a:t>福島県</a:t>
                      </a:r>
                      <a:endParaRPr kumimoji="1" lang="en-US" altLang="ja-JP" sz="1050"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1050" dirty="0">
                          <a:solidFill>
                            <a:schemeClr val="bg1"/>
                          </a:solidFill>
                          <a:latin typeface="BIZ UDPゴシック" panose="020B0400000000000000" pitchFamily="50" charset="-128"/>
                          <a:ea typeface="BIZ UDPゴシック" panose="020B0400000000000000" pitchFamily="50" charset="-128"/>
                        </a:rPr>
                        <a:t>環境創造</a:t>
                      </a:r>
                      <a:endParaRPr kumimoji="1" lang="en-US" altLang="ja-JP" sz="1050"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1050" dirty="0">
                          <a:solidFill>
                            <a:schemeClr val="bg1"/>
                          </a:solidFill>
                          <a:latin typeface="BIZ UDPゴシック" panose="020B0400000000000000" pitchFamily="50" charset="-128"/>
                          <a:ea typeface="BIZ UDPゴシック" panose="020B0400000000000000" pitchFamily="50" charset="-128"/>
                        </a:rPr>
                        <a:t>センター</a:t>
                      </a:r>
                    </a:p>
                  </a:txBody>
                  <a:tcPr anchor="ctr">
                    <a:solidFill>
                      <a:schemeClr val="accent5">
                        <a:lumMod val="50000"/>
                      </a:schemeClr>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2756432763"/>
                  </a:ext>
                </a:extLst>
              </a:tr>
              <a:tr h="756000">
                <a:tc rowSpan="2">
                  <a:txBody>
                    <a:bodyPr/>
                    <a:lstStyle/>
                    <a:p>
                      <a:pPr algn="ctr"/>
                      <a:r>
                        <a:rPr kumimoji="1" lang="en-US" altLang="ja-JP" sz="1050" dirty="0">
                          <a:solidFill>
                            <a:schemeClr val="bg1"/>
                          </a:solidFill>
                          <a:latin typeface="BIZ UDPゴシック" panose="020B0400000000000000" pitchFamily="50" charset="-128"/>
                          <a:ea typeface="BIZ UDPゴシック" panose="020B0400000000000000" pitchFamily="50" charset="-128"/>
                        </a:rPr>
                        <a:t>F-REI</a:t>
                      </a:r>
                      <a:endParaRPr kumimoji="1" lang="ja-JP" altLang="en-US" sz="1050" dirty="0">
                        <a:solidFill>
                          <a:schemeClr val="bg1"/>
                        </a:solidFill>
                        <a:latin typeface="BIZ UDPゴシック" panose="020B0400000000000000" pitchFamily="50" charset="-128"/>
                        <a:ea typeface="BIZ UDPゴシック" panose="020B0400000000000000" pitchFamily="50" charset="-128"/>
                      </a:endParaRPr>
                    </a:p>
                  </a:txBody>
                  <a:tcPr anchor="ctr">
                    <a:solidFill>
                      <a:schemeClr val="accent5">
                        <a:lumMod val="50000"/>
                      </a:schemeClr>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666330598"/>
                  </a:ext>
                </a:extLst>
              </a:tr>
              <a:tr h="756000">
                <a:tc vMerge="1">
                  <a:txBody>
                    <a:bodyPr/>
                    <a:lstStyle/>
                    <a:p>
                      <a:pPr algn="ctr"/>
                      <a:endParaRPr kumimoji="1" lang="ja-JP" altLang="en-US" sz="1050" dirty="0">
                        <a:solidFill>
                          <a:schemeClr val="bg1"/>
                        </a:solidFill>
                        <a:latin typeface="BIZ UDPゴシック" panose="020B0400000000000000" pitchFamily="50" charset="-128"/>
                        <a:ea typeface="BIZ UDPゴシック" panose="020B0400000000000000" pitchFamily="50" charset="-128"/>
                      </a:endParaRPr>
                    </a:p>
                  </a:txBody>
                  <a:tcPr anchor="ctr">
                    <a:solidFill>
                      <a:schemeClr val="accent5">
                        <a:lumMod val="50000"/>
                      </a:schemeClr>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3334371914"/>
                  </a:ext>
                </a:extLst>
              </a:tr>
              <a:tr h="756000">
                <a:tc rowSpan="2">
                  <a:txBody>
                    <a:bodyPr/>
                    <a:lstStyle/>
                    <a:p>
                      <a:pPr algn="ctr"/>
                      <a:r>
                        <a:rPr kumimoji="1" lang="en-US" altLang="ja-JP" sz="1050" dirty="0">
                          <a:solidFill>
                            <a:schemeClr val="bg1"/>
                          </a:solidFill>
                          <a:latin typeface="BIZ UDPゴシック" panose="020B0400000000000000" pitchFamily="50" charset="-128"/>
                          <a:ea typeface="BIZ UDPゴシック" panose="020B0400000000000000" pitchFamily="50" charset="-128"/>
                        </a:rPr>
                        <a:t>JAEA</a:t>
                      </a:r>
                      <a:endParaRPr kumimoji="1" lang="ja-JP" altLang="en-US" sz="1050" dirty="0">
                        <a:solidFill>
                          <a:schemeClr val="bg1"/>
                        </a:solidFill>
                        <a:latin typeface="BIZ UDPゴシック" panose="020B0400000000000000" pitchFamily="50" charset="-128"/>
                        <a:ea typeface="BIZ UDPゴシック" panose="020B0400000000000000" pitchFamily="50" charset="-128"/>
                      </a:endParaRPr>
                    </a:p>
                  </a:txBody>
                  <a:tcPr anchor="ctr">
                    <a:solidFill>
                      <a:schemeClr val="accent5">
                        <a:lumMod val="50000"/>
                      </a:schemeClr>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2950136383"/>
                  </a:ext>
                </a:extLst>
              </a:tr>
              <a:tr h="756000">
                <a:tc vMerge="1">
                  <a:txBody>
                    <a:bodyPr/>
                    <a:lstStyle/>
                    <a:p>
                      <a:pPr algn="ctr"/>
                      <a:endParaRPr kumimoji="1" lang="ja-JP" altLang="en-US" sz="1050" dirty="0">
                        <a:solidFill>
                          <a:schemeClr val="bg1"/>
                        </a:solidFill>
                        <a:latin typeface="BIZ UDPゴシック" panose="020B0400000000000000" pitchFamily="50" charset="-128"/>
                        <a:ea typeface="BIZ UDPゴシック" panose="020B0400000000000000" pitchFamily="50" charset="-128"/>
                      </a:endParaRPr>
                    </a:p>
                  </a:txBody>
                  <a:tcPr anchor="ctr">
                    <a:solidFill>
                      <a:schemeClr val="accent5">
                        <a:lumMod val="50000"/>
                      </a:schemeClr>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highlight>
                          <a:srgbClr val="FFFFCC"/>
                        </a:highlight>
                        <a:latin typeface="BIZ UDPゴシック" panose="020B0400000000000000" pitchFamily="50" charset="-128"/>
                        <a:ea typeface="BIZ UDPゴシック" panose="020B0400000000000000" pitchFamily="50" charset="-128"/>
                      </a:endParaRPr>
                    </a:p>
                  </a:txBody>
                  <a:tcPr anchor="ctr">
                    <a:solidFill>
                      <a:schemeClr val="accent5"/>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90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tc>
                  <a:txBody>
                    <a:bodyPr/>
                    <a:lstStyle/>
                    <a:p>
                      <a:pPr algn="ctr"/>
                      <a:endParaRPr kumimoji="1" lang="ja-JP" altLang="en-US" sz="1050" dirty="0">
                        <a:solidFill>
                          <a:schemeClr val="tx1"/>
                        </a:solidFill>
                        <a:latin typeface="BIZ UDPゴシック" panose="020B0400000000000000" pitchFamily="50" charset="-128"/>
                        <a:ea typeface="BIZ UDPゴシック" panose="020B0400000000000000" pitchFamily="50" charset="-128"/>
                      </a:endParaRPr>
                    </a:p>
                  </a:txBody>
                  <a:tcPr anchor="ctr">
                    <a:solidFill>
                      <a:schemeClr val="accent5">
                        <a:lumMod val="75000"/>
                      </a:schemeClr>
                    </a:solidFill>
                  </a:tcPr>
                </a:tc>
                <a:extLst>
                  <a:ext uri="{0D108BD9-81ED-4DB2-BD59-A6C34878D82A}">
                    <a16:rowId xmlns:a16="http://schemas.microsoft.com/office/drawing/2014/main" val="1767940523"/>
                  </a:ext>
                </a:extLst>
              </a:tr>
            </a:tbl>
          </a:graphicData>
        </a:graphic>
      </p:graphicFrame>
      <p:sp>
        <p:nvSpPr>
          <p:cNvPr id="10357" name="二等辺三角形 10356">
            <a:extLst>
              <a:ext uri="{FF2B5EF4-FFF2-40B4-BE49-F238E27FC236}">
                <a16:creationId xmlns:a16="http://schemas.microsoft.com/office/drawing/2014/main" id="{B1EB22D6-9993-719B-C3C9-6D1919CE4D71}"/>
              </a:ext>
            </a:extLst>
          </p:cNvPr>
          <p:cNvSpPr/>
          <p:nvPr/>
        </p:nvSpPr>
        <p:spPr bwMode="gray">
          <a:xfrm flipV="1">
            <a:off x="6282290" y="815866"/>
            <a:ext cx="130285" cy="105151"/>
          </a:xfrm>
          <a:prstGeom prst="triangle">
            <a:avLst/>
          </a:prstGeom>
          <a:solidFill>
            <a:srgbClr val="FF00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95250" marR="0" indent="-95250" algn="l" defTabSz="914400" rtl="0" eaLnBrk="1" fontAlgn="base" latinLnBrk="0" hangingPunct="1">
              <a:lnSpc>
                <a:spcPct val="100000"/>
              </a:lnSpc>
              <a:spcBef>
                <a:spcPct val="0"/>
              </a:spcBef>
              <a:spcAft>
                <a:spcPct val="0"/>
              </a:spcAft>
              <a:buClrTx/>
              <a:buSzTx/>
              <a:buFontTx/>
              <a:buNone/>
              <a:tabLst/>
            </a:pPr>
            <a:endParaRPr kumimoji="1" lang="ja-JP" altLang="en-US" sz="1200" i="0" u="none" strike="noStrike" cap="none" normalizeH="0" baseline="0" dirty="0">
              <a:ln>
                <a:noFill/>
              </a:ln>
              <a:solidFill>
                <a:schemeClr val="tx1"/>
              </a:solidFill>
              <a:effectLst/>
              <a:latin typeface="BIZ UDPゴシック" panose="020B0400000000000000" pitchFamily="50" charset="-128"/>
              <a:ea typeface="BIZ UDPゴシック" panose="020B0400000000000000" pitchFamily="50" charset="-128"/>
            </a:endParaRPr>
          </a:p>
        </p:txBody>
      </p:sp>
      <p:sp>
        <p:nvSpPr>
          <p:cNvPr id="10360" name="テキスト ボックス 119">
            <a:extLst>
              <a:ext uri="{FF2B5EF4-FFF2-40B4-BE49-F238E27FC236}">
                <a16:creationId xmlns:a16="http://schemas.microsoft.com/office/drawing/2014/main" id="{B1020B0F-A58B-8EE6-281E-31FAA3ABC16F}"/>
              </a:ext>
            </a:extLst>
          </p:cNvPr>
          <p:cNvSpPr txBox="1"/>
          <p:nvPr/>
        </p:nvSpPr>
        <p:spPr bwMode="gray">
          <a:xfrm>
            <a:off x="5947247" y="579348"/>
            <a:ext cx="787817" cy="247218"/>
          </a:xfrm>
          <a:prstGeom prst="rect">
            <a:avLst/>
          </a:prstGeom>
          <a:noFill/>
        </p:spPr>
        <p:txBody>
          <a:bodyPr wrap="none"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200" dirty="0">
                <a:solidFill>
                  <a:srgbClr val="FF0000"/>
                </a:solidFill>
                <a:latin typeface="BIZ UDPゴシック" panose="020B0400000000000000" pitchFamily="50" charset="-128"/>
                <a:ea typeface="BIZ UDPゴシック" panose="020B0400000000000000" pitchFamily="50" charset="-128"/>
                <a:cs typeface="Segoe UI" panose="020B0502040204020203" pitchFamily="34" charset="0"/>
              </a:rPr>
              <a:t>現在</a:t>
            </a:r>
          </a:p>
        </p:txBody>
      </p:sp>
      <p:grpSp>
        <p:nvGrpSpPr>
          <p:cNvPr id="9" name="グループ化 8">
            <a:extLst>
              <a:ext uri="{FF2B5EF4-FFF2-40B4-BE49-F238E27FC236}">
                <a16:creationId xmlns:a16="http://schemas.microsoft.com/office/drawing/2014/main" id="{1D0A2FAA-1974-008B-5CFA-059EB373075A}"/>
              </a:ext>
            </a:extLst>
          </p:cNvPr>
          <p:cNvGrpSpPr/>
          <p:nvPr/>
        </p:nvGrpSpPr>
        <p:grpSpPr>
          <a:xfrm>
            <a:off x="1201271" y="1489692"/>
            <a:ext cx="8534400" cy="5181061"/>
            <a:chOff x="701747" y="1508524"/>
            <a:chExt cx="9033924" cy="3299484"/>
          </a:xfrm>
          <a:gradFill flip="none" rotWithShape="1">
            <a:gsLst>
              <a:gs pos="0">
                <a:srgbClr val="00B050"/>
              </a:gs>
              <a:gs pos="100000">
                <a:srgbClr val="A9F9A5"/>
              </a:gs>
            </a:gsLst>
            <a:lin ang="10800000" scaled="1"/>
            <a:tileRect/>
          </a:gradFill>
        </p:grpSpPr>
        <p:sp>
          <p:nvSpPr>
            <p:cNvPr id="4" name="四角形: 角を丸くする 3">
              <a:extLst>
                <a:ext uri="{FF2B5EF4-FFF2-40B4-BE49-F238E27FC236}">
                  <a16:creationId xmlns:a16="http://schemas.microsoft.com/office/drawing/2014/main" id="{3DCF0863-2E98-125A-E2BE-EAA91AEE23D4}"/>
                </a:ext>
              </a:extLst>
            </p:cNvPr>
            <p:cNvSpPr/>
            <p:nvPr/>
          </p:nvSpPr>
          <p:spPr>
            <a:xfrm>
              <a:off x="787151" y="1508524"/>
              <a:ext cx="2788024"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復興・創生期間</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02597F78-F5E3-52B2-9639-B07E807C095F}"/>
                </a:ext>
              </a:extLst>
            </p:cNvPr>
            <p:cNvSpPr/>
            <p:nvPr/>
          </p:nvSpPr>
          <p:spPr>
            <a:xfrm>
              <a:off x="3841604" y="1508524"/>
              <a:ext cx="2873168" cy="366443"/>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第</a:t>
              </a:r>
              <a:r>
                <a:rPr lang="en-US" altLang="ja-JP" sz="1100" b="1" dirty="0">
                  <a:latin typeface="BIZ UDPゴシック" panose="020B0400000000000000" pitchFamily="50" charset="-128"/>
                  <a:ea typeface="BIZ UDPゴシック" panose="020B0400000000000000" pitchFamily="50" charset="-128"/>
                </a:rPr>
                <a:t>2</a:t>
              </a:r>
              <a:r>
                <a:rPr lang="ja-JP" altLang="en-US" sz="1100" b="1" dirty="0">
                  <a:latin typeface="BIZ UDPゴシック" panose="020B0400000000000000" pitchFamily="50" charset="-128"/>
                  <a:ea typeface="BIZ UDPゴシック" panose="020B0400000000000000" pitchFamily="50" charset="-128"/>
                </a:rPr>
                <a:t>期復興・創生期間</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6" name="四角形: 角を丸くする 5">
              <a:extLst>
                <a:ext uri="{FF2B5EF4-FFF2-40B4-BE49-F238E27FC236}">
                  <a16:creationId xmlns:a16="http://schemas.microsoft.com/office/drawing/2014/main" id="{1CADE9FC-801C-DCBC-A64C-6EBE66B11F67}"/>
                </a:ext>
              </a:extLst>
            </p:cNvPr>
            <p:cNvSpPr/>
            <p:nvPr/>
          </p:nvSpPr>
          <p:spPr>
            <a:xfrm>
              <a:off x="6871160" y="1514726"/>
              <a:ext cx="2788024" cy="366443"/>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第</a:t>
              </a:r>
              <a:r>
                <a:rPr lang="en-US" altLang="ja-JP" sz="1100" b="1" dirty="0">
                  <a:latin typeface="BIZ UDPゴシック" panose="020B0400000000000000" pitchFamily="50" charset="-128"/>
                  <a:ea typeface="BIZ UDPゴシック" panose="020B0400000000000000" pitchFamily="50" charset="-128"/>
                </a:rPr>
                <a:t>2</a:t>
              </a:r>
              <a:r>
                <a:rPr lang="ja-JP" altLang="en-US" sz="1100" b="1" dirty="0">
                  <a:latin typeface="BIZ UDPゴシック" panose="020B0400000000000000" pitchFamily="50" charset="-128"/>
                  <a:ea typeface="BIZ UDPゴシック" panose="020B0400000000000000" pitchFamily="50" charset="-128"/>
                </a:rPr>
                <a:t>期復興・創生期間以降における東日本大震災からの復興</a:t>
              </a:r>
            </a:p>
          </p:txBody>
        </p:sp>
        <p:sp>
          <p:nvSpPr>
            <p:cNvPr id="7" name="矢印: 五方向 6">
              <a:extLst>
                <a:ext uri="{FF2B5EF4-FFF2-40B4-BE49-F238E27FC236}">
                  <a16:creationId xmlns:a16="http://schemas.microsoft.com/office/drawing/2014/main" id="{7CC27850-01DE-C647-FAAB-197A970531F2}"/>
                </a:ext>
              </a:extLst>
            </p:cNvPr>
            <p:cNvSpPr/>
            <p:nvPr/>
          </p:nvSpPr>
          <p:spPr>
            <a:xfrm>
              <a:off x="1362635" y="2043051"/>
              <a:ext cx="4052047" cy="269926"/>
            </a:xfrm>
            <a:prstGeom prst="homePlate">
              <a:avLst>
                <a:gd name="adj" fmla="val 30429"/>
              </a:avLst>
            </a:prstGeom>
            <a:gr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latin typeface="BIZ UDPゴシック" panose="020B0400000000000000" pitchFamily="50" charset="-128"/>
                  <a:ea typeface="BIZ UDPゴシック" panose="020B0400000000000000" pitchFamily="50" charset="-128"/>
                </a:rPr>
                <a:t>特定復興再生拠点解除</a:t>
              </a:r>
            </a:p>
          </p:txBody>
        </p:sp>
        <p:sp>
          <p:nvSpPr>
            <p:cNvPr id="8" name="矢印: 五方向 7">
              <a:extLst>
                <a:ext uri="{FF2B5EF4-FFF2-40B4-BE49-F238E27FC236}">
                  <a16:creationId xmlns:a16="http://schemas.microsoft.com/office/drawing/2014/main" id="{818B3566-D222-6D14-6DF6-F5213361343D}"/>
                </a:ext>
              </a:extLst>
            </p:cNvPr>
            <p:cNvSpPr/>
            <p:nvPr/>
          </p:nvSpPr>
          <p:spPr>
            <a:xfrm>
              <a:off x="5607137" y="2043051"/>
              <a:ext cx="4128534" cy="269926"/>
            </a:xfrm>
            <a:prstGeom prst="homePlate">
              <a:avLst>
                <a:gd name="adj" fmla="val 30429"/>
              </a:avLst>
            </a:prstGeom>
            <a:gr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latin typeface="BIZ UDPゴシック" panose="020B0400000000000000" pitchFamily="50" charset="-128"/>
                  <a:ea typeface="BIZ UDPゴシック" panose="020B0400000000000000" pitchFamily="50" charset="-128"/>
                </a:rPr>
                <a:t>特定</a:t>
              </a:r>
              <a:r>
                <a:rPr lang="ja-JP" altLang="en-US" sz="1100" b="1">
                  <a:latin typeface="BIZ UDPゴシック" panose="020B0400000000000000" pitchFamily="50" charset="-128"/>
                  <a:ea typeface="BIZ UDPゴシック" panose="020B0400000000000000" pitchFamily="50" charset="-128"/>
                </a:rPr>
                <a:t>帰還</a:t>
              </a:r>
              <a:r>
                <a:rPr kumimoji="1" lang="ja-JP" altLang="en-US" sz="1100" b="1">
                  <a:latin typeface="BIZ UDPゴシック" panose="020B0400000000000000" pitchFamily="50" charset="-128"/>
                  <a:ea typeface="BIZ UDPゴシック" panose="020B0400000000000000" pitchFamily="50" charset="-128"/>
                </a:rPr>
                <a:t>居住</a:t>
              </a:r>
              <a:r>
                <a:rPr kumimoji="1" lang="ja-JP" altLang="en-US" sz="1100" b="1" dirty="0">
                  <a:latin typeface="BIZ UDPゴシック" panose="020B0400000000000000" pitchFamily="50" charset="-128"/>
                  <a:ea typeface="BIZ UDPゴシック" panose="020B0400000000000000" pitchFamily="50" charset="-128"/>
                </a:rPr>
                <a:t>区域解除</a:t>
              </a:r>
            </a:p>
          </p:txBody>
        </p:sp>
        <p:sp>
          <p:nvSpPr>
            <p:cNvPr id="10" name="四角形: 角を丸くする 9">
              <a:extLst>
                <a:ext uri="{FF2B5EF4-FFF2-40B4-BE49-F238E27FC236}">
                  <a16:creationId xmlns:a16="http://schemas.microsoft.com/office/drawing/2014/main" id="{96765966-FBBA-50FB-D5B3-B964B446F30C}"/>
                </a:ext>
              </a:extLst>
            </p:cNvPr>
            <p:cNvSpPr/>
            <p:nvPr/>
          </p:nvSpPr>
          <p:spPr>
            <a:xfrm>
              <a:off x="701747" y="2470749"/>
              <a:ext cx="1765031"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フェーズ</a:t>
              </a:r>
              <a:r>
                <a:rPr lang="en-US" altLang="ja-JP" sz="1100" b="1" dirty="0">
                  <a:latin typeface="BIZ UDPゴシック" panose="020B0400000000000000" pitchFamily="50" charset="-128"/>
                  <a:ea typeface="BIZ UDPゴシック" panose="020B0400000000000000" pitchFamily="50" charset="-128"/>
                </a:rPr>
                <a:t>1</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4A03B872-524A-CED4-8084-EC4AF1E996DC}"/>
                </a:ext>
              </a:extLst>
            </p:cNvPr>
            <p:cNvSpPr/>
            <p:nvPr/>
          </p:nvSpPr>
          <p:spPr>
            <a:xfrm>
              <a:off x="2506143" y="2484058"/>
              <a:ext cx="1765031"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フェーズ</a:t>
              </a:r>
              <a:r>
                <a:rPr lang="en-US" altLang="ja-JP" sz="1100" b="1" dirty="0">
                  <a:latin typeface="BIZ UDPゴシック" panose="020B0400000000000000" pitchFamily="50" charset="-128"/>
                  <a:ea typeface="BIZ UDPゴシック" panose="020B0400000000000000" pitchFamily="50" charset="-128"/>
                </a:rPr>
                <a:t>2</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476137DC-94BE-6683-08A7-C06FDE13D080}"/>
                </a:ext>
              </a:extLst>
            </p:cNvPr>
            <p:cNvSpPr/>
            <p:nvPr/>
          </p:nvSpPr>
          <p:spPr>
            <a:xfrm>
              <a:off x="4376847" y="2484058"/>
              <a:ext cx="1765031"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フェーズ</a:t>
              </a:r>
              <a:r>
                <a:rPr lang="en-US" altLang="ja-JP" sz="1100" b="1" dirty="0">
                  <a:latin typeface="BIZ UDPゴシック" panose="020B0400000000000000" pitchFamily="50" charset="-128"/>
                  <a:ea typeface="BIZ UDPゴシック" panose="020B0400000000000000" pitchFamily="50" charset="-128"/>
                </a:rPr>
                <a:t>3</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0F26E24D-C4C7-5226-951A-F31E60E261B4}"/>
                </a:ext>
              </a:extLst>
            </p:cNvPr>
            <p:cNvSpPr/>
            <p:nvPr/>
          </p:nvSpPr>
          <p:spPr>
            <a:xfrm>
              <a:off x="6191401" y="2484058"/>
              <a:ext cx="1765031"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次期</a:t>
              </a:r>
              <a:r>
                <a:rPr kumimoji="1" lang="ja-JP" altLang="en-US" sz="1100" b="1" dirty="0">
                  <a:latin typeface="BIZ UDPゴシック" panose="020B0400000000000000" pitchFamily="50" charset="-128"/>
                  <a:ea typeface="BIZ UDPゴシック" panose="020B0400000000000000" pitchFamily="50" charset="-128"/>
                </a:rPr>
                <a:t>研究計画</a:t>
              </a:r>
            </a:p>
          </p:txBody>
        </p:sp>
        <p:sp>
          <p:nvSpPr>
            <p:cNvPr id="14" name="四角形: 角を丸くする 13">
              <a:extLst>
                <a:ext uri="{FF2B5EF4-FFF2-40B4-BE49-F238E27FC236}">
                  <a16:creationId xmlns:a16="http://schemas.microsoft.com/office/drawing/2014/main" id="{80355C33-B5FD-0CDC-0EF6-5D36BE74D313}"/>
                </a:ext>
              </a:extLst>
            </p:cNvPr>
            <p:cNvSpPr/>
            <p:nvPr/>
          </p:nvSpPr>
          <p:spPr>
            <a:xfrm>
              <a:off x="4986690" y="2960801"/>
              <a:ext cx="4198595"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中長期計画</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6CB3E1D3-56ED-2D70-25D2-EACDB007F371}"/>
                </a:ext>
              </a:extLst>
            </p:cNvPr>
            <p:cNvSpPr/>
            <p:nvPr/>
          </p:nvSpPr>
          <p:spPr>
            <a:xfrm>
              <a:off x="4376847" y="3905353"/>
              <a:ext cx="4198595" cy="36644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BIZ UDPゴシック" panose="020B0400000000000000" pitchFamily="50" charset="-128"/>
                  <a:ea typeface="BIZ UDPゴシック" panose="020B0400000000000000" pitchFamily="50" charset="-128"/>
                </a:rPr>
                <a:t>中長期計画</a:t>
              </a:r>
              <a:endParaRPr kumimoji="1" lang="ja-JP" altLang="en-US" sz="1100" b="1" dirty="0">
                <a:latin typeface="BIZ UDPゴシック" panose="020B0400000000000000" pitchFamily="50" charset="-128"/>
                <a:ea typeface="BIZ UDPゴシック" panose="020B0400000000000000" pitchFamily="50" charset="-128"/>
              </a:endParaRPr>
            </a:p>
          </p:txBody>
        </p:sp>
        <p:sp>
          <p:nvSpPr>
            <p:cNvPr id="29" name="矢印: 五方向 28">
              <a:extLst>
                <a:ext uri="{FF2B5EF4-FFF2-40B4-BE49-F238E27FC236}">
                  <a16:creationId xmlns:a16="http://schemas.microsoft.com/office/drawing/2014/main" id="{BA1D3C7C-397E-917A-D2C9-9F9D73D4801A}"/>
                </a:ext>
              </a:extLst>
            </p:cNvPr>
            <p:cNvSpPr/>
            <p:nvPr/>
          </p:nvSpPr>
          <p:spPr>
            <a:xfrm>
              <a:off x="6218438" y="3481335"/>
              <a:ext cx="3517230" cy="269926"/>
            </a:xfrm>
            <a:prstGeom prst="homePlate">
              <a:avLst>
                <a:gd name="adj" fmla="val 30429"/>
              </a:avLst>
            </a:prstGeom>
            <a:gr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latin typeface="BIZ UDPゴシック" panose="020B0400000000000000" pitchFamily="50" charset="-128"/>
                  <a:ea typeface="BIZ UDPゴシック" panose="020B0400000000000000" pitchFamily="50" charset="-128"/>
                </a:rPr>
                <a:t>三春環境創造センターでの研究開始</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en-US" altLang="ja-JP" sz="1100" b="1" dirty="0">
                  <a:latin typeface="BIZ UDPゴシック" panose="020B0400000000000000" pitchFamily="50" charset="-128"/>
                  <a:ea typeface="BIZ UDPゴシック" panose="020B0400000000000000" pitchFamily="50" charset="-128"/>
                </a:rPr>
                <a:t>NIES/JAEA</a:t>
              </a:r>
              <a:r>
                <a:rPr kumimoji="1" lang="ja-JP" altLang="en-US" sz="1100" b="1" dirty="0">
                  <a:latin typeface="BIZ UDPゴシック" panose="020B0400000000000000" pitchFamily="50" charset="-128"/>
                  <a:ea typeface="BIZ UDPゴシック" panose="020B0400000000000000" pitchFamily="50" charset="-128"/>
                </a:rPr>
                <a:t>の合流</a:t>
              </a:r>
            </a:p>
          </p:txBody>
        </p:sp>
        <p:sp>
          <p:nvSpPr>
            <p:cNvPr id="32" name="矢印: 五方向 31">
              <a:extLst>
                <a:ext uri="{FF2B5EF4-FFF2-40B4-BE49-F238E27FC236}">
                  <a16:creationId xmlns:a16="http://schemas.microsoft.com/office/drawing/2014/main" id="{165D0AC9-CB66-5DFB-BA15-878C9BD90ACD}"/>
                </a:ext>
              </a:extLst>
            </p:cNvPr>
            <p:cNvSpPr/>
            <p:nvPr/>
          </p:nvSpPr>
          <p:spPr>
            <a:xfrm>
              <a:off x="4986689" y="3488801"/>
              <a:ext cx="1151845" cy="269926"/>
            </a:xfrm>
            <a:prstGeom prst="homePlate">
              <a:avLst>
                <a:gd name="adj" fmla="val 30429"/>
              </a:avLst>
            </a:prstGeom>
            <a:gr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000" b="1" dirty="0">
                  <a:latin typeface="BIZ UDPゴシック" panose="020B0400000000000000" pitchFamily="50" charset="-128"/>
                  <a:ea typeface="BIZ UDPゴシック" panose="020B0400000000000000" pitchFamily="50" charset="-128"/>
                </a:rPr>
                <a:t>QST</a:t>
              </a:r>
              <a:r>
                <a:rPr lang="ja-JP" altLang="en-US" sz="1000" b="1" dirty="0">
                  <a:latin typeface="BIZ UDPゴシック" panose="020B0400000000000000" pitchFamily="50" charset="-128"/>
                  <a:ea typeface="BIZ UDPゴシック" panose="020B0400000000000000" pitchFamily="50" charset="-128"/>
                </a:rPr>
                <a:t>福医大の</a:t>
              </a:r>
              <a:endParaRPr lang="en-US" altLang="ja-JP" sz="1000" b="1" dirty="0">
                <a:latin typeface="BIZ UDPゴシック" panose="020B0400000000000000" pitchFamily="50" charset="-128"/>
                <a:ea typeface="BIZ UDPゴシック" panose="020B0400000000000000" pitchFamily="50" charset="-128"/>
              </a:endParaRPr>
            </a:p>
            <a:p>
              <a:pPr algn="ctr"/>
              <a:r>
                <a:rPr kumimoji="1" lang="ja-JP" altLang="en-US" sz="1000" b="1" dirty="0">
                  <a:latin typeface="BIZ UDPゴシック" panose="020B0400000000000000" pitchFamily="50" charset="-128"/>
                  <a:ea typeface="BIZ UDPゴシック" panose="020B0400000000000000" pitchFamily="50" charset="-128"/>
                </a:rPr>
                <a:t>合流</a:t>
              </a:r>
            </a:p>
          </p:txBody>
        </p:sp>
        <p:sp>
          <p:nvSpPr>
            <p:cNvPr id="35" name="矢印: 五方向 34">
              <a:extLst>
                <a:ext uri="{FF2B5EF4-FFF2-40B4-BE49-F238E27FC236}">
                  <a16:creationId xmlns:a16="http://schemas.microsoft.com/office/drawing/2014/main" id="{7B933476-6BDF-41B7-575E-3506C9BB6043}"/>
                </a:ext>
              </a:extLst>
            </p:cNvPr>
            <p:cNvSpPr/>
            <p:nvPr/>
          </p:nvSpPr>
          <p:spPr>
            <a:xfrm>
              <a:off x="701747" y="4399613"/>
              <a:ext cx="5378413" cy="190271"/>
            </a:xfrm>
            <a:prstGeom prst="homePlate">
              <a:avLst>
                <a:gd name="adj" fmla="val 30429"/>
              </a:avLst>
            </a:prstGeom>
            <a:gr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000" b="1" dirty="0">
                  <a:latin typeface="BIZ UDPゴシック" panose="020B0400000000000000" pitchFamily="50" charset="-128"/>
                  <a:ea typeface="BIZ UDPゴシック" panose="020B0400000000000000" pitchFamily="50" charset="-128"/>
                </a:rPr>
                <a:t>三春環境創造センターでの環境動態研究</a:t>
              </a:r>
              <a:endParaRPr kumimoji="1" lang="ja-JP" altLang="en-US" sz="1000" b="1" dirty="0">
                <a:latin typeface="BIZ UDPゴシック" panose="020B0400000000000000" pitchFamily="50" charset="-128"/>
                <a:ea typeface="BIZ UDPゴシック" panose="020B0400000000000000" pitchFamily="50" charset="-128"/>
              </a:endParaRPr>
            </a:p>
          </p:txBody>
        </p:sp>
        <p:sp>
          <p:nvSpPr>
            <p:cNvPr id="36" name="矢印: 五方向 35">
              <a:extLst>
                <a:ext uri="{FF2B5EF4-FFF2-40B4-BE49-F238E27FC236}">
                  <a16:creationId xmlns:a16="http://schemas.microsoft.com/office/drawing/2014/main" id="{04DC3732-3E95-38F2-06CE-AB28093D59D5}"/>
                </a:ext>
              </a:extLst>
            </p:cNvPr>
            <p:cNvSpPr/>
            <p:nvPr/>
          </p:nvSpPr>
          <p:spPr>
            <a:xfrm>
              <a:off x="713942" y="4617737"/>
              <a:ext cx="9021725" cy="190271"/>
            </a:xfrm>
            <a:prstGeom prst="homePlate">
              <a:avLst>
                <a:gd name="adj" fmla="val 30429"/>
              </a:avLst>
            </a:prstGeom>
            <a:grp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000" b="1" dirty="0">
                  <a:latin typeface="BIZ UDPゴシック" panose="020B0400000000000000" pitchFamily="50" charset="-128"/>
                  <a:ea typeface="BIZ UDPゴシック" panose="020B0400000000000000" pitchFamily="50" charset="-128"/>
                </a:rPr>
                <a:t>南相馬環境放射線センターでの環境モニタリング研究</a:t>
              </a:r>
              <a:endParaRPr kumimoji="1" lang="ja-JP" altLang="en-US" sz="1000" b="1" dirty="0">
                <a:latin typeface="BIZ UDPゴシック" panose="020B0400000000000000" pitchFamily="50" charset="-128"/>
                <a:ea typeface="BIZ UDPゴシック" panose="020B0400000000000000" pitchFamily="50" charset="-128"/>
              </a:endParaRPr>
            </a:p>
          </p:txBody>
        </p:sp>
      </p:grpSp>
      <p:cxnSp>
        <p:nvCxnSpPr>
          <p:cNvPr id="31" name="直線コネクタ 30">
            <a:extLst>
              <a:ext uri="{FF2B5EF4-FFF2-40B4-BE49-F238E27FC236}">
                <a16:creationId xmlns:a16="http://schemas.microsoft.com/office/drawing/2014/main" id="{C7A4F4A3-69D7-8056-EA61-DC1A306BBE46}"/>
              </a:ext>
            </a:extLst>
          </p:cNvPr>
          <p:cNvCxnSpPr/>
          <p:nvPr/>
        </p:nvCxnSpPr>
        <p:spPr>
          <a:xfrm>
            <a:off x="6340594" y="947912"/>
            <a:ext cx="0" cy="574174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74371DC6-624A-1006-4448-8AC97957B38A}"/>
              </a:ext>
            </a:extLst>
          </p:cNvPr>
          <p:cNvSpPr txBox="1"/>
          <p:nvPr/>
        </p:nvSpPr>
        <p:spPr>
          <a:xfrm>
            <a:off x="3429575" y="4417457"/>
            <a:ext cx="1818126" cy="246221"/>
          </a:xfrm>
          <a:prstGeom prst="rect">
            <a:avLst/>
          </a:prstGeom>
          <a:noFill/>
        </p:spPr>
        <p:txBody>
          <a:bodyPr wrap="none" rtlCol="0">
            <a:spAutoFit/>
          </a:bodyPr>
          <a:lstStyle/>
          <a:p>
            <a:r>
              <a:rPr kumimoji="1" lang="ja-JP" altLang="en-US" sz="1000" b="1" dirty="0">
                <a:latin typeface="BIZ UDPゴシック" panose="020B0400000000000000" pitchFamily="50" charset="-128"/>
                <a:ea typeface="BIZ UDPゴシック" panose="020B0400000000000000" pitchFamily="50" charset="-128"/>
              </a:rPr>
              <a:t>第</a:t>
            </a:r>
            <a:r>
              <a:rPr kumimoji="1" lang="en-US" altLang="ja-JP" sz="1000" b="1" dirty="0">
                <a:latin typeface="BIZ UDPゴシック" panose="020B0400000000000000" pitchFamily="50" charset="-128"/>
                <a:ea typeface="BIZ UDPゴシック" panose="020B0400000000000000" pitchFamily="50" charset="-128"/>
              </a:rPr>
              <a:t>5</a:t>
            </a:r>
            <a:r>
              <a:rPr kumimoji="1" lang="ja-JP" altLang="en-US" sz="1000" b="1" dirty="0">
                <a:latin typeface="BIZ UDPゴシック" panose="020B0400000000000000" pitchFamily="50" charset="-128"/>
                <a:ea typeface="BIZ UDPゴシック" panose="020B0400000000000000" pitchFamily="50" charset="-128"/>
              </a:rPr>
              <a:t>分野環境動態研究の動き</a:t>
            </a:r>
          </a:p>
        </p:txBody>
      </p:sp>
      <p:cxnSp>
        <p:nvCxnSpPr>
          <p:cNvPr id="38" name="コネクタ: カギ線 37">
            <a:extLst>
              <a:ext uri="{FF2B5EF4-FFF2-40B4-BE49-F238E27FC236}">
                <a16:creationId xmlns:a16="http://schemas.microsoft.com/office/drawing/2014/main" id="{3F319AEA-43EF-9C04-9709-880EE8557A03}"/>
              </a:ext>
            </a:extLst>
          </p:cNvPr>
          <p:cNvCxnSpPr>
            <a:stCxn id="35" idx="3"/>
          </p:cNvCxnSpPr>
          <p:nvPr/>
        </p:nvCxnSpPr>
        <p:spPr>
          <a:xfrm flipV="1">
            <a:off x="6282289" y="4853354"/>
            <a:ext cx="452775" cy="1325499"/>
          </a:xfrm>
          <a:prstGeom prst="bentConnector2">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9" name="思考の吹き出し: 雲形 38">
            <a:extLst>
              <a:ext uri="{FF2B5EF4-FFF2-40B4-BE49-F238E27FC236}">
                <a16:creationId xmlns:a16="http://schemas.microsoft.com/office/drawing/2014/main" id="{9E528369-A1F0-2D06-CD3E-03031A2C26C3}"/>
              </a:ext>
            </a:extLst>
          </p:cNvPr>
          <p:cNvSpPr/>
          <p:nvPr/>
        </p:nvSpPr>
        <p:spPr>
          <a:xfrm>
            <a:off x="6745695" y="5563340"/>
            <a:ext cx="1822919" cy="674148"/>
          </a:xfrm>
          <a:prstGeom prst="cloudCallout">
            <a:avLst>
              <a:gd name="adj1" fmla="val -15688"/>
              <a:gd name="adj2" fmla="val -1841"/>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JAEA</a:t>
            </a:r>
            <a:r>
              <a:rPr kumimoji="1" lang="ja-JP" altLang="en-US" sz="1200" dirty="0">
                <a:solidFill>
                  <a:schemeClr val="tx1"/>
                </a:solidFill>
                <a:latin typeface="BIZ UDPゴシック" panose="020B0400000000000000" pitchFamily="50" charset="-128"/>
                <a:ea typeface="BIZ UDPゴシック" panose="020B0400000000000000" pitchFamily="50" charset="-128"/>
              </a:rPr>
              <a:t>リソースの移管</a:t>
            </a:r>
          </a:p>
        </p:txBody>
      </p:sp>
    </p:spTree>
    <p:extLst>
      <p:ext uri="{BB962C8B-B14F-4D97-AF65-F5344CB8AC3E}">
        <p14:creationId xmlns:p14="http://schemas.microsoft.com/office/powerpoint/2010/main" val="3638991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FA2D0-C2B9-87AD-8DA5-B3D1F04E2267}"/>
            </a:ext>
          </a:extLst>
        </p:cNvPr>
        <p:cNvGrpSpPr/>
        <p:nvPr/>
      </p:nvGrpSpPr>
      <p:grpSpPr>
        <a:xfrm>
          <a:off x="0" y="0"/>
          <a:ext cx="0" cy="0"/>
          <a:chOff x="0" y="0"/>
          <a:chExt cx="0" cy="0"/>
        </a:xfrm>
      </p:grpSpPr>
      <p:sp>
        <p:nvSpPr>
          <p:cNvPr id="10242" name="Rectangle 7">
            <a:extLst>
              <a:ext uri="{FF2B5EF4-FFF2-40B4-BE49-F238E27FC236}">
                <a16:creationId xmlns:a16="http://schemas.microsoft.com/office/drawing/2014/main" id="{9AB3067E-FC5F-BA00-524B-9DC494B9C7BF}"/>
              </a:ext>
            </a:extLst>
          </p:cNvPr>
          <p:cNvSpPr>
            <a:spLocks noChangeArrowheads="1"/>
          </p:cNvSpPr>
          <p:nvPr/>
        </p:nvSpPr>
        <p:spPr bwMode="auto">
          <a:xfrm>
            <a:off x="91154" y="47109"/>
            <a:ext cx="8814721" cy="576000"/>
          </a:xfrm>
          <a:prstGeom prst="rect">
            <a:avLst/>
          </a:prstGeom>
          <a:solidFill>
            <a:srgbClr val="00B0F0"/>
          </a:solidFill>
          <a:ln w="9525">
            <a:solidFill>
              <a:schemeClr val="accent2"/>
            </a:solidFill>
            <a:miter lim="800000"/>
          </a:ln>
        </p:spPr>
        <p:txBody>
          <a:bodyPr anchor="ctr"/>
          <a:lstStyle>
            <a:lvl1pPr>
              <a:spcBef>
                <a:spcPct val="20000"/>
              </a:spcBef>
              <a:buChar char="•"/>
              <a:defRPr kumimoji="1" sz="3200">
                <a:solidFill>
                  <a:schemeClr val="tx1"/>
                </a:solidFill>
                <a:latin typeface="Arial" panose="020B0604020202020204" pitchFamily="34" charset="0"/>
                <a:ea typeface="ＭＳ Ｐゴシック" panose="020B0600070205080204"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charset="-128"/>
              </a:defRPr>
            </a:lvl9pPr>
          </a:lstStyle>
          <a:p>
            <a:pPr marL="271463" indent="-271463" defTabSz="-635">
              <a:buNone/>
              <a:tabLst>
                <a:tab pos="180975" algn="l"/>
              </a:tabLst>
              <a:defRPr/>
            </a:pPr>
            <a:r>
              <a:rPr lang="zh-TW"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rPr>
              <a:t>福島国際研究教育機構</a:t>
            </a:r>
            <a:r>
              <a:rPr lang="zh-TW" altLang="en-US" sz="1800" spc="-50" dirty="0">
                <a:solidFill>
                  <a:schemeClr val="bg1"/>
                </a:solidFill>
                <a:latin typeface="ＭＳ Ｐゴシック" panose="020B0600070205080204" charset="-128"/>
                <a:cs typeface="ＭＳ Ｐゴシック" panose="020B0600070205080204" charset="-128"/>
              </a:rPr>
              <a:t>（</a:t>
            </a:r>
            <a:r>
              <a:rPr lang="en-US" altLang="zh-TW" sz="1800" spc="-50" dirty="0">
                <a:solidFill>
                  <a:schemeClr val="bg1"/>
                </a:solidFill>
                <a:latin typeface="ＭＳ Ｐゴシック" panose="020B0600070205080204" charset="-128"/>
                <a:cs typeface="ＭＳ Ｐゴシック" panose="020B0600070205080204" charset="-128"/>
              </a:rPr>
              <a:t>F-REI</a:t>
            </a:r>
            <a:r>
              <a:rPr lang="zh-TW" altLang="en-US" sz="1800" spc="-50" dirty="0">
                <a:solidFill>
                  <a:schemeClr val="bg1"/>
                </a:solidFill>
                <a:latin typeface="ＭＳ Ｐゴシック" panose="020B0600070205080204" charset="-128"/>
                <a:cs typeface="ＭＳ Ｐゴシック" panose="020B0600070205080204" charset="-128"/>
              </a:rPr>
              <a:t>）</a:t>
            </a:r>
            <a:endParaRPr lang="ja-JP" altLang="en-US" sz="1800" spc="-50" dirty="0">
              <a:solidFill>
                <a:schemeClr val="bg1"/>
              </a:solidFill>
              <a:latin typeface="ＭＳ Ｐゴシック" panose="020B0600070205080204" charset="-128"/>
              <a:ea typeface="ＭＳ Ｐゴシック" panose="020B0600070205080204" charset="-128"/>
              <a:cs typeface="ＭＳ Ｐゴシック" panose="020B0600070205080204" charset="-128"/>
            </a:endParaRPr>
          </a:p>
        </p:txBody>
      </p:sp>
      <p:sp>
        <p:nvSpPr>
          <p:cNvPr id="25" name="スライド番号プレースホルダー 1">
            <a:extLst>
              <a:ext uri="{FF2B5EF4-FFF2-40B4-BE49-F238E27FC236}">
                <a16:creationId xmlns:a16="http://schemas.microsoft.com/office/drawing/2014/main" id="{4D9EAAB0-ECCD-1AE1-7520-71FD98B93F2D}"/>
              </a:ext>
            </a:extLst>
          </p:cNvPr>
          <p:cNvSpPr txBox="1">
            <a:spLocks/>
          </p:cNvSpPr>
          <p:nvPr/>
        </p:nvSpPr>
        <p:spPr bwMode="auto">
          <a:xfrm>
            <a:off x="9048271" y="47109"/>
            <a:ext cx="766575" cy="5905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bodyPr>
          <a:lstStyle>
            <a:defPPr>
              <a:defRPr lang="ja-JP"/>
            </a:defPPr>
            <a:lvl1pPr algn="ctr" rtl="0" eaLnBrk="1" fontAlgn="base" hangingPunct="1">
              <a:lnSpc>
                <a:spcPct val="100000"/>
              </a:lnSpc>
              <a:spcBef>
                <a:spcPct val="0"/>
              </a:spcBef>
              <a:spcAft>
                <a:spcPct val="0"/>
              </a:spcAft>
              <a:buFontTx/>
              <a:buNone/>
              <a:defRPr kumimoji="1" sz="1400" kern="1200">
                <a:solidFill>
                  <a:schemeClr val="tx1"/>
                </a:solidFill>
                <a:latin typeface="Arial" charset="0"/>
                <a:ea typeface="ＭＳ Ｐゴシック" pitchFamily="50" charset="-128"/>
                <a:cs typeface="+mn-cs"/>
              </a:defRPr>
            </a:lvl1pPr>
            <a:lvl2pPr marL="4572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fld id="{B8FEC783-9B4D-4F5B-8544-F01A40401E8D}" type="slidenum">
              <a:rPr lang="ja-JP" altLang="en-US" sz="2400" smtClean="0"/>
              <a:pPr/>
              <a:t>8</a:t>
            </a:fld>
            <a:endParaRPr lang="ja-JP" altLang="en-US" sz="2400" dirty="0"/>
          </a:p>
        </p:txBody>
      </p:sp>
      <p:graphicFrame>
        <p:nvGraphicFramePr>
          <p:cNvPr id="2" name="表 1">
            <a:extLst>
              <a:ext uri="{FF2B5EF4-FFF2-40B4-BE49-F238E27FC236}">
                <a16:creationId xmlns:a16="http://schemas.microsoft.com/office/drawing/2014/main" id="{8D54D029-D98F-28AB-FFEB-FDB27F05693D}"/>
              </a:ext>
            </a:extLst>
          </p:cNvPr>
          <p:cNvGraphicFramePr>
            <a:graphicFrameLocks noGrp="1"/>
          </p:cNvGraphicFramePr>
          <p:nvPr>
            <p:extLst>
              <p:ext uri="{D42A27DB-BD31-4B8C-83A1-F6EECF244321}">
                <p14:modId xmlns:p14="http://schemas.microsoft.com/office/powerpoint/2010/main" val="2248257056"/>
              </p:ext>
            </p:extLst>
          </p:nvPr>
        </p:nvGraphicFramePr>
        <p:xfrm>
          <a:off x="91154" y="764010"/>
          <a:ext cx="4480846" cy="2931160"/>
        </p:xfrm>
        <a:graphic>
          <a:graphicData uri="http://schemas.openxmlformats.org/drawingml/2006/table">
            <a:tbl>
              <a:tblPr firstRow="1" bandRow="1">
                <a:tableStyleId>{5C22544A-7EE6-4342-B048-85BDC9FD1C3A}</a:tableStyleId>
              </a:tblPr>
              <a:tblGrid>
                <a:gridCol w="1454617">
                  <a:extLst>
                    <a:ext uri="{9D8B030D-6E8A-4147-A177-3AD203B41FA5}">
                      <a16:colId xmlns:a16="http://schemas.microsoft.com/office/drawing/2014/main" val="2540148946"/>
                    </a:ext>
                  </a:extLst>
                </a:gridCol>
                <a:gridCol w="3026229">
                  <a:extLst>
                    <a:ext uri="{9D8B030D-6E8A-4147-A177-3AD203B41FA5}">
                      <a16:colId xmlns:a16="http://schemas.microsoft.com/office/drawing/2014/main" val="2016922082"/>
                    </a:ext>
                  </a:extLst>
                </a:gridCol>
              </a:tblGrid>
              <a:tr h="370840">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時期</a:t>
                      </a:r>
                    </a:p>
                  </a:txBody>
                  <a:tcPr/>
                </a:tc>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内容</a:t>
                      </a:r>
                    </a:p>
                  </a:txBody>
                  <a:tcPr/>
                </a:tc>
                <a:extLst>
                  <a:ext uri="{0D108BD9-81ED-4DB2-BD59-A6C34878D82A}">
                    <a16:rowId xmlns:a16="http://schemas.microsoft.com/office/drawing/2014/main" val="2675912247"/>
                  </a:ext>
                </a:extLst>
              </a:tr>
              <a:tr h="370840">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4</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3</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29</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①福島国際研究教育機構基本構想</a:t>
                      </a:r>
                      <a:endPar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endParaRPr>
                    </a:p>
                    <a:p>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復興推進会議決定</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a:t>
                      </a:r>
                      <a:endPar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48216866"/>
                  </a:ext>
                </a:extLst>
              </a:tr>
              <a:tr h="370840">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4</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8</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26</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②新産業創出等研究開発基本計画</a:t>
                      </a:r>
                      <a:endPar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endParaRPr>
                    </a:p>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（内閣総理大臣決定</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a:t>
                      </a:r>
                      <a:endPar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941318564"/>
                  </a:ext>
                </a:extLst>
              </a:tr>
              <a:tr h="370840">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5</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4</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1</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③福島国際研究教育機構の中期目標の公表について</a:t>
                      </a:r>
                      <a:endPar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endParaRPr>
                    </a:p>
                    <a:p>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浪江町の本部が業務開始</a:t>
                      </a:r>
                    </a:p>
                  </a:txBody>
                  <a:tcPr/>
                </a:tc>
                <a:extLst>
                  <a:ext uri="{0D108BD9-81ED-4DB2-BD59-A6C34878D82A}">
                    <a16:rowId xmlns:a16="http://schemas.microsoft.com/office/drawing/2014/main" val="180214278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6</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7</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8</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日</a:t>
                      </a:r>
                    </a:p>
                    <a:p>
                      <a:endPar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④福島県、日本原子力研究開発機構（</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JAEA</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）、国立環境研究所（</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NIES</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）及び福島国際研究教育機構（</a:t>
                      </a:r>
                      <a:r>
                        <a:rPr kumimoji="1" lang="en-US" altLang="ja-JP" sz="1200" dirty="0">
                          <a:solidFill>
                            <a:sysClr val="windowText" lastClr="000000"/>
                          </a:solidFill>
                          <a:latin typeface="BIZ UDPゴシック" panose="020B0400000000000000" pitchFamily="50" charset="-128"/>
                          <a:ea typeface="BIZ UDPゴシック" panose="020B0400000000000000" pitchFamily="50" charset="-128"/>
                        </a:rPr>
                        <a:t>F-REI</a:t>
                      </a:r>
                      <a:r>
                        <a:rPr kumimoji="1" lang="ja-JP" altLang="en-US" sz="1200" dirty="0">
                          <a:solidFill>
                            <a:sysClr val="windowText" lastClr="000000"/>
                          </a:solidFill>
                          <a:latin typeface="BIZ UDPゴシック" panose="020B0400000000000000" pitchFamily="50" charset="-128"/>
                          <a:ea typeface="BIZ UDPゴシック" panose="020B0400000000000000" pitchFamily="50" charset="-128"/>
                        </a:rPr>
                        <a:t>）の四者の間で、環境創造センターにおける連携協力に関する基本協定を締結</a:t>
                      </a:r>
                    </a:p>
                  </a:txBody>
                  <a:tcPr/>
                </a:tc>
                <a:extLst>
                  <a:ext uri="{0D108BD9-81ED-4DB2-BD59-A6C34878D82A}">
                    <a16:rowId xmlns:a16="http://schemas.microsoft.com/office/drawing/2014/main" val="4186719200"/>
                  </a:ext>
                </a:extLst>
              </a:tr>
            </a:tbl>
          </a:graphicData>
        </a:graphic>
      </p:graphicFrame>
      <p:sp>
        <p:nvSpPr>
          <p:cNvPr id="3" name="吹き出し: 四角形 2">
            <a:extLst>
              <a:ext uri="{FF2B5EF4-FFF2-40B4-BE49-F238E27FC236}">
                <a16:creationId xmlns:a16="http://schemas.microsoft.com/office/drawing/2014/main" id="{4FC3866B-DC8C-5471-3128-49FA0865526F}"/>
              </a:ext>
            </a:extLst>
          </p:cNvPr>
          <p:cNvSpPr/>
          <p:nvPr/>
        </p:nvSpPr>
        <p:spPr>
          <a:xfrm>
            <a:off x="4778188" y="834261"/>
            <a:ext cx="5036658" cy="5428316"/>
          </a:xfrm>
          <a:prstGeom prst="wedgeRectCallout">
            <a:avLst>
              <a:gd name="adj1" fmla="val -53672"/>
              <a:gd name="adj2" fmla="val -41228"/>
            </a:avLst>
          </a:prstGeom>
          <a:solidFill>
            <a:srgbClr val="FFFFCC"/>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BIZ UDPゴシック" panose="020B0400000000000000" pitchFamily="50" charset="-128"/>
                <a:ea typeface="BIZ UDPゴシック" panose="020B0400000000000000" pitchFamily="50" charset="-128"/>
              </a:rPr>
              <a:t>（４）司令塔機能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機構は、新産業創出等研究開発基本計画において、福島における新たな産業 の創出等に資する研究開発等において中核的な役割を担うこととされ、当該 研究開発等の実施に係る協議を行うため、協議会を組織し、研究開発における 役割分担の明確化や重複の排除等により、福島全体で最適な研究開発体制を 構築するなど、既存施設等の取組に横串を刺す司令塔としての機能を最大限 に発揮する。その際、機構のリーダーシップの下で、既存施設や大学等の各機 関が福島において取り組む新たな産業の創出等に資する研究開発に関する計 画等を持ち寄り、協議会での議論を通じて、研究開発力を結集するための目標 やビジョンの共有を図る。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加えて、各研究開発分野において研究の加速や総合調整を図る観点から、以 下のとおり既存施設の施設統合及び予算集約を行う。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① 施設統合 ア 国立研究開発法人日本原子力研究開発機構（ＪＡＥＡ）、国立研究開発法人 量子科学技術研究開発機構（ＱＳＴ）及び国立研究開発法人国立環境研究所（ＮＩＥＳ）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放射性物質の環境動態に関する研究の一体的・総合的推進を図る観点から、 次の既存施設における放射性物質の環境動態研究に係る部分について、機構に 統合する。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pPr marL="88900"/>
            <a:r>
              <a:rPr lang="en-US" altLang="ja-JP" sz="1100" dirty="0">
                <a:solidFill>
                  <a:srgbClr val="FF0000"/>
                </a:solidFill>
                <a:latin typeface="BIZ UDPゴシック" panose="020B0400000000000000" pitchFamily="50" charset="-128"/>
                <a:ea typeface="BIZ UDPゴシック" panose="020B0400000000000000" pitchFamily="50" charset="-128"/>
              </a:rPr>
              <a:t>ⅰ) </a:t>
            </a:r>
            <a:r>
              <a:rPr lang="ja-JP" altLang="en-US" sz="1100" dirty="0">
                <a:solidFill>
                  <a:srgbClr val="FF0000"/>
                </a:solidFill>
                <a:latin typeface="BIZ UDPゴシック" panose="020B0400000000000000" pitchFamily="50" charset="-128"/>
                <a:ea typeface="BIZ UDPゴシック" panose="020B0400000000000000" pitchFamily="50" charset="-128"/>
              </a:rPr>
              <a:t>国立研究開発法人日本原子力研究開発機構（ＪＡＥＡ）廃炉環境国際共同研究センター（ＣＬＡＤＳ）（所在地：福島県三春町）</a:t>
            </a:r>
            <a:endParaRPr lang="en-US" altLang="ja-JP" sz="1100" dirty="0">
              <a:solidFill>
                <a:srgbClr val="FF0000"/>
              </a:solidFill>
              <a:latin typeface="BIZ UDPゴシック" panose="020B0400000000000000" pitchFamily="50" charset="-128"/>
              <a:ea typeface="BIZ UDPゴシック" panose="020B0400000000000000" pitchFamily="50" charset="-128"/>
            </a:endParaRPr>
          </a:p>
          <a:p>
            <a:pPr marL="88900"/>
            <a:r>
              <a:rPr lang="en-US" altLang="ja-JP" sz="1100" dirty="0">
                <a:solidFill>
                  <a:schemeClr val="tx1"/>
                </a:solidFill>
                <a:latin typeface="BIZ UDPゴシック" panose="020B0400000000000000" pitchFamily="50" charset="-128"/>
                <a:ea typeface="BIZ UDPゴシック" panose="020B0400000000000000" pitchFamily="50" charset="-128"/>
              </a:rPr>
              <a:t>ⅱ) </a:t>
            </a:r>
            <a:r>
              <a:rPr lang="ja-JP" altLang="en-US" sz="1100" dirty="0">
                <a:solidFill>
                  <a:schemeClr val="tx1"/>
                </a:solidFill>
                <a:latin typeface="BIZ UDPゴシック" panose="020B0400000000000000" pitchFamily="50" charset="-128"/>
                <a:ea typeface="BIZ UDPゴシック" panose="020B0400000000000000" pitchFamily="50" charset="-128"/>
              </a:rPr>
              <a:t>国立研究開発法人量子科学技術研究開発機構（ＱＳＴ）放射線医学研究 所福島再生支援研究部福島研究分室及びいわき出張所（所在地：福島県福 島市、いわき市）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pPr marL="88900"/>
            <a:r>
              <a:rPr lang="en-US" altLang="ja-JP" sz="1100" dirty="0">
                <a:solidFill>
                  <a:schemeClr val="tx1"/>
                </a:solidFill>
                <a:latin typeface="BIZ UDPゴシック" panose="020B0400000000000000" pitchFamily="50" charset="-128"/>
                <a:ea typeface="BIZ UDPゴシック" panose="020B0400000000000000" pitchFamily="50" charset="-128"/>
              </a:rPr>
              <a:t>ⅲ</a:t>
            </a:r>
            <a:r>
              <a:rPr lang="ja-JP" altLang="en-US" sz="1100" dirty="0">
                <a:solidFill>
                  <a:schemeClr val="tx1"/>
                </a:solidFill>
                <a:latin typeface="BIZ UDPゴシック" panose="020B0400000000000000" pitchFamily="50" charset="-128"/>
                <a:ea typeface="BIZ UDPゴシック" panose="020B0400000000000000" pitchFamily="50" charset="-128"/>
              </a:rPr>
              <a:t>） 国立研究開発法人国立環境研究所（ＮＩＥＳ）福島地域協働研究拠点 （所在地：福島県三春町）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具体的な人員等の範囲については、関係者間で十分協議の上で決定する。 </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統合の時期は、上記</a:t>
            </a:r>
            <a:r>
              <a:rPr lang="en-US" altLang="ja-JP" sz="1100" dirty="0">
                <a:solidFill>
                  <a:schemeClr val="tx1"/>
                </a:solidFill>
                <a:latin typeface="BIZ UDPゴシック" panose="020B0400000000000000" pitchFamily="50" charset="-128"/>
                <a:ea typeface="BIZ UDPゴシック" panose="020B0400000000000000" pitchFamily="50" charset="-128"/>
              </a:rPr>
              <a:t>ⅱ</a:t>
            </a:r>
            <a:r>
              <a:rPr lang="ja-JP" altLang="en-US" sz="1100" dirty="0">
                <a:solidFill>
                  <a:schemeClr val="tx1"/>
                </a:solidFill>
                <a:latin typeface="BIZ UDPゴシック" panose="020B0400000000000000" pitchFamily="50" charset="-128"/>
                <a:ea typeface="BIZ UDPゴシック" panose="020B0400000000000000" pitchFamily="50" charset="-128"/>
              </a:rPr>
              <a:t>については、令和５年４月とする。また、上記</a:t>
            </a:r>
            <a:r>
              <a:rPr lang="en-US" altLang="ja-JP" sz="1100" dirty="0">
                <a:solidFill>
                  <a:schemeClr val="tx1"/>
                </a:solidFill>
                <a:latin typeface="BIZ UDPゴシック" panose="020B0400000000000000" pitchFamily="50" charset="-128"/>
                <a:ea typeface="BIZ UDPゴシック" panose="020B0400000000000000" pitchFamily="50" charset="-128"/>
              </a:rPr>
              <a:t>ⅰ</a:t>
            </a:r>
            <a:r>
              <a:rPr lang="ja-JP" altLang="en-US" sz="1100" dirty="0">
                <a:solidFill>
                  <a:schemeClr val="tx1"/>
                </a:solidFill>
                <a:latin typeface="BIZ UDPゴシック" panose="020B0400000000000000" pitchFamily="50" charset="-128"/>
                <a:ea typeface="BIZ UDPゴシック" panose="020B0400000000000000" pitchFamily="50" charset="-128"/>
              </a:rPr>
              <a:t>及 び</a:t>
            </a:r>
            <a:r>
              <a:rPr lang="en-US" altLang="ja-JP" sz="1100" dirty="0">
                <a:solidFill>
                  <a:schemeClr val="tx1"/>
                </a:solidFill>
                <a:latin typeface="BIZ UDPゴシック" panose="020B0400000000000000" pitchFamily="50" charset="-128"/>
                <a:ea typeface="BIZ UDPゴシック" panose="020B0400000000000000" pitchFamily="50" charset="-128"/>
              </a:rPr>
              <a:t>ⅲ</a:t>
            </a:r>
            <a:r>
              <a:rPr lang="ja-JP" altLang="en-US" sz="1100" dirty="0">
                <a:solidFill>
                  <a:schemeClr val="tx1"/>
                </a:solidFill>
                <a:latin typeface="BIZ UDPゴシック" panose="020B0400000000000000" pitchFamily="50" charset="-128"/>
                <a:ea typeface="BIZ UDPゴシック" panose="020B0400000000000000" pitchFamily="50" charset="-128"/>
              </a:rPr>
              <a:t>については、これらと一体となって放射性物質の環境動態研究に取り組 んでいる福島県環境創造センターの中長期取組方針及び調査研究計画が令和 ６年度末を期限としていることを踏まえ、</a:t>
            </a:r>
            <a:r>
              <a:rPr lang="ja-JP" altLang="en-US" sz="1100" dirty="0">
                <a:solidFill>
                  <a:srgbClr val="FF0000"/>
                </a:solidFill>
                <a:latin typeface="BIZ UDPゴシック" panose="020B0400000000000000" pitchFamily="50" charset="-128"/>
                <a:ea typeface="BIZ UDPゴシック" panose="020B0400000000000000" pitchFamily="50" charset="-128"/>
              </a:rPr>
              <a:t>令和７年４月</a:t>
            </a:r>
            <a:r>
              <a:rPr lang="ja-JP" altLang="en-US" sz="1100" dirty="0">
                <a:solidFill>
                  <a:schemeClr val="tx1"/>
                </a:solidFill>
                <a:latin typeface="BIZ UDPゴシック" panose="020B0400000000000000" pitchFamily="50" charset="-128"/>
                <a:ea typeface="BIZ UDPゴシック" panose="020B0400000000000000" pitchFamily="50" charset="-128"/>
              </a:rPr>
              <a:t>とする</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0CAABDB1-4DAA-9E5C-FAF2-38926B13C33E}"/>
              </a:ext>
            </a:extLst>
          </p:cNvPr>
          <p:cNvSpPr txBox="1"/>
          <p:nvPr/>
        </p:nvSpPr>
        <p:spPr>
          <a:xfrm>
            <a:off x="0" y="3704307"/>
            <a:ext cx="1973617" cy="261610"/>
          </a:xfrm>
          <a:prstGeom prst="rect">
            <a:avLst/>
          </a:prstGeom>
          <a:noFill/>
        </p:spPr>
        <p:txBody>
          <a:bodyPr wrap="none" rtlCol="0">
            <a:spAutoFit/>
          </a:bodyPr>
          <a:lstStyle/>
          <a:p>
            <a:r>
              <a:rPr kumimoji="1" lang="en-US" altLang="ja-JP" sz="1100" dirty="0">
                <a:latin typeface="BIZ UDPゴシック" panose="020B0400000000000000" pitchFamily="50" charset="-128"/>
                <a:ea typeface="BIZ UDPゴシック" panose="020B0400000000000000" pitchFamily="50" charset="-128"/>
              </a:rPr>
              <a:t>※JAEA</a:t>
            </a:r>
            <a:r>
              <a:rPr kumimoji="1" lang="ja-JP" altLang="en-US" sz="1100" dirty="0">
                <a:latin typeface="BIZ UDPゴシック" panose="020B0400000000000000" pitchFamily="50" charset="-128"/>
                <a:ea typeface="BIZ UDPゴシック" panose="020B0400000000000000" pitchFamily="50" charset="-128"/>
              </a:rPr>
              <a:t>の関連する受託業務</a:t>
            </a:r>
            <a:endParaRPr kumimoji="1" lang="en-US" altLang="ja-JP" sz="1100" dirty="0">
              <a:latin typeface="BIZ UDPゴシック" panose="020B0400000000000000" pitchFamily="50" charset="-128"/>
              <a:ea typeface="BIZ UDPゴシック" panose="020B0400000000000000" pitchFamily="50" charset="-128"/>
            </a:endParaRPr>
          </a:p>
        </p:txBody>
      </p:sp>
      <p:graphicFrame>
        <p:nvGraphicFramePr>
          <p:cNvPr id="8" name="表 7">
            <a:extLst>
              <a:ext uri="{FF2B5EF4-FFF2-40B4-BE49-F238E27FC236}">
                <a16:creationId xmlns:a16="http://schemas.microsoft.com/office/drawing/2014/main" id="{E5661497-C8FA-FEE2-4767-1ED395BFBD23}"/>
              </a:ext>
            </a:extLst>
          </p:cNvPr>
          <p:cNvGraphicFramePr>
            <a:graphicFrameLocks noGrp="1"/>
          </p:cNvGraphicFramePr>
          <p:nvPr>
            <p:extLst>
              <p:ext uri="{D42A27DB-BD31-4B8C-83A1-F6EECF244321}">
                <p14:modId xmlns:p14="http://schemas.microsoft.com/office/powerpoint/2010/main" val="338740400"/>
              </p:ext>
            </p:extLst>
          </p:nvPr>
        </p:nvGraphicFramePr>
        <p:xfrm>
          <a:off x="91154" y="3994876"/>
          <a:ext cx="4480846" cy="2748280"/>
        </p:xfrm>
        <a:graphic>
          <a:graphicData uri="http://schemas.openxmlformats.org/drawingml/2006/table">
            <a:tbl>
              <a:tblPr firstRow="1" bandRow="1">
                <a:tableStyleId>{5C22544A-7EE6-4342-B048-85BDC9FD1C3A}</a:tableStyleId>
              </a:tblPr>
              <a:tblGrid>
                <a:gridCol w="1408037">
                  <a:extLst>
                    <a:ext uri="{9D8B030D-6E8A-4147-A177-3AD203B41FA5}">
                      <a16:colId xmlns:a16="http://schemas.microsoft.com/office/drawing/2014/main" val="2540148946"/>
                    </a:ext>
                  </a:extLst>
                </a:gridCol>
                <a:gridCol w="3072809">
                  <a:extLst>
                    <a:ext uri="{9D8B030D-6E8A-4147-A177-3AD203B41FA5}">
                      <a16:colId xmlns:a16="http://schemas.microsoft.com/office/drawing/2014/main" val="2016922082"/>
                    </a:ext>
                  </a:extLst>
                </a:gridCol>
              </a:tblGrid>
              <a:tr h="370840">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時期</a:t>
                      </a:r>
                    </a:p>
                  </a:txBody>
                  <a:tcPr/>
                </a:tc>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内容</a:t>
                      </a:r>
                    </a:p>
                  </a:txBody>
                  <a:tcPr/>
                </a:tc>
                <a:extLst>
                  <a:ext uri="{0D108BD9-81ED-4DB2-BD59-A6C34878D82A}">
                    <a16:rowId xmlns:a16="http://schemas.microsoft.com/office/drawing/2014/main" val="2675912247"/>
                  </a:ext>
                </a:extLst>
              </a:tr>
              <a:tr h="370840">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4</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11</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25</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原子力災害に関するデータや知見の集積・発信（生態系の長期環境トレーシング研究（長期生態学研究）</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等業務</a:t>
                      </a:r>
                      <a:endPar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endParaRPr>
                    </a:p>
                    <a:p>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文部科学省からの発注</a:t>
                      </a:r>
                    </a:p>
                  </a:txBody>
                  <a:tcPr/>
                </a:tc>
                <a:extLst>
                  <a:ext uri="{0D108BD9-81ED-4DB2-BD59-A6C34878D82A}">
                    <a16:rowId xmlns:a16="http://schemas.microsoft.com/office/drawing/2014/main" val="448216866"/>
                  </a:ext>
                </a:extLst>
              </a:tr>
              <a:tr h="370840">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5</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4</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1</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原子力災害に関するデータや知見の集積・発信（生態系の長期環境トレーシング研究（長期生態学研究）</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等業務</a:t>
                      </a:r>
                    </a:p>
                  </a:txBody>
                  <a:tcPr/>
                </a:tc>
                <a:extLst>
                  <a:ext uri="{0D108BD9-81ED-4DB2-BD59-A6C34878D82A}">
                    <a16:rowId xmlns:a16="http://schemas.microsoft.com/office/drawing/2014/main" val="1941318564"/>
                  </a:ext>
                </a:extLst>
              </a:tr>
              <a:tr h="370840">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5</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12</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5</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環境中の放射性物質の動態への人間活動の影響・移行抑制対策効果の評価手法開発</a:t>
                      </a:r>
                    </a:p>
                  </a:txBody>
                  <a:tcPr/>
                </a:tc>
                <a:extLst>
                  <a:ext uri="{0D108BD9-81ED-4DB2-BD59-A6C34878D82A}">
                    <a16:rowId xmlns:a16="http://schemas.microsoft.com/office/drawing/2014/main" val="357091565"/>
                  </a:ext>
                </a:extLst>
              </a:tr>
              <a:tr h="370840">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令和</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6</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年</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4</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月</a:t>
                      </a:r>
                      <a:r>
                        <a:rPr kumimoji="1" lang="en-US" altLang="ja-JP" sz="1100" dirty="0">
                          <a:solidFill>
                            <a:sysClr val="windowText" lastClr="000000"/>
                          </a:solidFill>
                          <a:latin typeface="BIZ UDPゴシック" panose="020B0400000000000000" pitchFamily="50" charset="-128"/>
                          <a:ea typeface="BIZ UDPゴシック" panose="020B0400000000000000" pitchFamily="50" charset="-128"/>
                        </a:rPr>
                        <a:t>1</a:t>
                      </a:r>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日</a:t>
                      </a:r>
                    </a:p>
                  </a:txBody>
                  <a:tcPr/>
                </a:tc>
                <a:tc>
                  <a:txBody>
                    <a:bodyPr/>
                    <a:lstStyle/>
                    <a:p>
                      <a:r>
                        <a:rPr kumimoji="1" lang="ja-JP" altLang="en-US" sz="1100" dirty="0">
                          <a:solidFill>
                            <a:sysClr val="windowText" lastClr="000000"/>
                          </a:solidFill>
                          <a:latin typeface="BIZ UDPゴシック" panose="020B0400000000000000" pitchFamily="50" charset="-128"/>
                          <a:ea typeface="BIZ UDPゴシック" panose="020B0400000000000000" pitchFamily="50" charset="-128"/>
                        </a:rPr>
                        <a:t>令和６年度「環境中の放射性物質の動態への人間活動の影響・移行抑制対策効果の評価手法開発」委託事業</a:t>
                      </a:r>
                    </a:p>
                  </a:txBody>
                  <a:tcPr/>
                </a:tc>
                <a:extLst>
                  <a:ext uri="{0D108BD9-81ED-4DB2-BD59-A6C34878D82A}">
                    <a16:rowId xmlns:a16="http://schemas.microsoft.com/office/drawing/2014/main" val="1802142782"/>
                  </a:ext>
                </a:extLst>
              </a:tr>
            </a:tbl>
          </a:graphicData>
        </a:graphic>
      </p:graphicFrame>
      <p:sp>
        <p:nvSpPr>
          <p:cNvPr id="9" name="テキスト ボックス 8">
            <a:extLst>
              <a:ext uri="{FF2B5EF4-FFF2-40B4-BE49-F238E27FC236}">
                <a16:creationId xmlns:a16="http://schemas.microsoft.com/office/drawing/2014/main" id="{28A03C66-3F74-A2A0-1FBC-CB3F47A637E4}"/>
              </a:ext>
            </a:extLst>
          </p:cNvPr>
          <p:cNvSpPr txBox="1"/>
          <p:nvPr/>
        </p:nvSpPr>
        <p:spPr>
          <a:xfrm>
            <a:off x="5274168" y="6459219"/>
            <a:ext cx="4044697" cy="276999"/>
          </a:xfrm>
          <a:prstGeom prst="rect">
            <a:avLst/>
          </a:prstGeom>
          <a:noFill/>
        </p:spPr>
        <p:txBody>
          <a:bodyPr wrap="none" rtlCol="0">
            <a:spAutoFit/>
          </a:bodyPr>
          <a:lstStyle/>
          <a:p>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現在、三春施設から一部富岡へのリソース移管を実施中</a:t>
            </a:r>
          </a:p>
        </p:txBody>
      </p:sp>
    </p:spTree>
    <p:extLst>
      <p:ext uri="{BB962C8B-B14F-4D97-AF65-F5344CB8AC3E}">
        <p14:creationId xmlns:p14="http://schemas.microsoft.com/office/powerpoint/2010/main" val="1891478646"/>
      </p:ext>
    </p:extLst>
  </p:cSld>
  <p:clrMapOvr>
    <a:masterClrMapping/>
  </p:clrMapOvr>
</p:sld>
</file>

<file path=ppt/theme/theme1.xml><?xml version="1.0" encoding="utf-8"?>
<a:theme xmlns:a="http://schemas.openxmlformats.org/drawingml/2006/main" name="表紙">
  <a:themeElements>
    <a:clrScheme name="表紙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表紙">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表紙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表紙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表紙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表紙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表紙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表紙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表紙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表紙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表紙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表紙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表紙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表紙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59696</TotalTime>
  <Words>7314</Words>
  <Application>Microsoft Office PowerPoint</Application>
  <PresentationFormat>A4 210 x 297 mm</PresentationFormat>
  <Paragraphs>479</Paragraphs>
  <Slides>15</Slides>
  <Notes>11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15</vt:i4>
      </vt:variant>
    </vt:vector>
  </HeadingPairs>
  <TitlesOfParts>
    <vt:vector size="23" baseType="lpstr">
      <vt:lpstr>BIZ UDPゴシック</vt:lpstr>
      <vt:lpstr>ＭＳ Ｐゴシック</vt:lpstr>
      <vt:lpstr>ＭＳ Ｐ明朝</vt:lpstr>
      <vt:lpstr>ＭＳ ゴシック</vt:lpstr>
      <vt:lpstr>游ゴシック</vt:lpstr>
      <vt:lpstr>Arial</vt:lpstr>
      <vt:lpstr>Wingdings</vt:lpstr>
      <vt:lpstr>表紙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Owner</dc:creator>
  <dc:description>変更前DSN ：資料1-3)_21’、中期自己評価概要r3(副理事長ｃ後)_0616.ppt</dc:description>
  <cp:lastModifiedBy>眞田 幸尚</cp:lastModifiedBy>
  <cp:revision>3685</cp:revision>
  <cp:lastPrinted>2025-03-09T23:24:27Z</cp:lastPrinted>
  <dcterms:created xsi:type="dcterms:W3CDTF">2006-06-14T06:23:34Z</dcterms:created>
  <dcterms:modified xsi:type="dcterms:W3CDTF">2025-03-09T23:32:40Z</dcterms:modified>
</cp:coreProperties>
</file>